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58" r:id="rId4"/>
    <p:sldId id="363" r:id="rId5"/>
    <p:sldId id="365" r:id="rId6"/>
    <p:sldId id="364" r:id="rId7"/>
    <p:sldId id="366" r:id="rId8"/>
    <p:sldId id="367" r:id="rId9"/>
    <p:sldId id="368" r:id="rId10"/>
    <p:sldId id="369" r:id="rId11"/>
    <p:sldId id="370" r:id="rId12"/>
    <p:sldId id="371" r:id="rId13"/>
    <p:sldId id="372" r:id="rId14"/>
    <p:sldId id="351" r:id="rId15"/>
    <p:sldId id="373" r:id="rId16"/>
    <p:sldId id="374" r:id="rId17"/>
    <p:sldId id="375" r:id="rId18"/>
    <p:sldId id="377" r:id="rId19"/>
    <p:sldId id="378" r:id="rId20"/>
    <p:sldId id="376" r:id="rId21"/>
    <p:sldId id="352" r:id="rId22"/>
    <p:sldId id="379" r:id="rId23"/>
    <p:sldId id="380" r:id="rId24"/>
    <p:sldId id="381" r:id="rId25"/>
    <p:sldId id="382" r:id="rId26"/>
    <p:sldId id="383" r:id="rId27"/>
    <p:sldId id="384" r:id="rId28"/>
    <p:sldId id="353" r:id="rId29"/>
    <p:sldId id="385" r:id="rId30"/>
    <p:sldId id="386" r:id="rId31"/>
    <p:sldId id="387" r:id="rId32"/>
    <p:sldId id="388" r:id="rId33"/>
    <p:sldId id="400" r:id="rId34"/>
    <p:sldId id="389" r:id="rId35"/>
    <p:sldId id="355" r:id="rId36"/>
    <p:sldId id="390" r:id="rId37"/>
    <p:sldId id="391" r:id="rId38"/>
    <p:sldId id="395" r:id="rId39"/>
    <p:sldId id="399" r:id="rId40"/>
    <p:sldId id="396" r:id="rId41"/>
    <p:sldId id="397" r:id="rId42"/>
    <p:sldId id="398" r:id="rId43"/>
    <p:sldId id="356" r:id="rId44"/>
    <p:sldId id="358" r:id="rId45"/>
    <p:sldId id="359" r:id="rId46"/>
    <p:sldId id="360" r:id="rId47"/>
    <p:sldId id="361" r:id="rId48"/>
    <p:sldId id="362" r:id="rId4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600"/>
    <a:srgbClr val="FFFFFF"/>
    <a:srgbClr val="595959"/>
    <a:srgbClr val="714A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100" d="100"/>
          <a:sy n="100" d="100"/>
        </p:scale>
        <p:origin x="29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A0ABDEA8-EB22-42D4-B8E2-0C26FFC92FC1}" type="datetimeFigureOut">
              <a:rPr lang="fr-FR" smtClean="0"/>
              <a:t>25/01/2018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23B6F03-2704-4FB7-B539-03DC9F576B43}" type="slidenum">
              <a:rPr lang="fr-FR" smtClean="0"/>
              <a:t>‹N°›</a:t>
            </a:fld>
            <a:endParaRPr lang="fr-FR"/>
          </a:p>
        </p:txBody>
      </p:sp>
    </p:spTree>
    <p:extLst>
      <p:ext uri="{BB962C8B-B14F-4D97-AF65-F5344CB8AC3E}">
        <p14:creationId xmlns:p14="http://schemas.microsoft.com/office/powerpoint/2010/main" val="277848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0ABDEA8-EB22-42D4-B8E2-0C26FFC92FC1}" type="datetimeFigureOut">
              <a:rPr lang="fr-FR" smtClean="0"/>
              <a:t>25/01/2018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23B6F03-2704-4FB7-B539-03DC9F576B43}" type="slidenum">
              <a:rPr lang="fr-FR" smtClean="0"/>
              <a:t>‹N°›</a:t>
            </a:fld>
            <a:endParaRPr lang="fr-FR"/>
          </a:p>
        </p:txBody>
      </p:sp>
    </p:spTree>
    <p:extLst>
      <p:ext uri="{BB962C8B-B14F-4D97-AF65-F5344CB8AC3E}">
        <p14:creationId xmlns:p14="http://schemas.microsoft.com/office/powerpoint/2010/main" val="328414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0ABDEA8-EB22-42D4-B8E2-0C26FFC92FC1}" type="datetimeFigureOut">
              <a:rPr lang="fr-FR" smtClean="0"/>
              <a:t>25/01/2018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23B6F03-2704-4FB7-B539-03DC9F576B43}" type="slidenum">
              <a:rPr lang="fr-FR" smtClean="0"/>
              <a:t>‹N°›</a:t>
            </a:fld>
            <a:endParaRPr lang="fr-FR"/>
          </a:p>
        </p:txBody>
      </p:sp>
    </p:spTree>
    <p:extLst>
      <p:ext uri="{BB962C8B-B14F-4D97-AF65-F5344CB8AC3E}">
        <p14:creationId xmlns:p14="http://schemas.microsoft.com/office/powerpoint/2010/main" val="1500585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0ABDEA8-EB22-42D4-B8E2-0C26FFC92FC1}" type="datetimeFigureOut">
              <a:rPr lang="fr-FR" smtClean="0"/>
              <a:t>25/01/2018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23B6F03-2704-4FB7-B539-03DC9F576B43}" type="slidenum">
              <a:rPr lang="fr-FR" smtClean="0"/>
              <a:t>‹N°›</a:t>
            </a:fld>
            <a:endParaRPr lang="fr-FR"/>
          </a:p>
        </p:txBody>
      </p:sp>
    </p:spTree>
    <p:extLst>
      <p:ext uri="{BB962C8B-B14F-4D97-AF65-F5344CB8AC3E}">
        <p14:creationId xmlns:p14="http://schemas.microsoft.com/office/powerpoint/2010/main" val="39144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0ABDEA8-EB22-42D4-B8E2-0C26FFC92FC1}" type="datetimeFigureOut">
              <a:rPr lang="fr-FR" smtClean="0"/>
              <a:t>25/01/2018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23B6F03-2704-4FB7-B539-03DC9F576B43}" type="slidenum">
              <a:rPr lang="fr-FR" smtClean="0"/>
              <a:t>‹N°›</a:t>
            </a:fld>
            <a:endParaRPr lang="fr-FR"/>
          </a:p>
        </p:txBody>
      </p:sp>
      <p:sp>
        <p:nvSpPr>
          <p:cNvPr id="5" name="Rectangle 4"/>
          <p:cNvSpPr/>
          <p:nvPr userDrawn="1"/>
        </p:nvSpPr>
        <p:spPr bwMode="auto">
          <a:xfrm>
            <a:off x="-1" y="0"/>
            <a:ext cx="6066971" cy="767468"/>
          </a:xfrm>
          <a:prstGeom prst="rect">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charset="0"/>
            </a:endParaRPr>
          </a:p>
        </p:txBody>
      </p:sp>
      <p:sp>
        <p:nvSpPr>
          <p:cNvPr id="6" name="Rectangle 2"/>
          <p:cNvSpPr>
            <a:spLocks noGrp="1" noChangeArrowheads="1"/>
          </p:cNvSpPr>
          <p:nvPr>
            <p:ph type="title"/>
          </p:nvPr>
        </p:nvSpPr>
        <p:spPr bwMode="auto">
          <a:xfrm>
            <a:off x="179512" y="29354"/>
            <a:ext cx="5713288" cy="723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defRPr sz="2400">
                <a:solidFill>
                  <a:schemeClr val="bg2">
                    <a:lumMod val="25000"/>
                  </a:schemeClr>
                </a:solidFill>
              </a:defRPr>
            </a:lvl1pPr>
          </a:lstStyle>
          <a:p>
            <a:pPr lvl="0"/>
            <a:r>
              <a:rPr lang="fr-FR" dirty="0" smtClean="0"/>
              <a:t>Ecran xx</a:t>
            </a:r>
            <a:br>
              <a:rPr lang="fr-FR" dirty="0" smtClean="0"/>
            </a:br>
            <a:r>
              <a:rPr lang="fr-FR" dirty="0" smtClean="0"/>
              <a:t>Titre de l’écran</a:t>
            </a:r>
            <a:endParaRPr lang="fr-FR" dirty="0"/>
          </a:p>
        </p:txBody>
      </p:sp>
      <p:sp>
        <p:nvSpPr>
          <p:cNvPr id="7" name="Rectangle 6"/>
          <p:cNvSpPr/>
          <p:nvPr userDrawn="1"/>
        </p:nvSpPr>
        <p:spPr bwMode="auto">
          <a:xfrm>
            <a:off x="6066971" y="0"/>
            <a:ext cx="6125029" cy="767468"/>
          </a:xfrm>
          <a:prstGeom prst="rect">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charset="0"/>
            </a:endParaRPr>
          </a:p>
        </p:txBody>
      </p:sp>
      <p:sp>
        <p:nvSpPr>
          <p:cNvPr id="8" name="Espace réservé du texte 6"/>
          <p:cNvSpPr>
            <a:spLocks noGrp="1"/>
          </p:cNvSpPr>
          <p:nvPr>
            <p:ph type="body" sz="quarter" idx="13" hasCustomPrompt="1"/>
          </p:nvPr>
        </p:nvSpPr>
        <p:spPr>
          <a:xfrm>
            <a:off x="6096000" y="62245"/>
            <a:ext cx="6096000" cy="657818"/>
          </a:xfrm>
          <a:prstGeom prst="rect">
            <a:avLst/>
          </a:prstGeom>
        </p:spPr>
        <p:txBody>
          <a:bodyPr anchor="ctr">
            <a:noAutofit/>
          </a:bodyPr>
          <a:lstStyle>
            <a:lvl1pPr marL="0" indent="0">
              <a:buNone/>
              <a:defRPr sz="1800" baseline="0">
                <a:solidFill>
                  <a:schemeClr val="bg2">
                    <a:lumMod val="25000"/>
                  </a:schemeClr>
                </a:solidFill>
              </a:defRPr>
            </a:lvl1pPr>
            <a:lvl2pPr>
              <a:defRPr sz="1100"/>
            </a:lvl2pPr>
            <a:lvl3pPr>
              <a:defRPr sz="1050"/>
            </a:lvl3pPr>
            <a:lvl4pPr>
              <a:defRPr sz="900"/>
            </a:lvl4pPr>
            <a:lvl5pPr>
              <a:defRPr sz="800"/>
            </a:lvl5pPr>
          </a:lstStyle>
          <a:p>
            <a:pPr lvl="0"/>
            <a:r>
              <a:rPr lang="fr-FR" dirty="0" smtClean="0"/>
              <a:t>Modifiez le style du titre</a:t>
            </a:r>
          </a:p>
        </p:txBody>
      </p:sp>
    </p:spTree>
    <p:extLst>
      <p:ext uri="{BB962C8B-B14F-4D97-AF65-F5344CB8AC3E}">
        <p14:creationId xmlns:p14="http://schemas.microsoft.com/office/powerpoint/2010/main" val="2005482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0ABDEA8-EB22-42D4-B8E2-0C26FFC92FC1}" type="datetimeFigureOut">
              <a:rPr lang="fr-FR" smtClean="0"/>
              <a:t>25/01/2018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23B6F03-2704-4FB7-B539-03DC9F576B43}" type="slidenum">
              <a:rPr lang="fr-FR" smtClean="0"/>
              <a:t>‹N°›</a:t>
            </a:fld>
            <a:endParaRPr lang="fr-FR"/>
          </a:p>
        </p:txBody>
      </p:sp>
    </p:spTree>
    <p:extLst>
      <p:ext uri="{BB962C8B-B14F-4D97-AF65-F5344CB8AC3E}">
        <p14:creationId xmlns:p14="http://schemas.microsoft.com/office/powerpoint/2010/main" val="1990814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A0ABDEA8-EB22-42D4-B8E2-0C26FFC92FC1}" type="datetimeFigureOut">
              <a:rPr lang="fr-FR" smtClean="0"/>
              <a:t>25/01/2018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23B6F03-2704-4FB7-B539-03DC9F576B43}" type="slidenum">
              <a:rPr lang="fr-FR" smtClean="0"/>
              <a:t>‹N°›</a:t>
            </a:fld>
            <a:endParaRPr lang="fr-FR"/>
          </a:p>
        </p:txBody>
      </p:sp>
    </p:spTree>
    <p:extLst>
      <p:ext uri="{BB962C8B-B14F-4D97-AF65-F5344CB8AC3E}">
        <p14:creationId xmlns:p14="http://schemas.microsoft.com/office/powerpoint/2010/main" val="58545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0ABDEA8-EB22-42D4-B8E2-0C26FFC92FC1}" type="datetimeFigureOut">
              <a:rPr lang="fr-FR" smtClean="0"/>
              <a:t>25/01/2018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23B6F03-2704-4FB7-B539-03DC9F576B43}" type="slidenum">
              <a:rPr lang="fr-FR" smtClean="0"/>
              <a:t>‹N°›</a:t>
            </a:fld>
            <a:endParaRPr lang="fr-FR"/>
          </a:p>
        </p:txBody>
      </p:sp>
    </p:spTree>
    <p:extLst>
      <p:ext uri="{BB962C8B-B14F-4D97-AF65-F5344CB8AC3E}">
        <p14:creationId xmlns:p14="http://schemas.microsoft.com/office/powerpoint/2010/main" val="2917584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0ABDEA8-EB22-42D4-B8E2-0C26FFC92FC1}" type="datetimeFigureOut">
              <a:rPr lang="fr-FR" smtClean="0"/>
              <a:t>25/01/2018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23B6F03-2704-4FB7-B539-03DC9F576B43}" type="slidenum">
              <a:rPr lang="fr-FR" smtClean="0"/>
              <a:t>‹N°›</a:t>
            </a:fld>
            <a:endParaRPr lang="fr-FR"/>
          </a:p>
        </p:txBody>
      </p:sp>
    </p:spTree>
    <p:extLst>
      <p:ext uri="{BB962C8B-B14F-4D97-AF65-F5344CB8AC3E}">
        <p14:creationId xmlns:p14="http://schemas.microsoft.com/office/powerpoint/2010/main" val="428090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0ABDEA8-EB22-42D4-B8E2-0C26FFC92FC1}" type="datetimeFigureOut">
              <a:rPr lang="fr-FR" smtClean="0"/>
              <a:t>25/01/2018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23B6F03-2704-4FB7-B539-03DC9F576B43}" type="slidenum">
              <a:rPr lang="fr-FR" smtClean="0"/>
              <a:t>‹N°›</a:t>
            </a:fld>
            <a:endParaRPr lang="fr-FR"/>
          </a:p>
        </p:txBody>
      </p:sp>
    </p:spTree>
    <p:extLst>
      <p:ext uri="{BB962C8B-B14F-4D97-AF65-F5344CB8AC3E}">
        <p14:creationId xmlns:p14="http://schemas.microsoft.com/office/powerpoint/2010/main" val="427509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0ABDEA8-EB22-42D4-B8E2-0C26FFC92FC1}" type="datetimeFigureOut">
              <a:rPr lang="fr-FR" smtClean="0"/>
              <a:t>25/01/2018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23B6F03-2704-4FB7-B539-03DC9F576B43}" type="slidenum">
              <a:rPr lang="fr-FR" smtClean="0"/>
              <a:t>‹N°›</a:t>
            </a:fld>
            <a:endParaRPr lang="fr-FR"/>
          </a:p>
        </p:txBody>
      </p:sp>
    </p:spTree>
    <p:extLst>
      <p:ext uri="{BB962C8B-B14F-4D97-AF65-F5344CB8AC3E}">
        <p14:creationId xmlns:p14="http://schemas.microsoft.com/office/powerpoint/2010/main" val="3410221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0ABDEA8-EB22-42D4-B8E2-0C26FFC92FC1}" type="datetimeFigureOut">
              <a:rPr lang="fr-FR" smtClean="0"/>
              <a:t>25/01/2018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23B6F03-2704-4FB7-B539-03DC9F576B43}" type="slidenum">
              <a:rPr lang="fr-FR" smtClean="0"/>
              <a:t>‹N°›</a:t>
            </a:fld>
            <a:endParaRPr lang="fr-FR"/>
          </a:p>
        </p:txBody>
      </p:sp>
    </p:spTree>
    <p:extLst>
      <p:ext uri="{BB962C8B-B14F-4D97-AF65-F5344CB8AC3E}">
        <p14:creationId xmlns:p14="http://schemas.microsoft.com/office/powerpoint/2010/main" val="391293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BDEA8-EB22-42D4-B8E2-0C26FFC92FC1}" type="datetimeFigureOut">
              <a:rPr lang="fr-FR" smtClean="0"/>
              <a:t>25/01/2018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B6F03-2704-4FB7-B539-03DC9F576B43}" type="slidenum">
              <a:rPr lang="fr-FR" smtClean="0"/>
              <a:t>‹N°›</a:t>
            </a:fld>
            <a:endParaRPr lang="fr-FR"/>
          </a:p>
        </p:txBody>
      </p:sp>
    </p:spTree>
    <p:extLst>
      <p:ext uri="{BB962C8B-B14F-4D97-AF65-F5344CB8AC3E}">
        <p14:creationId xmlns:p14="http://schemas.microsoft.com/office/powerpoint/2010/main" val="412173513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13" Type="http://schemas.microsoft.com/office/2007/relationships/hdphoto" Target="../media/hdphoto3.wdp"/><Relationship Id="rId3" Type="http://schemas.openxmlformats.org/officeDocument/2006/relationships/image" Target="../media/image13.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hdphoto" Target="../media/hdphoto2.wdp"/><Relationship Id="rId5" Type="http://schemas.openxmlformats.org/officeDocument/2006/relationships/image" Target="../media/image8.png"/><Relationship Id="rId10" Type="http://schemas.openxmlformats.org/officeDocument/2006/relationships/image" Target="../media/image17.png"/><Relationship Id="rId4" Type="http://schemas.openxmlformats.org/officeDocument/2006/relationships/image" Target="../media/image7.png"/><Relationship Id="rId9"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13" Type="http://schemas.microsoft.com/office/2007/relationships/hdphoto" Target="../media/hdphoto3.wdp"/><Relationship Id="rId3" Type="http://schemas.openxmlformats.org/officeDocument/2006/relationships/image" Target="../media/image13.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hdphoto" Target="../media/hdphoto2.wdp"/><Relationship Id="rId5" Type="http://schemas.openxmlformats.org/officeDocument/2006/relationships/image" Target="../media/image8.png"/><Relationship Id="rId15" Type="http://schemas.microsoft.com/office/2007/relationships/hdphoto" Target="../media/hdphoto4.wdp"/><Relationship Id="rId10" Type="http://schemas.openxmlformats.org/officeDocument/2006/relationships/image" Target="../media/image17.png"/><Relationship Id="rId4" Type="http://schemas.openxmlformats.org/officeDocument/2006/relationships/image" Target="../media/image7.png"/><Relationship Id="rId9" Type="http://schemas.microsoft.com/office/2007/relationships/hdphoto" Target="../media/hdphoto1.wdp"/><Relationship Id="rId1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13" Type="http://schemas.microsoft.com/office/2007/relationships/hdphoto" Target="../media/hdphoto3.wdp"/><Relationship Id="rId3" Type="http://schemas.openxmlformats.org/officeDocument/2006/relationships/image" Target="../media/image13.png"/><Relationship Id="rId7" Type="http://schemas.openxmlformats.org/officeDocument/2006/relationships/image" Target="../media/image14.png"/><Relationship Id="rId12" Type="http://schemas.openxmlformats.org/officeDocument/2006/relationships/image" Target="../media/image18.png"/><Relationship Id="rId17" Type="http://schemas.microsoft.com/office/2007/relationships/hdphoto" Target="../media/hdphoto5.wdp"/><Relationship Id="rId2" Type="http://schemas.openxmlformats.org/officeDocument/2006/relationships/image" Target="../media/image12.png"/><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hdphoto" Target="../media/hdphoto2.wdp"/><Relationship Id="rId5" Type="http://schemas.openxmlformats.org/officeDocument/2006/relationships/image" Target="../media/image8.png"/><Relationship Id="rId15" Type="http://schemas.microsoft.com/office/2007/relationships/hdphoto" Target="../media/hdphoto4.wdp"/><Relationship Id="rId10" Type="http://schemas.openxmlformats.org/officeDocument/2006/relationships/image" Target="../media/image17.png"/><Relationship Id="rId4" Type="http://schemas.openxmlformats.org/officeDocument/2006/relationships/image" Target="../media/image7.png"/><Relationship Id="rId9" Type="http://schemas.microsoft.com/office/2007/relationships/hdphoto" Target="../media/hdphoto1.wdp"/><Relationship Id="rId1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hdphoto" Target="../media/hdphoto2.wdp"/><Relationship Id="rId5" Type="http://schemas.openxmlformats.org/officeDocument/2006/relationships/image" Target="../media/image8.png"/><Relationship Id="rId10" Type="http://schemas.openxmlformats.org/officeDocument/2006/relationships/image" Target="../media/image17.png"/><Relationship Id="rId4" Type="http://schemas.openxmlformats.org/officeDocument/2006/relationships/image" Target="../media/image7.png"/><Relationship Id="rId9" Type="http://schemas.microsoft.com/office/2007/relationships/hdphoto" Target="../media/hdphoto1.wdp"/></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7.png"/><Relationship Id="rId7"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9.png"/><Relationship Id="rId10" Type="http://schemas.openxmlformats.org/officeDocument/2006/relationships/image" Target="../media/image24.png"/><Relationship Id="rId4" Type="http://schemas.openxmlformats.org/officeDocument/2006/relationships/image" Target="../media/image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7.png"/><Relationship Id="rId7"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9.png"/><Relationship Id="rId10" Type="http://schemas.openxmlformats.org/officeDocument/2006/relationships/image" Target="../media/image24.png"/><Relationship Id="rId4" Type="http://schemas.openxmlformats.org/officeDocument/2006/relationships/image" Target="../media/image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7.png"/><Relationship Id="rId7"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1.png"/><Relationship Id="rId11" Type="http://schemas.microsoft.com/office/2007/relationships/hdphoto" Target="../media/hdphoto2.wdp"/><Relationship Id="rId5" Type="http://schemas.openxmlformats.org/officeDocument/2006/relationships/image" Target="../media/image9.png"/><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13" Type="http://schemas.microsoft.com/office/2007/relationships/hdphoto" Target="../media/hdphoto7.wdp"/><Relationship Id="rId3" Type="http://schemas.openxmlformats.org/officeDocument/2006/relationships/image" Target="../media/image7.png"/><Relationship Id="rId7" Type="http://schemas.microsoft.com/office/2007/relationships/hdphoto" Target="../media/hdphoto6.wdp"/><Relationship Id="rId12" Type="http://schemas.openxmlformats.org/officeDocument/2006/relationships/image" Target="../media/image25.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1.png"/><Relationship Id="rId11" Type="http://schemas.microsoft.com/office/2007/relationships/hdphoto" Target="../media/hdphoto2.wdp"/><Relationship Id="rId5" Type="http://schemas.openxmlformats.org/officeDocument/2006/relationships/image" Target="../media/image9.png"/><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13" Type="http://schemas.microsoft.com/office/2007/relationships/hdphoto" Target="../media/hdphoto7.wdp"/><Relationship Id="rId3" Type="http://schemas.openxmlformats.org/officeDocument/2006/relationships/image" Target="../media/image7.png"/><Relationship Id="rId7" Type="http://schemas.microsoft.com/office/2007/relationships/hdphoto" Target="../media/hdphoto6.wdp"/><Relationship Id="rId12" Type="http://schemas.openxmlformats.org/officeDocument/2006/relationships/image" Target="../media/image25.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1.png"/><Relationship Id="rId11" Type="http://schemas.microsoft.com/office/2007/relationships/hdphoto" Target="../media/hdphoto2.wdp"/><Relationship Id="rId5" Type="http://schemas.openxmlformats.org/officeDocument/2006/relationships/image" Target="../media/image9.png"/><Relationship Id="rId15" Type="http://schemas.microsoft.com/office/2007/relationships/hdphoto" Target="../media/hdphoto8.wdp"/><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23.png"/><Relationship Id="rId1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13" Type="http://schemas.microsoft.com/office/2007/relationships/hdphoto" Target="../media/hdphoto7.wdp"/><Relationship Id="rId3" Type="http://schemas.openxmlformats.org/officeDocument/2006/relationships/image" Target="../media/image7.png"/><Relationship Id="rId7" Type="http://schemas.microsoft.com/office/2007/relationships/hdphoto" Target="../media/hdphoto6.wdp"/><Relationship Id="rId12" Type="http://schemas.openxmlformats.org/officeDocument/2006/relationships/image" Target="../media/image25.png"/><Relationship Id="rId17" Type="http://schemas.microsoft.com/office/2007/relationships/hdphoto" Target="../media/hdphoto9.wdp"/><Relationship Id="rId2" Type="http://schemas.openxmlformats.org/officeDocument/2006/relationships/image" Target="../media/image13.png"/><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1.png"/><Relationship Id="rId11" Type="http://schemas.microsoft.com/office/2007/relationships/hdphoto" Target="../media/hdphoto2.wdp"/><Relationship Id="rId5" Type="http://schemas.openxmlformats.org/officeDocument/2006/relationships/image" Target="../media/image9.png"/><Relationship Id="rId15" Type="http://schemas.microsoft.com/office/2007/relationships/hdphoto" Target="../media/hdphoto8.wdp"/><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23.png"/><Relationship Id="rId1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13" Type="http://schemas.microsoft.com/office/2007/relationships/hdphoto" Target="../media/hdphoto7.wdp"/><Relationship Id="rId18" Type="http://schemas.openxmlformats.org/officeDocument/2006/relationships/image" Target="../media/image27.png"/><Relationship Id="rId3" Type="http://schemas.openxmlformats.org/officeDocument/2006/relationships/image" Target="../media/image7.png"/><Relationship Id="rId7" Type="http://schemas.microsoft.com/office/2007/relationships/hdphoto" Target="../media/hdphoto6.wdp"/><Relationship Id="rId12" Type="http://schemas.openxmlformats.org/officeDocument/2006/relationships/image" Target="../media/image25.png"/><Relationship Id="rId17" Type="http://schemas.microsoft.com/office/2007/relationships/hdphoto" Target="../media/hdphoto10.wdp"/><Relationship Id="rId2" Type="http://schemas.openxmlformats.org/officeDocument/2006/relationships/image" Target="../media/image13.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1.png"/><Relationship Id="rId11" Type="http://schemas.microsoft.com/office/2007/relationships/hdphoto" Target="../media/hdphoto2.wdp"/><Relationship Id="rId5" Type="http://schemas.openxmlformats.org/officeDocument/2006/relationships/image" Target="../media/image9.png"/><Relationship Id="rId15" Type="http://schemas.microsoft.com/office/2007/relationships/hdphoto" Target="../media/hdphoto8.wdp"/><Relationship Id="rId10" Type="http://schemas.openxmlformats.org/officeDocument/2006/relationships/image" Target="../media/image17.png"/><Relationship Id="rId19" Type="http://schemas.microsoft.com/office/2007/relationships/hdphoto" Target="../media/hdphoto9.wdp"/><Relationship Id="rId4" Type="http://schemas.openxmlformats.org/officeDocument/2006/relationships/image" Target="../media/image8.png"/><Relationship Id="rId9" Type="http://schemas.openxmlformats.org/officeDocument/2006/relationships/image" Target="../media/image23.png"/><Relationship Id="rId14"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7.png"/><Relationship Id="rId7"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9.png"/><Relationship Id="rId10" Type="http://schemas.openxmlformats.org/officeDocument/2006/relationships/image" Target="../media/image29.png"/><Relationship Id="rId4" Type="http://schemas.openxmlformats.org/officeDocument/2006/relationships/image" Target="../media/image8.png"/><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0.png"/><Relationship Id="rId7"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29.png"/><Relationship Id="rId4" Type="http://schemas.microsoft.com/office/2007/relationships/hdphoto" Target="../media/hdphoto11.wdp"/><Relationship Id="rId9" Type="http://schemas.openxmlformats.org/officeDocument/2006/relationships/image" Target="../media/image31.png"/></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34.jpg"/><Relationship Id="rId3" Type="http://schemas.openxmlformats.org/officeDocument/2006/relationships/image" Target="../media/image30.png"/><Relationship Id="rId7" Type="http://schemas.openxmlformats.org/officeDocument/2006/relationships/image" Target="../media/image14.png"/><Relationship Id="rId12" Type="http://schemas.openxmlformats.org/officeDocument/2006/relationships/image" Target="../media/image3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32.jpg"/><Relationship Id="rId5" Type="http://schemas.openxmlformats.org/officeDocument/2006/relationships/image" Target="../media/image8.png"/><Relationship Id="rId10" Type="http://schemas.microsoft.com/office/2007/relationships/hdphoto" Target="../media/hdphoto2.wdp"/><Relationship Id="rId4" Type="http://schemas.microsoft.com/office/2007/relationships/hdphoto" Target="../media/hdphoto11.wdp"/><Relationship Id="rId9" Type="http://schemas.openxmlformats.org/officeDocument/2006/relationships/image" Target="../media/image17.png"/><Relationship Id="rId14" Type="http://schemas.openxmlformats.org/officeDocument/2006/relationships/image" Target="../media/image31.png"/></Relationships>
</file>

<file path=ppt/slides/_rels/slide2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0.png"/><Relationship Id="rId7" Type="http://schemas.openxmlformats.org/officeDocument/2006/relationships/image" Target="../media/image14.png"/><Relationship Id="rId12" Type="http://schemas.openxmlformats.org/officeDocument/2006/relationships/image" Target="../media/image3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33.png"/><Relationship Id="rId5" Type="http://schemas.openxmlformats.org/officeDocument/2006/relationships/image" Target="../media/image8.png"/><Relationship Id="rId10" Type="http://schemas.microsoft.com/office/2007/relationships/hdphoto" Target="../media/hdphoto2.wdp"/><Relationship Id="rId4" Type="http://schemas.microsoft.com/office/2007/relationships/hdphoto" Target="../media/hdphoto11.wdp"/><Relationship Id="rId9" Type="http://schemas.openxmlformats.org/officeDocument/2006/relationships/image" Target="../media/image17.png"/></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0.png"/><Relationship Id="rId7" Type="http://schemas.openxmlformats.org/officeDocument/2006/relationships/image" Target="../media/image14.png"/><Relationship Id="rId12" Type="http://schemas.openxmlformats.org/officeDocument/2006/relationships/image" Target="../media/image34.jp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31.png"/><Relationship Id="rId5" Type="http://schemas.openxmlformats.org/officeDocument/2006/relationships/image" Target="../media/image8.png"/><Relationship Id="rId10" Type="http://schemas.microsoft.com/office/2007/relationships/hdphoto" Target="../media/hdphoto2.wdp"/><Relationship Id="rId4" Type="http://schemas.microsoft.com/office/2007/relationships/hdphoto" Target="../media/hdphoto11.wdp"/><Relationship Id="rId9" Type="http://schemas.openxmlformats.org/officeDocument/2006/relationships/image" Target="../media/image17.png"/></Relationships>
</file>

<file path=ppt/slides/_rels/slide2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0.png"/><Relationship Id="rId7" Type="http://schemas.openxmlformats.org/officeDocument/2006/relationships/image" Target="../media/image14.png"/><Relationship Id="rId12" Type="http://schemas.openxmlformats.org/officeDocument/2006/relationships/image" Target="../media/image3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32.jpg"/><Relationship Id="rId5" Type="http://schemas.openxmlformats.org/officeDocument/2006/relationships/image" Target="../media/image8.png"/><Relationship Id="rId10" Type="http://schemas.microsoft.com/office/2007/relationships/hdphoto" Target="../media/hdphoto2.wdp"/><Relationship Id="rId4" Type="http://schemas.microsoft.com/office/2007/relationships/hdphoto" Target="../media/hdphoto11.wdp"/><Relationship Id="rId9" Type="http://schemas.openxmlformats.org/officeDocument/2006/relationships/image" Target="../media/image17.png"/></Relationships>
</file>

<file path=ppt/slides/_rels/slide2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0.png"/><Relationship Id="rId7"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6.png"/><Relationship Id="rId5" Type="http://schemas.openxmlformats.org/officeDocument/2006/relationships/image" Target="../media/image8.png"/><Relationship Id="rId10" Type="http://schemas.openxmlformats.org/officeDocument/2006/relationships/image" Target="../media/image35.png"/><Relationship Id="rId4" Type="http://schemas.microsoft.com/office/2007/relationships/hdphoto" Target="../media/hdphoto11.wdp"/><Relationship Id="rId9" Type="http://schemas.openxmlformats.org/officeDocument/2006/relationships/image" Target="../media/image31.png"/></Relationships>
</file>

<file path=ppt/slides/_rels/slide28.xml.rels><?xml version="1.0" encoding="UTF-8" standalone="yes"?>
<Relationships xmlns="http://schemas.openxmlformats.org/package/2006/relationships"><Relationship Id="rId8" Type="http://schemas.microsoft.com/office/2007/relationships/hdphoto" Target="../media/hdphoto12.wdp"/><Relationship Id="rId13" Type="http://schemas.openxmlformats.org/officeDocument/2006/relationships/image" Target="../media/image39.png"/><Relationship Id="rId3" Type="http://schemas.openxmlformats.org/officeDocument/2006/relationships/image" Target="../media/image12.png"/><Relationship Id="rId7" Type="http://schemas.openxmlformats.org/officeDocument/2006/relationships/image" Target="../media/image37.png"/><Relationship Id="rId12"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35.png"/><Relationship Id="rId5" Type="http://schemas.openxmlformats.org/officeDocument/2006/relationships/image" Target="../media/image7.png"/><Relationship Id="rId10" Type="http://schemas.openxmlformats.org/officeDocument/2006/relationships/image" Target="../media/image22.png"/><Relationship Id="rId4" Type="http://schemas.openxmlformats.org/officeDocument/2006/relationships/image" Target="../media/image13.png"/><Relationship Id="rId9" Type="http://schemas.openxmlformats.org/officeDocument/2006/relationships/image" Target="../media/image14.png"/></Relationships>
</file>

<file path=ppt/slides/_rels/slide29.xml.rels><?xml version="1.0" encoding="UTF-8" standalone="yes"?>
<Relationships xmlns="http://schemas.openxmlformats.org/package/2006/relationships"><Relationship Id="rId8" Type="http://schemas.microsoft.com/office/2007/relationships/hdphoto" Target="../media/hdphoto12.wdp"/><Relationship Id="rId13" Type="http://schemas.openxmlformats.org/officeDocument/2006/relationships/image" Target="../media/image41.png"/><Relationship Id="rId3" Type="http://schemas.openxmlformats.org/officeDocument/2006/relationships/image" Target="../media/image12.png"/><Relationship Id="rId7" Type="http://schemas.openxmlformats.org/officeDocument/2006/relationships/image" Target="../media/image37.png"/><Relationship Id="rId12" Type="http://schemas.openxmlformats.org/officeDocument/2006/relationships/image" Target="../media/image40.png"/><Relationship Id="rId17" Type="http://schemas.microsoft.com/office/2007/relationships/hdphoto" Target="../media/hdphoto14.wdp"/><Relationship Id="rId2" Type="http://schemas.openxmlformats.org/officeDocument/2006/relationships/image" Target="../media/image36.png"/><Relationship Id="rId16"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35.png"/><Relationship Id="rId5" Type="http://schemas.openxmlformats.org/officeDocument/2006/relationships/image" Target="../media/image7.png"/><Relationship Id="rId15" Type="http://schemas.microsoft.com/office/2007/relationships/hdphoto" Target="../media/hdphoto13.wdp"/><Relationship Id="rId10" Type="http://schemas.openxmlformats.org/officeDocument/2006/relationships/image" Target="../media/image22.png"/><Relationship Id="rId4" Type="http://schemas.openxmlformats.org/officeDocument/2006/relationships/image" Target="../media/image13.png"/><Relationship Id="rId9" Type="http://schemas.openxmlformats.org/officeDocument/2006/relationships/image" Target="../media/image14.png"/><Relationship Id="rId14" Type="http://schemas.openxmlformats.org/officeDocument/2006/relationships/image" Target="../media/image42.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jpe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3.jpe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44.png"/><Relationship Id="rId3" Type="http://schemas.openxmlformats.org/officeDocument/2006/relationships/image" Target="../media/image13.png"/><Relationship Id="rId7" Type="http://schemas.microsoft.com/office/2007/relationships/hdphoto" Target="../media/hdphoto12.wdp"/><Relationship Id="rId12" Type="http://schemas.microsoft.com/office/2007/relationships/hdphoto" Target="../media/hdphoto13.wdp"/><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8.png"/><Relationship Id="rId10" Type="http://schemas.openxmlformats.org/officeDocument/2006/relationships/image" Target="../media/image35.png"/><Relationship Id="rId4" Type="http://schemas.openxmlformats.org/officeDocument/2006/relationships/image" Target="../media/image7.png"/><Relationship Id="rId9" Type="http://schemas.openxmlformats.org/officeDocument/2006/relationships/image" Target="../media/image22.png"/></Relationships>
</file>

<file path=ppt/slides/_rels/slide3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44.png"/><Relationship Id="rId3" Type="http://schemas.openxmlformats.org/officeDocument/2006/relationships/image" Target="../media/image13.png"/><Relationship Id="rId7" Type="http://schemas.microsoft.com/office/2007/relationships/hdphoto" Target="../media/hdphoto12.wdp"/><Relationship Id="rId12" Type="http://schemas.microsoft.com/office/2007/relationships/hdphoto" Target="../media/hdphoto13.wdp"/><Relationship Id="rId2" Type="http://schemas.openxmlformats.org/officeDocument/2006/relationships/image" Target="../media/image12.png"/><Relationship Id="rId16"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8.png"/><Relationship Id="rId15" Type="http://schemas.microsoft.com/office/2007/relationships/hdphoto" Target="../media/hdphoto15.wdp"/><Relationship Id="rId10" Type="http://schemas.openxmlformats.org/officeDocument/2006/relationships/image" Target="../media/image35.png"/><Relationship Id="rId4" Type="http://schemas.openxmlformats.org/officeDocument/2006/relationships/image" Target="../media/image7.png"/><Relationship Id="rId9" Type="http://schemas.openxmlformats.org/officeDocument/2006/relationships/image" Target="../media/image22.png"/><Relationship Id="rId14" Type="http://schemas.openxmlformats.org/officeDocument/2006/relationships/image" Target="../media/image45.png"/></Relationships>
</file>

<file path=ppt/slides/_rels/slide3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44.png"/><Relationship Id="rId3" Type="http://schemas.openxmlformats.org/officeDocument/2006/relationships/image" Target="../media/image13.png"/><Relationship Id="rId7" Type="http://schemas.microsoft.com/office/2007/relationships/hdphoto" Target="../media/hdphoto12.wdp"/><Relationship Id="rId12" Type="http://schemas.microsoft.com/office/2007/relationships/hdphoto" Target="../media/hdphoto13.wdp"/><Relationship Id="rId17" Type="http://schemas.openxmlformats.org/officeDocument/2006/relationships/image" Target="../media/image50.jpeg"/><Relationship Id="rId2" Type="http://schemas.openxmlformats.org/officeDocument/2006/relationships/image" Target="../media/image12.png"/><Relationship Id="rId16"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8.png"/><Relationship Id="rId15" Type="http://schemas.openxmlformats.org/officeDocument/2006/relationships/image" Target="../media/image48.png"/><Relationship Id="rId10" Type="http://schemas.openxmlformats.org/officeDocument/2006/relationships/image" Target="../media/image35.png"/><Relationship Id="rId4" Type="http://schemas.openxmlformats.org/officeDocument/2006/relationships/image" Target="../media/image7.png"/><Relationship Id="rId9" Type="http://schemas.openxmlformats.org/officeDocument/2006/relationships/image" Target="../media/image22.png"/><Relationship Id="rId14" Type="http://schemas.openxmlformats.org/officeDocument/2006/relationships/image" Target="../media/image47.png"/></Relationships>
</file>

<file path=ppt/slides/_rels/slide3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44.png"/><Relationship Id="rId18" Type="http://schemas.openxmlformats.org/officeDocument/2006/relationships/image" Target="../media/image46.png"/><Relationship Id="rId3" Type="http://schemas.openxmlformats.org/officeDocument/2006/relationships/image" Target="../media/image13.png"/><Relationship Id="rId7" Type="http://schemas.microsoft.com/office/2007/relationships/hdphoto" Target="../media/hdphoto12.wdp"/><Relationship Id="rId12" Type="http://schemas.microsoft.com/office/2007/relationships/hdphoto" Target="../media/hdphoto13.wdp"/><Relationship Id="rId17" Type="http://schemas.openxmlformats.org/officeDocument/2006/relationships/image" Target="../media/image50.jpeg"/><Relationship Id="rId2" Type="http://schemas.openxmlformats.org/officeDocument/2006/relationships/image" Target="../media/image12.png"/><Relationship Id="rId16"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8.png"/><Relationship Id="rId15" Type="http://schemas.openxmlformats.org/officeDocument/2006/relationships/image" Target="../media/image48.png"/><Relationship Id="rId10" Type="http://schemas.openxmlformats.org/officeDocument/2006/relationships/image" Target="../media/image35.png"/><Relationship Id="rId4" Type="http://schemas.openxmlformats.org/officeDocument/2006/relationships/image" Target="../media/image7.png"/><Relationship Id="rId9" Type="http://schemas.openxmlformats.org/officeDocument/2006/relationships/image" Target="../media/image22.png"/><Relationship Id="rId14" Type="http://schemas.openxmlformats.org/officeDocument/2006/relationships/image" Target="../media/image47.png"/></Relationships>
</file>

<file path=ppt/slides/_rels/slide3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microsoft.com/office/2007/relationships/hdphoto" Target="../media/hdphoto12.wdp"/><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8.png"/><Relationship Id="rId10"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22.png"/></Relationships>
</file>

<file path=ppt/slides/_rels/slide3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9.png"/><Relationship Id="rId12" Type="http://schemas.microsoft.com/office/2007/relationships/hdphoto" Target="../media/hdphoto14.wdp"/><Relationship Id="rId2" Type="http://schemas.openxmlformats.org/officeDocument/2006/relationships/image" Target="../media/image12.png"/><Relationship Id="rId1" Type="http://schemas.openxmlformats.org/officeDocument/2006/relationships/slideLayout" Target="../slideLayouts/slideLayout2.xml"/><Relationship Id="rId6" Type="http://schemas.microsoft.com/office/2007/relationships/hdphoto" Target="../media/hdphoto16.wdp"/><Relationship Id="rId11" Type="http://schemas.openxmlformats.org/officeDocument/2006/relationships/image" Target="../media/image43.png"/><Relationship Id="rId5" Type="http://schemas.openxmlformats.org/officeDocument/2006/relationships/image" Target="../media/image51.png"/><Relationship Id="rId10" Type="http://schemas.openxmlformats.org/officeDocument/2006/relationships/image" Target="../media/image35.png"/><Relationship Id="rId4" Type="http://schemas.openxmlformats.org/officeDocument/2006/relationships/image" Target="../media/image7.png"/><Relationship Id="rId9" Type="http://schemas.openxmlformats.org/officeDocument/2006/relationships/image" Target="../media/image22.png"/></Relationships>
</file>

<file path=ppt/slides/_rels/slide3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9.png"/><Relationship Id="rId12" Type="http://schemas.microsoft.com/office/2007/relationships/hdphoto" Target="../media/hdphoto14.wdp"/><Relationship Id="rId2" Type="http://schemas.openxmlformats.org/officeDocument/2006/relationships/image" Target="../media/image12.png"/><Relationship Id="rId1" Type="http://schemas.openxmlformats.org/officeDocument/2006/relationships/slideLayout" Target="../slideLayouts/slideLayout2.xml"/><Relationship Id="rId6" Type="http://schemas.microsoft.com/office/2007/relationships/hdphoto" Target="../media/hdphoto16.wdp"/><Relationship Id="rId11" Type="http://schemas.openxmlformats.org/officeDocument/2006/relationships/image" Target="../media/image43.png"/><Relationship Id="rId5" Type="http://schemas.openxmlformats.org/officeDocument/2006/relationships/image" Target="../media/image51.png"/><Relationship Id="rId10" Type="http://schemas.openxmlformats.org/officeDocument/2006/relationships/image" Target="../media/image35.png"/><Relationship Id="rId4" Type="http://schemas.openxmlformats.org/officeDocument/2006/relationships/image" Target="../media/image7.png"/><Relationship Id="rId9" Type="http://schemas.openxmlformats.org/officeDocument/2006/relationships/image" Target="../media/image22.png"/></Relationships>
</file>

<file path=ppt/slides/_rels/slide3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9.png"/><Relationship Id="rId12" Type="http://schemas.microsoft.com/office/2007/relationships/hdphoto" Target="../media/hdphoto14.wdp"/><Relationship Id="rId2" Type="http://schemas.openxmlformats.org/officeDocument/2006/relationships/image" Target="../media/image12.png"/><Relationship Id="rId1" Type="http://schemas.openxmlformats.org/officeDocument/2006/relationships/slideLayout" Target="../slideLayouts/slideLayout2.xml"/><Relationship Id="rId6" Type="http://schemas.microsoft.com/office/2007/relationships/hdphoto" Target="../media/hdphoto16.wdp"/><Relationship Id="rId11" Type="http://schemas.openxmlformats.org/officeDocument/2006/relationships/image" Target="../media/image43.png"/><Relationship Id="rId5" Type="http://schemas.openxmlformats.org/officeDocument/2006/relationships/image" Target="../media/image51.png"/><Relationship Id="rId10" Type="http://schemas.openxmlformats.org/officeDocument/2006/relationships/image" Target="../media/image35.png"/><Relationship Id="rId4" Type="http://schemas.openxmlformats.org/officeDocument/2006/relationships/image" Target="../media/image7.png"/><Relationship Id="rId9" Type="http://schemas.openxmlformats.org/officeDocument/2006/relationships/image" Target="../media/image22.png"/></Relationships>
</file>

<file path=ppt/slides/_rels/slide38.xml.rels><?xml version="1.0" encoding="UTF-8" standalone="yes"?>
<Relationships xmlns="http://schemas.openxmlformats.org/package/2006/relationships"><Relationship Id="rId8" Type="http://schemas.microsoft.com/office/2007/relationships/hdphoto" Target="../media/hdphoto16.wdp"/><Relationship Id="rId13" Type="http://schemas.openxmlformats.org/officeDocument/2006/relationships/image" Target="../media/image44.png"/><Relationship Id="rId3" Type="http://schemas.microsoft.com/office/2007/relationships/hdphoto" Target="../media/hdphoto14.wdp"/><Relationship Id="rId7" Type="http://schemas.openxmlformats.org/officeDocument/2006/relationships/image" Target="../media/image51.png"/><Relationship Id="rId12" Type="http://schemas.openxmlformats.org/officeDocument/2006/relationships/image" Target="../media/image35.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2.png"/><Relationship Id="rId5" Type="http://schemas.openxmlformats.org/officeDocument/2006/relationships/image" Target="../media/image13.png"/><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9.png"/></Relationships>
</file>

<file path=ppt/slides/_rels/slide39.xml.rels><?xml version="1.0" encoding="UTF-8" standalone="yes"?>
<Relationships xmlns="http://schemas.openxmlformats.org/package/2006/relationships"><Relationship Id="rId8" Type="http://schemas.microsoft.com/office/2007/relationships/hdphoto" Target="../media/hdphoto16.wdp"/><Relationship Id="rId13" Type="http://schemas.openxmlformats.org/officeDocument/2006/relationships/image" Target="../media/image44.png"/><Relationship Id="rId3" Type="http://schemas.microsoft.com/office/2007/relationships/hdphoto" Target="../media/hdphoto14.wdp"/><Relationship Id="rId7" Type="http://schemas.openxmlformats.org/officeDocument/2006/relationships/image" Target="../media/image51.png"/><Relationship Id="rId12" Type="http://schemas.openxmlformats.org/officeDocument/2006/relationships/image" Target="../media/image35.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2.png"/><Relationship Id="rId5" Type="http://schemas.openxmlformats.org/officeDocument/2006/relationships/image" Target="../media/image13.png"/><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9.png"/><Relationship Id="rId14" Type="http://schemas.openxmlformats.org/officeDocument/2006/relationships/image" Target="../media/image46.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6.png"/><Relationship Id="rId4" Type="http://schemas.openxmlformats.org/officeDocument/2006/relationships/image" Target="../media/image7.png"/><Relationship Id="rId9" Type="http://schemas.microsoft.com/office/2007/relationships/hdphoto" Target="../media/hdphoto1.wdp"/></Relationships>
</file>

<file path=ppt/slides/_rels/slide40.xml.rels><?xml version="1.0" encoding="UTF-8" standalone="yes"?>
<Relationships xmlns="http://schemas.openxmlformats.org/package/2006/relationships"><Relationship Id="rId8" Type="http://schemas.microsoft.com/office/2007/relationships/hdphoto" Target="../media/hdphoto16.wdp"/><Relationship Id="rId13" Type="http://schemas.openxmlformats.org/officeDocument/2006/relationships/image" Target="../media/image52.png"/><Relationship Id="rId3" Type="http://schemas.microsoft.com/office/2007/relationships/hdphoto" Target="../media/hdphoto14.wdp"/><Relationship Id="rId7" Type="http://schemas.openxmlformats.org/officeDocument/2006/relationships/image" Target="../media/image51.png"/><Relationship Id="rId12" Type="http://schemas.openxmlformats.org/officeDocument/2006/relationships/image" Target="../media/image35.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2.png"/><Relationship Id="rId5" Type="http://schemas.openxmlformats.org/officeDocument/2006/relationships/image" Target="../media/image13.png"/><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9.png"/></Relationships>
</file>

<file path=ppt/slides/_rels/slide41.xml.rels><?xml version="1.0" encoding="UTF-8" standalone="yes"?>
<Relationships xmlns="http://schemas.openxmlformats.org/package/2006/relationships"><Relationship Id="rId8" Type="http://schemas.microsoft.com/office/2007/relationships/hdphoto" Target="../media/hdphoto16.wdp"/><Relationship Id="rId13" Type="http://schemas.openxmlformats.org/officeDocument/2006/relationships/image" Target="../media/image45.png"/><Relationship Id="rId3" Type="http://schemas.microsoft.com/office/2007/relationships/hdphoto" Target="../media/hdphoto14.wdp"/><Relationship Id="rId7" Type="http://schemas.openxmlformats.org/officeDocument/2006/relationships/image" Target="../media/image51.png"/><Relationship Id="rId12" Type="http://schemas.openxmlformats.org/officeDocument/2006/relationships/image" Target="../media/image35.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2.png"/><Relationship Id="rId5" Type="http://schemas.openxmlformats.org/officeDocument/2006/relationships/image" Target="../media/image13.png"/><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9.png"/><Relationship Id="rId14" Type="http://schemas.microsoft.com/office/2007/relationships/hdphoto" Target="../media/hdphoto15.wdp"/></Relationships>
</file>

<file path=ppt/slides/_rels/slide4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6" Type="http://schemas.microsoft.com/office/2007/relationships/hdphoto" Target="../media/hdphoto16.wdp"/><Relationship Id="rId11" Type="http://schemas.openxmlformats.org/officeDocument/2006/relationships/image" Target="../media/image16.png"/><Relationship Id="rId5" Type="http://schemas.openxmlformats.org/officeDocument/2006/relationships/image" Target="../media/image51.png"/><Relationship Id="rId10" Type="http://schemas.openxmlformats.org/officeDocument/2006/relationships/image" Target="../media/image35.png"/><Relationship Id="rId4" Type="http://schemas.openxmlformats.org/officeDocument/2006/relationships/image" Target="../media/image7.png"/><Relationship Id="rId9" Type="http://schemas.openxmlformats.org/officeDocument/2006/relationships/image" Target="../media/image22.png"/></Relationships>
</file>

<file path=ppt/slides/_rels/slide43.xml.rels><?xml version="1.0" encoding="UTF-8" standalone="yes"?>
<Relationships xmlns="http://schemas.openxmlformats.org/package/2006/relationships"><Relationship Id="rId8" Type="http://schemas.microsoft.com/office/2007/relationships/hdphoto" Target="../media/hdphoto12.wdp"/><Relationship Id="rId3" Type="http://schemas.openxmlformats.org/officeDocument/2006/relationships/image" Target="../media/image53.png"/><Relationship Id="rId7" Type="http://schemas.openxmlformats.org/officeDocument/2006/relationships/image" Target="../media/image54.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55.png"/><Relationship Id="rId5" Type="http://schemas.openxmlformats.org/officeDocument/2006/relationships/image" Target="../media/image7.png"/><Relationship Id="rId10" Type="http://schemas.openxmlformats.org/officeDocument/2006/relationships/image" Target="../media/image22.png"/><Relationship Id="rId4" Type="http://schemas.microsoft.com/office/2007/relationships/hdphoto" Target="../media/hdphoto17.wdp"/><Relationship Id="rId9" Type="http://schemas.openxmlformats.org/officeDocument/2006/relationships/image" Target="../media/image14.png"/></Relationships>
</file>

<file path=ppt/slides/_rels/slide44.xml.rels><?xml version="1.0" encoding="UTF-8" standalone="yes"?>
<Relationships xmlns="http://schemas.openxmlformats.org/package/2006/relationships"><Relationship Id="rId8" Type="http://schemas.microsoft.com/office/2007/relationships/hdphoto" Target="../media/hdphoto12.wdp"/><Relationship Id="rId3" Type="http://schemas.openxmlformats.org/officeDocument/2006/relationships/image" Target="../media/image53.png"/><Relationship Id="rId7"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2.png"/><Relationship Id="rId4" Type="http://schemas.microsoft.com/office/2007/relationships/hdphoto" Target="../media/hdphoto17.wdp"/><Relationship Id="rId9" Type="http://schemas.openxmlformats.org/officeDocument/2006/relationships/image" Target="../media/image14.png"/></Relationships>
</file>

<file path=ppt/slides/_rels/slide45.xml.rels><?xml version="1.0" encoding="UTF-8" standalone="yes"?>
<Relationships xmlns="http://schemas.openxmlformats.org/package/2006/relationships"><Relationship Id="rId8" Type="http://schemas.microsoft.com/office/2007/relationships/hdphoto" Target="../media/hdphoto12.wdp"/><Relationship Id="rId3" Type="http://schemas.openxmlformats.org/officeDocument/2006/relationships/image" Target="../media/image53.png"/><Relationship Id="rId7"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2.png"/><Relationship Id="rId4" Type="http://schemas.microsoft.com/office/2007/relationships/hdphoto" Target="../media/hdphoto17.wdp"/><Relationship Id="rId9" Type="http://schemas.openxmlformats.org/officeDocument/2006/relationships/image" Target="../media/image14.png"/></Relationships>
</file>

<file path=ppt/slides/_rels/slide46.xml.rels><?xml version="1.0" encoding="UTF-8" standalone="yes"?>
<Relationships xmlns="http://schemas.openxmlformats.org/package/2006/relationships"><Relationship Id="rId8" Type="http://schemas.microsoft.com/office/2007/relationships/hdphoto" Target="../media/hdphoto12.wdp"/><Relationship Id="rId3" Type="http://schemas.openxmlformats.org/officeDocument/2006/relationships/image" Target="../media/image53.png"/><Relationship Id="rId7"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2.png"/><Relationship Id="rId4" Type="http://schemas.microsoft.com/office/2007/relationships/hdphoto" Target="../media/hdphoto17.wdp"/><Relationship Id="rId9" Type="http://schemas.openxmlformats.org/officeDocument/2006/relationships/image" Target="../media/image14.png"/></Relationships>
</file>

<file path=ppt/slides/_rels/slide47.xml.rels><?xml version="1.0" encoding="UTF-8" standalone="yes"?>
<Relationships xmlns="http://schemas.openxmlformats.org/package/2006/relationships"><Relationship Id="rId8" Type="http://schemas.microsoft.com/office/2007/relationships/hdphoto" Target="../media/hdphoto12.wdp"/><Relationship Id="rId3" Type="http://schemas.openxmlformats.org/officeDocument/2006/relationships/image" Target="../media/image53.png"/><Relationship Id="rId7"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2.png"/><Relationship Id="rId4" Type="http://schemas.microsoft.com/office/2007/relationships/hdphoto" Target="../media/hdphoto17.wdp"/><Relationship Id="rId9" Type="http://schemas.openxmlformats.org/officeDocument/2006/relationships/image" Target="../media/image14.png"/></Relationships>
</file>

<file path=ppt/slides/_rels/slide48.xml.rels><?xml version="1.0" encoding="UTF-8" standalone="yes"?>
<Relationships xmlns="http://schemas.openxmlformats.org/package/2006/relationships"><Relationship Id="rId8" Type="http://schemas.microsoft.com/office/2007/relationships/hdphoto" Target="../media/hdphoto12.wdp"/><Relationship Id="rId3" Type="http://schemas.openxmlformats.org/officeDocument/2006/relationships/image" Target="../media/image53.png"/><Relationship Id="rId7"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2.png"/><Relationship Id="rId4" Type="http://schemas.microsoft.com/office/2007/relationships/hdphoto" Target="../media/hdphoto17.wdp"/><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6.png"/><Relationship Id="rId4" Type="http://schemas.openxmlformats.org/officeDocument/2006/relationships/image" Target="../media/image7.png"/><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hdphoto" Target="../media/hdphoto2.wdp"/><Relationship Id="rId5" Type="http://schemas.openxmlformats.org/officeDocument/2006/relationships/image" Target="../media/image8.png"/><Relationship Id="rId10" Type="http://schemas.openxmlformats.org/officeDocument/2006/relationships/image" Target="../media/image17.png"/><Relationship Id="rId4" Type="http://schemas.openxmlformats.org/officeDocument/2006/relationships/image" Target="../media/image7.png"/><Relationship Id="rId9"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hdphoto" Target="../media/hdphoto2.wdp"/><Relationship Id="rId5" Type="http://schemas.openxmlformats.org/officeDocument/2006/relationships/image" Target="../media/image8.png"/><Relationship Id="rId10" Type="http://schemas.openxmlformats.org/officeDocument/2006/relationships/image" Target="../media/image17.png"/><Relationship Id="rId4" Type="http://schemas.openxmlformats.org/officeDocument/2006/relationships/image" Target="../media/image7.png"/><Relationship Id="rId9" Type="http://schemas.microsoft.com/office/2007/relationships/hdphoto" Target="../media/hdphoto1.wdp"/></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hdphoto" Target="../media/hdphoto2.wdp"/><Relationship Id="rId5" Type="http://schemas.openxmlformats.org/officeDocument/2006/relationships/image" Target="../media/image8.png"/><Relationship Id="rId10" Type="http://schemas.openxmlformats.org/officeDocument/2006/relationships/image" Target="../media/image17.png"/><Relationship Id="rId4" Type="http://schemas.openxmlformats.org/officeDocument/2006/relationships/image" Target="../media/image7.png"/><Relationship Id="rId9"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hdphoto" Target="../media/hdphoto2.wdp"/><Relationship Id="rId5" Type="http://schemas.openxmlformats.org/officeDocument/2006/relationships/image" Target="../media/image8.png"/><Relationship Id="rId10" Type="http://schemas.openxmlformats.org/officeDocument/2006/relationships/image" Target="../media/image17.png"/><Relationship Id="rId4" Type="http://schemas.openxmlformats.org/officeDocument/2006/relationships/image" Target="../media/image7.pn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searchengineland.com/figz/wp-content/seloads/2017/06/meeting-62442005-ss-192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5875"/>
            <a:ext cx="12192000" cy="8000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http://www.jbclement.com/wp-content/uploads/2016/10/BPCE.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02994" y="122225"/>
            <a:ext cx="3140730" cy="5238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084899"/>
            <a:ext cx="12192000" cy="8000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8" name="Picture 4" descr="https://pbs.twimg.com/profile_images/842331145354264576/Uhgn-1Zz_400x400.jpg"/>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174629" y="6185266"/>
            <a:ext cx="1351900" cy="6357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782626"/>
            <a:ext cx="12192000" cy="5303849"/>
          </a:xfrm>
          <a:prstGeom prst="rect">
            <a:avLst/>
          </a:prstGeom>
          <a:solidFill>
            <a:srgbClr val="714A80">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p:cNvSpPr>
            <a:spLocks noGrp="1"/>
          </p:cNvSpPr>
          <p:nvPr>
            <p:ph type="ctrTitle"/>
          </p:nvPr>
        </p:nvSpPr>
        <p:spPr>
          <a:xfrm>
            <a:off x="1139384" y="2572909"/>
            <a:ext cx="10267950" cy="2387600"/>
          </a:xfrm>
        </p:spPr>
        <p:txBody>
          <a:bodyPr>
            <a:normAutofit fontScale="90000"/>
          </a:bodyPr>
          <a:lstStyle/>
          <a:p>
            <a:r>
              <a:rPr lang="fr-FR" sz="7300" b="1" dirty="0" smtClean="0">
                <a:solidFill>
                  <a:schemeClr val="bg1"/>
                </a:solidFill>
                <a:latin typeface="+mn-lt"/>
              </a:rPr>
              <a:t>Storyboarding</a:t>
            </a:r>
            <a:r>
              <a:rPr lang="fr-FR" b="1" dirty="0" smtClean="0">
                <a:solidFill>
                  <a:schemeClr val="bg1"/>
                </a:solidFill>
                <a:latin typeface="+mn-lt"/>
              </a:rPr>
              <a:t> </a:t>
            </a:r>
            <a:br>
              <a:rPr lang="fr-FR" b="1" dirty="0" smtClean="0">
                <a:solidFill>
                  <a:schemeClr val="bg1"/>
                </a:solidFill>
                <a:latin typeface="+mn-lt"/>
              </a:rPr>
            </a:br>
            <a:r>
              <a:rPr lang="fr-FR" b="1" dirty="0" smtClean="0">
                <a:solidFill>
                  <a:schemeClr val="bg1"/>
                </a:solidFill>
                <a:latin typeface="+mn-lt"/>
              </a:rPr>
              <a:t/>
            </a:r>
            <a:br>
              <a:rPr lang="fr-FR" b="1" dirty="0" smtClean="0">
                <a:solidFill>
                  <a:schemeClr val="bg1"/>
                </a:solidFill>
                <a:latin typeface="+mn-lt"/>
              </a:rPr>
            </a:br>
            <a:r>
              <a:rPr lang="fr-FR" sz="4900" b="1" dirty="0" smtClean="0">
                <a:solidFill>
                  <a:schemeClr val="bg1"/>
                </a:solidFill>
                <a:latin typeface="+mn-lt"/>
              </a:rPr>
              <a:t>module 2 : l’offre de service du DataLab</a:t>
            </a:r>
            <a:endParaRPr lang="fr-FR" sz="4900" b="1" dirty="0">
              <a:solidFill>
                <a:schemeClr val="bg1"/>
              </a:solidFill>
              <a:latin typeface="+mn-lt"/>
            </a:endParaRPr>
          </a:p>
        </p:txBody>
      </p:sp>
      <p:sp>
        <p:nvSpPr>
          <p:cNvPr id="10" name="Sous-titre 2"/>
          <p:cNvSpPr txBox="1">
            <a:spLocks/>
          </p:cNvSpPr>
          <p:nvPr/>
        </p:nvSpPr>
        <p:spPr>
          <a:xfrm>
            <a:off x="153008" y="6583217"/>
            <a:ext cx="1346200" cy="26682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200" dirty="0" smtClean="0">
                <a:solidFill>
                  <a:schemeClr val="bg1">
                    <a:lumMod val="50000"/>
                  </a:schemeClr>
                </a:solidFill>
              </a:rPr>
              <a:t>F   a   c   t   o   r   y</a:t>
            </a:r>
            <a:endParaRPr lang="fr-FR" sz="1200" dirty="0">
              <a:solidFill>
                <a:schemeClr val="bg1">
                  <a:lumMod val="50000"/>
                </a:schemeClr>
              </a:solidFill>
            </a:endParaRPr>
          </a:p>
        </p:txBody>
      </p:sp>
      <p:sp>
        <p:nvSpPr>
          <p:cNvPr id="6" name="Rectangle 5"/>
          <p:cNvSpPr/>
          <p:nvPr/>
        </p:nvSpPr>
        <p:spPr>
          <a:xfrm>
            <a:off x="10691812" y="6291572"/>
            <a:ext cx="1222375" cy="411232"/>
          </a:xfrm>
          <a:prstGeom prst="rect">
            <a:avLst/>
          </a:prstGeom>
          <a:solidFill>
            <a:srgbClr val="71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Sous-titre 2"/>
          <p:cNvSpPr>
            <a:spLocks noGrp="1"/>
          </p:cNvSpPr>
          <p:nvPr>
            <p:ph type="subTitle" idx="1"/>
          </p:nvPr>
        </p:nvSpPr>
        <p:spPr>
          <a:xfrm>
            <a:off x="10691812" y="6353486"/>
            <a:ext cx="1203135" cy="315430"/>
          </a:xfrm>
        </p:spPr>
        <p:txBody>
          <a:bodyPr>
            <a:normAutofit fontScale="92500" lnSpcReduction="10000"/>
          </a:bodyPr>
          <a:lstStyle/>
          <a:p>
            <a:r>
              <a:rPr lang="fr-FR" sz="1800" dirty="0" smtClean="0">
                <a:solidFill>
                  <a:schemeClr val="bg1"/>
                </a:solidFill>
              </a:rPr>
              <a:t>Datalab</a:t>
            </a:r>
            <a:endParaRPr lang="fr-FR" sz="1800" dirty="0">
              <a:solidFill>
                <a:schemeClr val="bg1"/>
              </a:solidFill>
            </a:endParaRPr>
          </a:p>
        </p:txBody>
      </p:sp>
    </p:spTree>
    <p:extLst>
      <p:ext uri="{BB962C8B-B14F-4D97-AF65-F5344CB8AC3E}">
        <p14:creationId xmlns:p14="http://schemas.microsoft.com/office/powerpoint/2010/main" val="1855034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n°7</a:t>
            </a:r>
            <a:r>
              <a:rPr lang="fr-FR" sz="2000" dirty="0">
                <a:latin typeface="+mn-lt"/>
              </a:rPr>
              <a:t/>
            </a:r>
            <a:br>
              <a:rPr lang="fr-FR" sz="2000" dirty="0">
                <a:latin typeface="+mn-lt"/>
              </a:rPr>
            </a:br>
            <a:r>
              <a:rPr lang="fr-FR" sz="2000" dirty="0" smtClean="0">
                <a:latin typeface="+mn-lt"/>
              </a:rPr>
              <a:t>Derrière le DataLab, l’apport de la PHG</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2"/>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lum bright="70000" contrast="-70000"/>
            <a:extLst>
              <a:ext uri="{BEBA8EAE-BF5A-486C-A8C5-ECC9F3942E4B}">
                <a14:imgProps xmlns:a14="http://schemas.microsoft.com/office/drawing/2010/main">
                  <a14:imgLayer r:embed="rId9">
                    <a14:imgEffect>
                      <a14:artisticPhotocopy/>
                    </a14:imgEffect>
                  </a14:imgLayer>
                </a14:imgProps>
              </a:ex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2" name="Image 1"/>
          <p:cNvPicPr>
            <a:picLocks noChangeAspect="1"/>
          </p:cNvPicPr>
          <p:nvPr/>
        </p:nvPicPr>
        <p:blipFill rotWithShape="1">
          <a:blip r:embed="rId10">
            <a:extLst>
              <a:ext uri="{BEBA8EAE-BF5A-486C-A8C5-ECC9F3942E4B}">
                <a14:imgProps xmlns:a14="http://schemas.microsoft.com/office/drawing/2010/main">
                  <a14:imgLayer r:embed="rId11">
                    <a14:imgEffect>
                      <a14:saturation sat="200000"/>
                    </a14:imgEffect>
                    <a14:imgEffect>
                      <a14:brightnessContrast bright="20000" contrast="-40000"/>
                    </a14:imgEffect>
                  </a14:imgLayer>
                </a14:imgProps>
              </a:ext>
            </a:extLst>
          </a:blip>
          <a:srcRect l="51977"/>
          <a:stretch/>
        </p:blipFill>
        <p:spPr>
          <a:xfrm>
            <a:off x="11251" y="1976432"/>
            <a:ext cx="1468381" cy="3199623"/>
          </a:xfrm>
          <a:prstGeom prst="rect">
            <a:avLst/>
          </a:prstGeom>
        </p:spPr>
      </p:pic>
      <p:sp>
        <p:nvSpPr>
          <p:cNvPr id="26" name="Rectangle 25"/>
          <p:cNvSpPr/>
          <p:nvPr/>
        </p:nvSpPr>
        <p:spPr>
          <a:xfrm>
            <a:off x="2099064" y="1976432"/>
            <a:ext cx="5492854" cy="685059"/>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La Plateforme Hadoop Groupe offre des apports forts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sur plusieurs axes : </a:t>
            </a:r>
          </a:p>
        </p:txBody>
      </p:sp>
      <p:sp>
        <p:nvSpPr>
          <p:cNvPr id="6" name="Rectangle à coins arrondis 5"/>
          <p:cNvSpPr/>
          <p:nvPr/>
        </p:nvSpPr>
        <p:spPr>
          <a:xfrm>
            <a:off x="1709321" y="2978269"/>
            <a:ext cx="2179743" cy="3377559"/>
          </a:xfrm>
          <a:prstGeom prst="roundRect">
            <a:avLst/>
          </a:prstGeom>
          <a:solidFill>
            <a:schemeClr val="accent6"/>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à coins arrondis 33"/>
          <p:cNvSpPr/>
          <p:nvPr/>
        </p:nvSpPr>
        <p:spPr>
          <a:xfrm>
            <a:off x="4010882" y="2978269"/>
            <a:ext cx="2179743" cy="3377559"/>
          </a:xfrm>
          <a:prstGeom prst="roundRect">
            <a:avLst/>
          </a:prstGeom>
          <a:solidFill>
            <a:schemeClr val="accent3">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à coins arrondis 34"/>
          <p:cNvSpPr/>
          <p:nvPr/>
        </p:nvSpPr>
        <p:spPr>
          <a:xfrm>
            <a:off x="6342423" y="2978269"/>
            <a:ext cx="2179743" cy="3377559"/>
          </a:xfrm>
          <a:prstGeom prst="roundRect">
            <a:avLst/>
          </a:prstGeom>
          <a:solidFill>
            <a:schemeClr val="accent3">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p:cNvPicPr>
            <a:picLocks noChangeAspect="1"/>
          </p:cNvPicPr>
          <p:nvPr/>
        </p:nvPicPr>
        <p:blipFill>
          <a:blip r:embed="rId12" cstate="print">
            <a:lum bright="70000" contrast="-70000"/>
            <a:extLst>
              <a:ext uri="{BEBA8EAE-BF5A-486C-A8C5-ECC9F3942E4B}">
                <a14:imgProps xmlns:a14="http://schemas.microsoft.com/office/drawing/2010/main">
                  <a14:imgLayer r:embed="rId13">
                    <a14:imgEffect>
                      <a14:artisticPhotocopy/>
                    </a14:imgEffect>
                  </a14:imgLayer>
                </a14:imgProps>
              </a:ext>
              <a:ext uri="{28A0092B-C50C-407E-A947-70E740481C1C}">
                <a14:useLocalDpi xmlns:a14="http://schemas.microsoft.com/office/drawing/2010/main" val="0"/>
              </a:ext>
            </a:extLst>
          </a:blip>
          <a:stretch>
            <a:fillRect/>
          </a:stretch>
        </p:blipFill>
        <p:spPr>
          <a:xfrm>
            <a:off x="1933513" y="3224635"/>
            <a:ext cx="432000" cy="432000"/>
          </a:xfrm>
          <a:prstGeom prst="rect">
            <a:avLst/>
          </a:prstGeom>
        </p:spPr>
      </p:pic>
      <p:sp>
        <p:nvSpPr>
          <p:cNvPr id="39" name="Rectangle 38"/>
          <p:cNvSpPr/>
          <p:nvPr/>
        </p:nvSpPr>
        <p:spPr>
          <a:xfrm>
            <a:off x="2324386" y="3233713"/>
            <a:ext cx="1404262" cy="375552"/>
          </a:xfrm>
          <a:prstGeom prst="rect">
            <a:avLst/>
          </a:prstGeom>
        </p:spPr>
        <p:txBody>
          <a:bodyPr wrap="square">
            <a:spAutoFit/>
          </a:bodyPr>
          <a:lstStyle/>
          <a:p>
            <a:pPr lvl="0" algn="ctr">
              <a:lnSpc>
                <a:spcPct val="107000"/>
              </a:lnSpc>
              <a:spcAft>
                <a:spcPts val="800"/>
              </a:spcAft>
            </a:pPr>
            <a:r>
              <a:rPr lang="fr-FR" b="1" dirty="0" smtClean="0">
                <a:solidFill>
                  <a:schemeClr val="bg1"/>
                </a:solidFill>
                <a:ea typeface="Yu Gothic Light" panose="020B0300000000000000" pitchFamily="34" charset="-128"/>
                <a:cs typeface="Times New Roman" panose="02020603050405020304" pitchFamily="18" charset="0"/>
              </a:rPr>
              <a:t>Données</a:t>
            </a:r>
          </a:p>
        </p:txBody>
      </p:sp>
      <p:sp>
        <p:nvSpPr>
          <p:cNvPr id="42" name="Rectangle 41"/>
          <p:cNvSpPr/>
          <p:nvPr/>
        </p:nvSpPr>
        <p:spPr>
          <a:xfrm>
            <a:off x="1724391" y="3903786"/>
            <a:ext cx="2133650" cy="1409681"/>
          </a:xfrm>
          <a:prstGeom prst="rect">
            <a:avLst/>
          </a:prstGeom>
        </p:spPr>
        <p:txBody>
          <a:bodyPr wrap="square">
            <a:spAutoFit/>
          </a:bodyPr>
          <a:lstStyle/>
          <a:p>
            <a:pPr lvl="0" algn="ctr">
              <a:lnSpc>
                <a:spcPct val="107000"/>
              </a:lnSpc>
              <a:spcAft>
                <a:spcPts val="800"/>
              </a:spcAft>
            </a:pPr>
            <a:r>
              <a:rPr lang="fr-FR" sz="1600" dirty="0" smtClean="0">
                <a:solidFill>
                  <a:schemeClr val="bg1"/>
                </a:solidFill>
                <a:ea typeface="Yu Gothic Light" panose="020B0300000000000000" pitchFamily="34" charset="-128"/>
                <a:cs typeface="Times New Roman" panose="02020603050405020304" pitchFamily="18" charset="0"/>
              </a:rPr>
              <a:t>Un puit de données plus large et</a:t>
            </a:r>
            <a:br>
              <a:rPr lang="fr-FR" sz="1600" dirty="0" smtClean="0">
                <a:solidFill>
                  <a:schemeClr val="bg1"/>
                </a:solidFill>
                <a:ea typeface="Yu Gothic Light" panose="020B0300000000000000" pitchFamily="34" charset="-128"/>
                <a:cs typeface="Times New Roman" panose="02020603050405020304" pitchFamily="18" charset="0"/>
              </a:rPr>
            </a:br>
            <a:r>
              <a:rPr lang="fr-FR" sz="1600" dirty="0" smtClean="0">
                <a:solidFill>
                  <a:schemeClr val="bg1"/>
                </a:solidFill>
                <a:ea typeface="Yu Gothic Light" panose="020B0300000000000000" pitchFamily="34" charset="-128"/>
                <a:cs typeface="Times New Roman" panose="02020603050405020304" pitchFamily="18" charset="0"/>
              </a:rPr>
              <a:t> plus riche que </a:t>
            </a:r>
            <a:br>
              <a:rPr lang="fr-FR" sz="1600" dirty="0" smtClean="0">
                <a:solidFill>
                  <a:schemeClr val="bg1"/>
                </a:solidFill>
                <a:ea typeface="Yu Gothic Light" panose="020B0300000000000000" pitchFamily="34" charset="-128"/>
                <a:cs typeface="Times New Roman" panose="02020603050405020304" pitchFamily="18" charset="0"/>
              </a:rPr>
            </a:br>
            <a:r>
              <a:rPr lang="fr-FR" sz="1600" dirty="0" smtClean="0">
                <a:solidFill>
                  <a:schemeClr val="bg1"/>
                </a:solidFill>
                <a:ea typeface="Yu Gothic Light" panose="020B0300000000000000" pitchFamily="34" charset="-128"/>
                <a:cs typeface="Times New Roman" panose="02020603050405020304" pitchFamily="18" charset="0"/>
              </a:rPr>
              <a:t>ceux disponibles auparavant</a:t>
            </a:r>
          </a:p>
        </p:txBody>
      </p:sp>
    </p:spTree>
    <p:extLst>
      <p:ext uri="{BB962C8B-B14F-4D97-AF65-F5344CB8AC3E}">
        <p14:creationId xmlns:p14="http://schemas.microsoft.com/office/powerpoint/2010/main" val="3486722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n°8</a:t>
            </a:r>
            <a:r>
              <a:rPr lang="fr-FR" sz="2000" dirty="0">
                <a:latin typeface="+mn-lt"/>
              </a:rPr>
              <a:t/>
            </a:r>
            <a:br>
              <a:rPr lang="fr-FR" sz="2000" dirty="0">
                <a:latin typeface="+mn-lt"/>
              </a:rPr>
            </a:br>
            <a:r>
              <a:rPr lang="fr-FR" sz="2000" dirty="0" smtClean="0">
                <a:latin typeface="+mn-lt"/>
              </a:rPr>
              <a:t>Derrière le DataLab, l’apport de la PHG</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2"/>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lum bright="70000" contrast="-70000"/>
            <a:extLst>
              <a:ext uri="{BEBA8EAE-BF5A-486C-A8C5-ECC9F3942E4B}">
                <a14:imgProps xmlns:a14="http://schemas.microsoft.com/office/drawing/2010/main">
                  <a14:imgLayer r:embed="rId9">
                    <a14:imgEffect>
                      <a14:artisticPhotocopy/>
                    </a14:imgEffect>
                  </a14:imgLayer>
                </a14:imgProps>
              </a:ex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2" name="Image 1"/>
          <p:cNvPicPr>
            <a:picLocks noChangeAspect="1"/>
          </p:cNvPicPr>
          <p:nvPr/>
        </p:nvPicPr>
        <p:blipFill rotWithShape="1">
          <a:blip r:embed="rId10">
            <a:extLst>
              <a:ext uri="{BEBA8EAE-BF5A-486C-A8C5-ECC9F3942E4B}">
                <a14:imgProps xmlns:a14="http://schemas.microsoft.com/office/drawing/2010/main">
                  <a14:imgLayer r:embed="rId11">
                    <a14:imgEffect>
                      <a14:saturation sat="200000"/>
                    </a14:imgEffect>
                    <a14:imgEffect>
                      <a14:brightnessContrast bright="20000" contrast="-40000"/>
                    </a14:imgEffect>
                  </a14:imgLayer>
                </a14:imgProps>
              </a:ext>
            </a:extLst>
          </a:blip>
          <a:srcRect l="51977"/>
          <a:stretch/>
        </p:blipFill>
        <p:spPr>
          <a:xfrm>
            <a:off x="11251" y="1976432"/>
            <a:ext cx="1468381" cy="3199623"/>
          </a:xfrm>
          <a:prstGeom prst="rect">
            <a:avLst/>
          </a:prstGeom>
        </p:spPr>
      </p:pic>
      <p:sp>
        <p:nvSpPr>
          <p:cNvPr id="26" name="Rectangle 25"/>
          <p:cNvSpPr/>
          <p:nvPr/>
        </p:nvSpPr>
        <p:spPr>
          <a:xfrm>
            <a:off x="2099064" y="1976432"/>
            <a:ext cx="5492854" cy="685059"/>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La Plateforme Hadoop Groupe offre des apports forts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sur plusieurs axes : </a:t>
            </a:r>
          </a:p>
        </p:txBody>
      </p:sp>
      <p:sp>
        <p:nvSpPr>
          <p:cNvPr id="6" name="Rectangle à coins arrondis 5"/>
          <p:cNvSpPr/>
          <p:nvPr/>
        </p:nvSpPr>
        <p:spPr>
          <a:xfrm>
            <a:off x="1709321" y="2978271"/>
            <a:ext cx="2179743" cy="3377559"/>
          </a:xfrm>
          <a:prstGeom prst="roundRect">
            <a:avLst/>
          </a:prstGeom>
          <a:solidFill>
            <a:schemeClr val="accent6"/>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à coins arrondis 33"/>
          <p:cNvSpPr/>
          <p:nvPr/>
        </p:nvSpPr>
        <p:spPr>
          <a:xfrm>
            <a:off x="4003387" y="2978270"/>
            <a:ext cx="2179743" cy="3377559"/>
          </a:xfrm>
          <a:prstGeom prst="roundRect">
            <a:avLst/>
          </a:prstGeom>
          <a:solidFill>
            <a:schemeClr val="accent4">
              <a:lumMod val="50000"/>
              <a:lumOff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à coins arrondis 34"/>
          <p:cNvSpPr/>
          <p:nvPr/>
        </p:nvSpPr>
        <p:spPr>
          <a:xfrm>
            <a:off x="6327433" y="2978269"/>
            <a:ext cx="2179743" cy="3377559"/>
          </a:xfrm>
          <a:prstGeom prst="roundRect">
            <a:avLst/>
          </a:prstGeom>
          <a:solidFill>
            <a:schemeClr val="accent3">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p:cNvPicPr>
            <a:picLocks noChangeAspect="1"/>
          </p:cNvPicPr>
          <p:nvPr/>
        </p:nvPicPr>
        <p:blipFill>
          <a:blip r:embed="rId12" cstate="print">
            <a:lum bright="70000" contrast="-70000"/>
            <a:extLst>
              <a:ext uri="{BEBA8EAE-BF5A-486C-A8C5-ECC9F3942E4B}">
                <a14:imgProps xmlns:a14="http://schemas.microsoft.com/office/drawing/2010/main">
                  <a14:imgLayer r:embed="rId13">
                    <a14:imgEffect>
                      <a14:artisticPhotocopy/>
                    </a14:imgEffect>
                  </a14:imgLayer>
                </a14:imgProps>
              </a:ext>
              <a:ext uri="{28A0092B-C50C-407E-A947-70E740481C1C}">
                <a14:useLocalDpi xmlns:a14="http://schemas.microsoft.com/office/drawing/2010/main" val="0"/>
              </a:ext>
            </a:extLst>
          </a:blip>
          <a:stretch>
            <a:fillRect/>
          </a:stretch>
        </p:blipFill>
        <p:spPr>
          <a:xfrm>
            <a:off x="1933513" y="3224635"/>
            <a:ext cx="432000" cy="432000"/>
          </a:xfrm>
          <a:prstGeom prst="rect">
            <a:avLst/>
          </a:prstGeom>
        </p:spPr>
      </p:pic>
      <p:pic>
        <p:nvPicPr>
          <p:cNvPr id="8" name="Image 7"/>
          <p:cNvPicPr>
            <a:picLocks noChangeAspect="1"/>
          </p:cNvPicPr>
          <p:nvPr/>
        </p:nvPicPr>
        <p:blipFill>
          <a:blip r:embed="rId14" cstate="print">
            <a:lum bright="70000" contrast="-70000"/>
            <a:extLst>
              <a:ext uri="{BEBA8EAE-BF5A-486C-A8C5-ECC9F3942E4B}">
                <a14:imgProps xmlns:a14="http://schemas.microsoft.com/office/drawing/2010/main">
                  <a14:imgLayer r:embed="rId15">
                    <a14:imgEffect>
                      <a14:artisticPhotocopy/>
                    </a14:imgEffect>
                  </a14:imgLayer>
                </a14:imgProps>
              </a:ext>
              <a:ext uri="{28A0092B-C50C-407E-A947-70E740481C1C}">
                <a14:useLocalDpi xmlns:a14="http://schemas.microsoft.com/office/drawing/2010/main" val="0"/>
              </a:ext>
            </a:extLst>
          </a:blip>
          <a:stretch>
            <a:fillRect/>
          </a:stretch>
        </p:blipFill>
        <p:spPr>
          <a:xfrm>
            <a:off x="4182247" y="3153139"/>
            <a:ext cx="574992" cy="574992"/>
          </a:xfrm>
          <a:prstGeom prst="rect">
            <a:avLst/>
          </a:prstGeom>
        </p:spPr>
      </p:pic>
      <p:sp>
        <p:nvSpPr>
          <p:cNvPr id="39" name="Rectangle 38"/>
          <p:cNvSpPr/>
          <p:nvPr/>
        </p:nvSpPr>
        <p:spPr>
          <a:xfrm>
            <a:off x="2324386" y="3233713"/>
            <a:ext cx="1404262" cy="375552"/>
          </a:xfrm>
          <a:prstGeom prst="rect">
            <a:avLst/>
          </a:prstGeom>
        </p:spPr>
        <p:txBody>
          <a:bodyPr wrap="square">
            <a:spAutoFit/>
          </a:bodyPr>
          <a:lstStyle/>
          <a:p>
            <a:pPr lvl="0" algn="ctr">
              <a:lnSpc>
                <a:spcPct val="107000"/>
              </a:lnSpc>
              <a:spcAft>
                <a:spcPts val="800"/>
              </a:spcAft>
            </a:pPr>
            <a:r>
              <a:rPr lang="fr-FR" b="1" dirty="0" smtClean="0">
                <a:solidFill>
                  <a:schemeClr val="bg1"/>
                </a:solidFill>
                <a:ea typeface="Yu Gothic Light" panose="020B0300000000000000" pitchFamily="34" charset="-128"/>
                <a:cs typeface="Times New Roman" panose="02020603050405020304" pitchFamily="18" charset="0"/>
              </a:rPr>
              <a:t>Données</a:t>
            </a:r>
          </a:p>
        </p:txBody>
      </p:sp>
      <p:sp>
        <p:nvSpPr>
          <p:cNvPr id="40" name="Rectangle 39"/>
          <p:cNvSpPr/>
          <p:nvPr/>
        </p:nvSpPr>
        <p:spPr>
          <a:xfrm>
            <a:off x="4659491" y="3224635"/>
            <a:ext cx="1404262" cy="375552"/>
          </a:xfrm>
          <a:prstGeom prst="rect">
            <a:avLst/>
          </a:prstGeom>
        </p:spPr>
        <p:txBody>
          <a:bodyPr wrap="square">
            <a:spAutoFit/>
          </a:bodyPr>
          <a:lstStyle/>
          <a:p>
            <a:pPr lvl="0" algn="ctr">
              <a:lnSpc>
                <a:spcPct val="107000"/>
              </a:lnSpc>
              <a:spcAft>
                <a:spcPts val="800"/>
              </a:spcAft>
            </a:pPr>
            <a:r>
              <a:rPr lang="fr-FR" b="1" dirty="0" smtClean="0">
                <a:solidFill>
                  <a:schemeClr val="bg1"/>
                </a:solidFill>
                <a:ea typeface="Yu Gothic Light" panose="020B0300000000000000" pitchFamily="34" charset="-128"/>
                <a:cs typeface="Times New Roman" panose="02020603050405020304" pitchFamily="18" charset="0"/>
              </a:rPr>
              <a:t>Puissance</a:t>
            </a:r>
          </a:p>
        </p:txBody>
      </p:sp>
      <p:sp>
        <p:nvSpPr>
          <p:cNvPr id="42" name="Rectangle 41"/>
          <p:cNvSpPr/>
          <p:nvPr/>
        </p:nvSpPr>
        <p:spPr>
          <a:xfrm>
            <a:off x="1724391" y="3903786"/>
            <a:ext cx="2133650" cy="1409681"/>
          </a:xfrm>
          <a:prstGeom prst="rect">
            <a:avLst/>
          </a:prstGeom>
        </p:spPr>
        <p:txBody>
          <a:bodyPr wrap="square">
            <a:spAutoFit/>
          </a:bodyPr>
          <a:lstStyle/>
          <a:p>
            <a:pPr lvl="0" algn="ctr">
              <a:lnSpc>
                <a:spcPct val="107000"/>
              </a:lnSpc>
              <a:spcAft>
                <a:spcPts val="800"/>
              </a:spcAft>
            </a:pPr>
            <a:r>
              <a:rPr lang="fr-FR" sz="1600" dirty="0" smtClean="0">
                <a:solidFill>
                  <a:schemeClr val="bg1"/>
                </a:solidFill>
                <a:ea typeface="Yu Gothic Light" panose="020B0300000000000000" pitchFamily="34" charset="-128"/>
                <a:cs typeface="Times New Roman" panose="02020603050405020304" pitchFamily="18" charset="0"/>
              </a:rPr>
              <a:t>Un puit de données plus large et</a:t>
            </a:r>
            <a:br>
              <a:rPr lang="fr-FR" sz="1600" dirty="0" smtClean="0">
                <a:solidFill>
                  <a:schemeClr val="bg1"/>
                </a:solidFill>
                <a:ea typeface="Yu Gothic Light" panose="020B0300000000000000" pitchFamily="34" charset="-128"/>
                <a:cs typeface="Times New Roman" panose="02020603050405020304" pitchFamily="18" charset="0"/>
              </a:rPr>
            </a:br>
            <a:r>
              <a:rPr lang="fr-FR" sz="1600" dirty="0" smtClean="0">
                <a:solidFill>
                  <a:schemeClr val="bg1"/>
                </a:solidFill>
                <a:ea typeface="Yu Gothic Light" panose="020B0300000000000000" pitchFamily="34" charset="-128"/>
                <a:cs typeface="Times New Roman" panose="02020603050405020304" pitchFamily="18" charset="0"/>
              </a:rPr>
              <a:t> plus riche que </a:t>
            </a:r>
            <a:br>
              <a:rPr lang="fr-FR" sz="1600" dirty="0" smtClean="0">
                <a:solidFill>
                  <a:schemeClr val="bg1"/>
                </a:solidFill>
                <a:ea typeface="Yu Gothic Light" panose="020B0300000000000000" pitchFamily="34" charset="-128"/>
                <a:cs typeface="Times New Roman" panose="02020603050405020304" pitchFamily="18" charset="0"/>
              </a:rPr>
            </a:br>
            <a:r>
              <a:rPr lang="fr-FR" sz="1600" dirty="0" smtClean="0">
                <a:solidFill>
                  <a:schemeClr val="bg1"/>
                </a:solidFill>
                <a:ea typeface="Yu Gothic Light" panose="020B0300000000000000" pitchFamily="34" charset="-128"/>
                <a:cs typeface="Times New Roman" panose="02020603050405020304" pitchFamily="18" charset="0"/>
              </a:rPr>
              <a:t>ceux disponibles auparavant</a:t>
            </a:r>
          </a:p>
        </p:txBody>
      </p:sp>
      <p:sp>
        <p:nvSpPr>
          <p:cNvPr id="43" name="Rectangle 42"/>
          <p:cNvSpPr/>
          <p:nvPr/>
        </p:nvSpPr>
        <p:spPr>
          <a:xfrm>
            <a:off x="4033447" y="3903786"/>
            <a:ext cx="2133650" cy="1409681"/>
          </a:xfrm>
          <a:prstGeom prst="rect">
            <a:avLst/>
          </a:prstGeom>
        </p:spPr>
        <p:txBody>
          <a:bodyPr wrap="square">
            <a:spAutoFit/>
          </a:bodyPr>
          <a:lstStyle/>
          <a:p>
            <a:pPr lvl="0" algn="ctr">
              <a:lnSpc>
                <a:spcPct val="107000"/>
              </a:lnSpc>
              <a:spcAft>
                <a:spcPts val="800"/>
              </a:spcAft>
            </a:pPr>
            <a:r>
              <a:rPr lang="fr-FR" sz="1600" dirty="0" smtClean="0">
                <a:solidFill>
                  <a:schemeClr val="bg1"/>
                </a:solidFill>
                <a:ea typeface="Yu Gothic Light" panose="020B0300000000000000" pitchFamily="34" charset="-128"/>
                <a:cs typeface="Times New Roman" panose="02020603050405020304" pitchFamily="18" charset="0"/>
              </a:rPr>
              <a:t>Une plateforme offrant une puissance de traitement forte : de gros volumes, de temps réel…</a:t>
            </a:r>
          </a:p>
        </p:txBody>
      </p:sp>
    </p:spTree>
    <p:extLst>
      <p:ext uri="{BB962C8B-B14F-4D97-AF65-F5344CB8AC3E}">
        <p14:creationId xmlns:p14="http://schemas.microsoft.com/office/powerpoint/2010/main" val="2305425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n°9</a:t>
            </a:r>
            <a:r>
              <a:rPr lang="fr-FR" sz="2000" dirty="0">
                <a:latin typeface="+mn-lt"/>
              </a:rPr>
              <a:t/>
            </a:r>
            <a:br>
              <a:rPr lang="fr-FR" sz="2000" dirty="0">
                <a:latin typeface="+mn-lt"/>
              </a:rPr>
            </a:br>
            <a:r>
              <a:rPr lang="fr-FR" sz="2000" dirty="0" smtClean="0">
                <a:latin typeface="+mn-lt"/>
              </a:rPr>
              <a:t>Derrière le DataLab, l’apport de la PHG</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2"/>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lum bright="70000" contrast="-70000"/>
            <a:extLst>
              <a:ext uri="{BEBA8EAE-BF5A-486C-A8C5-ECC9F3942E4B}">
                <a14:imgProps xmlns:a14="http://schemas.microsoft.com/office/drawing/2010/main">
                  <a14:imgLayer r:embed="rId9">
                    <a14:imgEffect>
                      <a14:artisticPhotocopy/>
                    </a14:imgEffect>
                  </a14:imgLayer>
                </a14:imgProps>
              </a:ex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2" name="Image 1"/>
          <p:cNvPicPr>
            <a:picLocks noChangeAspect="1"/>
          </p:cNvPicPr>
          <p:nvPr/>
        </p:nvPicPr>
        <p:blipFill rotWithShape="1">
          <a:blip r:embed="rId10">
            <a:extLst>
              <a:ext uri="{BEBA8EAE-BF5A-486C-A8C5-ECC9F3942E4B}">
                <a14:imgProps xmlns:a14="http://schemas.microsoft.com/office/drawing/2010/main">
                  <a14:imgLayer r:embed="rId11">
                    <a14:imgEffect>
                      <a14:saturation sat="200000"/>
                    </a14:imgEffect>
                    <a14:imgEffect>
                      <a14:brightnessContrast bright="20000" contrast="-40000"/>
                    </a14:imgEffect>
                  </a14:imgLayer>
                </a14:imgProps>
              </a:ext>
            </a:extLst>
          </a:blip>
          <a:srcRect l="51977"/>
          <a:stretch/>
        </p:blipFill>
        <p:spPr>
          <a:xfrm>
            <a:off x="11251" y="1976432"/>
            <a:ext cx="1468381" cy="3199623"/>
          </a:xfrm>
          <a:prstGeom prst="rect">
            <a:avLst/>
          </a:prstGeom>
        </p:spPr>
      </p:pic>
      <p:sp>
        <p:nvSpPr>
          <p:cNvPr id="26" name="Rectangle 25"/>
          <p:cNvSpPr/>
          <p:nvPr/>
        </p:nvSpPr>
        <p:spPr>
          <a:xfrm>
            <a:off x="2099064" y="1976432"/>
            <a:ext cx="5492854" cy="685059"/>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La Plateforme Hadoop Groupe offre des apports forts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sur plusieurs axes : </a:t>
            </a:r>
          </a:p>
        </p:txBody>
      </p:sp>
      <p:sp>
        <p:nvSpPr>
          <p:cNvPr id="6" name="Rectangle à coins arrondis 5"/>
          <p:cNvSpPr/>
          <p:nvPr/>
        </p:nvSpPr>
        <p:spPr>
          <a:xfrm>
            <a:off x="1709321" y="2978271"/>
            <a:ext cx="2179743" cy="3377559"/>
          </a:xfrm>
          <a:prstGeom prst="roundRect">
            <a:avLst/>
          </a:prstGeom>
          <a:solidFill>
            <a:schemeClr val="accent6"/>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à coins arrondis 33"/>
          <p:cNvSpPr/>
          <p:nvPr/>
        </p:nvSpPr>
        <p:spPr>
          <a:xfrm>
            <a:off x="4003387" y="2978270"/>
            <a:ext cx="2179743" cy="3377559"/>
          </a:xfrm>
          <a:prstGeom prst="roundRect">
            <a:avLst/>
          </a:prstGeom>
          <a:solidFill>
            <a:schemeClr val="accent4">
              <a:lumMod val="50000"/>
              <a:lumOff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à coins arrondis 34"/>
          <p:cNvSpPr/>
          <p:nvPr/>
        </p:nvSpPr>
        <p:spPr>
          <a:xfrm>
            <a:off x="6312443" y="2978269"/>
            <a:ext cx="2179743" cy="3377559"/>
          </a:xfrm>
          <a:prstGeom prst="roundRect">
            <a:avLst/>
          </a:prstGeom>
          <a:solidFill>
            <a:schemeClr val="tx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p:cNvPicPr>
            <a:picLocks noChangeAspect="1"/>
          </p:cNvPicPr>
          <p:nvPr/>
        </p:nvPicPr>
        <p:blipFill>
          <a:blip r:embed="rId12" cstate="print">
            <a:lum bright="70000" contrast="-70000"/>
            <a:extLst>
              <a:ext uri="{BEBA8EAE-BF5A-486C-A8C5-ECC9F3942E4B}">
                <a14:imgProps xmlns:a14="http://schemas.microsoft.com/office/drawing/2010/main">
                  <a14:imgLayer r:embed="rId13">
                    <a14:imgEffect>
                      <a14:artisticPhotocopy/>
                    </a14:imgEffect>
                  </a14:imgLayer>
                </a14:imgProps>
              </a:ext>
              <a:ext uri="{28A0092B-C50C-407E-A947-70E740481C1C}">
                <a14:useLocalDpi xmlns:a14="http://schemas.microsoft.com/office/drawing/2010/main" val="0"/>
              </a:ext>
            </a:extLst>
          </a:blip>
          <a:stretch>
            <a:fillRect/>
          </a:stretch>
        </p:blipFill>
        <p:spPr>
          <a:xfrm>
            <a:off x="1933513" y="3224635"/>
            <a:ext cx="432000" cy="432000"/>
          </a:xfrm>
          <a:prstGeom prst="rect">
            <a:avLst/>
          </a:prstGeom>
        </p:spPr>
      </p:pic>
      <p:pic>
        <p:nvPicPr>
          <p:cNvPr id="8" name="Image 7"/>
          <p:cNvPicPr>
            <a:picLocks noChangeAspect="1"/>
          </p:cNvPicPr>
          <p:nvPr/>
        </p:nvPicPr>
        <p:blipFill>
          <a:blip r:embed="rId14" cstate="print">
            <a:lum bright="70000" contrast="-70000"/>
            <a:extLst>
              <a:ext uri="{BEBA8EAE-BF5A-486C-A8C5-ECC9F3942E4B}">
                <a14:imgProps xmlns:a14="http://schemas.microsoft.com/office/drawing/2010/main">
                  <a14:imgLayer r:embed="rId15">
                    <a14:imgEffect>
                      <a14:artisticPhotocopy/>
                    </a14:imgEffect>
                  </a14:imgLayer>
                </a14:imgProps>
              </a:ext>
              <a:ext uri="{28A0092B-C50C-407E-A947-70E740481C1C}">
                <a14:useLocalDpi xmlns:a14="http://schemas.microsoft.com/office/drawing/2010/main" val="0"/>
              </a:ext>
            </a:extLst>
          </a:blip>
          <a:stretch>
            <a:fillRect/>
          </a:stretch>
        </p:blipFill>
        <p:spPr>
          <a:xfrm>
            <a:off x="4182247" y="3153139"/>
            <a:ext cx="574992" cy="574992"/>
          </a:xfrm>
          <a:prstGeom prst="rect">
            <a:avLst/>
          </a:prstGeom>
        </p:spPr>
      </p:pic>
      <p:sp>
        <p:nvSpPr>
          <p:cNvPr id="39" name="Rectangle 38"/>
          <p:cNvSpPr/>
          <p:nvPr/>
        </p:nvSpPr>
        <p:spPr>
          <a:xfrm>
            <a:off x="2324386" y="3233713"/>
            <a:ext cx="1404262" cy="375552"/>
          </a:xfrm>
          <a:prstGeom prst="rect">
            <a:avLst/>
          </a:prstGeom>
        </p:spPr>
        <p:txBody>
          <a:bodyPr wrap="square">
            <a:spAutoFit/>
          </a:bodyPr>
          <a:lstStyle/>
          <a:p>
            <a:pPr lvl="0" algn="ctr">
              <a:lnSpc>
                <a:spcPct val="107000"/>
              </a:lnSpc>
              <a:spcAft>
                <a:spcPts val="800"/>
              </a:spcAft>
            </a:pPr>
            <a:r>
              <a:rPr lang="fr-FR" b="1" dirty="0" smtClean="0">
                <a:solidFill>
                  <a:schemeClr val="bg1"/>
                </a:solidFill>
                <a:ea typeface="Yu Gothic Light" panose="020B0300000000000000" pitchFamily="34" charset="-128"/>
                <a:cs typeface="Times New Roman" panose="02020603050405020304" pitchFamily="18" charset="0"/>
              </a:rPr>
              <a:t>Données</a:t>
            </a:r>
          </a:p>
        </p:txBody>
      </p:sp>
      <p:sp>
        <p:nvSpPr>
          <p:cNvPr id="40" name="Rectangle 39"/>
          <p:cNvSpPr/>
          <p:nvPr/>
        </p:nvSpPr>
        <p:spPr>
          <a:xfrm>
            <a:off x="4659491" y="3224635"/>
            <a:ext cx="1404262" cy="375552"/>
          </a:xfrm>
          <a:prstGeom prst="rect">
            <a:avLst/>
          </a:prstGeom>
        </p:spPr>
        <p:txBody>
          <a:bodyPr wrap="square">
            <a:spAutoFit/>
          </a:bodyPr>
          <a:lstStyle/>
          <a:p>
            <a:pPr lvl="0" algn="ctr">
              <a:lnSpc>
                <a:spcPct val="107000"/>
              </a:lnSpc>
              <a:spcAft>
                <a:spcPts val="800"/>
              </a:spcAft>
            </a:pPr>
            <a:r>
              <a:rPr lang="fr-FR" b="1" dirty="0" smtClean="0">
                <a:solidFill>
                  <a:schemeClr val="bg1"/>
                </a:solidFill>
                <a:ea typeface="Yu Gothic Light" panose="020B0300000000000000" pitchFamily="34" charset="-128"/>
                <a:cs typeface="Times New Roman" panose="02020603050405020304" pitchFamily="18" charset="0"/>
              </a:rPr>
              <a:t>Puissance</a:t>
            </a:r>
          </a:p>
        </p:txBody>
      </p:sp>
      <p:pic>
        <p:nvPicPr>
          <p:cNvPr id="9" name="Image 8"/>
          <p:cNvPicPr>
            <a:picLocks noChangeAspect="1"/>
          </p:cNvPicPr>
          <p:nvPr/>
        </p:nvPicPr>
        <p:blipFill>
          <a:blip r:embed="rId16" cstate="print">
            <a:lum bright="70000" contrast="-70000"/>
            <a:extLst>
              <a:ext uri="{BEBA8EAE-BF5A-486C-A8C5-ECC9F3942E4B}">
                <a14:imgProps xmlns:a14="http://schemas.microsoft.com/office/drawing/2010/main">
                  <a14:imgLayer r:embed="rId17">
                    <a14:imgEffect>
                      <a14:artisticPhotocopy/>
                    </a14:imgEffect>
                  </a14:imgLayer>
                </a14:imgProps>
              </a:ext>
              <a:ext uri="{28A0092B-C50C-407E-A947-70E740481C1C}">
                <a14:useLocalDpi xmlns:a14="http://schemas.microsoft.com/office/drawing/2010/main" val="0"/>
              </a:ext>
            </a:extLst>
          </a:blip>
          <a:stretch>
            <a:fillRect/>
          </a:stretch>
        </p:blipFill>
        <p:spPr>
          <a:xfrm>
            <a:off x="6557262" y="3187552"/>
            <a:ext cx="475200" cy="475200"/>
          </a:xfrm>
          <a:prstGeom prst="rect">
            <a:avLst/>
          </a:prstGeom>
        </p:spPr>
      </p:pic>
      <p:sp>
        <p:nvSpPr>
          <p:cNvPr id="41" name="Rectangle 40"/>
          <p:cNvSpPr/>
          <p:nvPr/>
        </p:nvSpPr>
        <p:spPr>
          <a:xfrm>
            <a:off x="6955796" y="3252859"/>
            <a:ext cx="1404262" cy="375552"/>
          </a:xfrm>
          <a:prstGeom prst="rect">
            <a:avLst/>
          </a:prstGeom>
        </p:spPr>
        <p:txBody>
          <a:bodyPr wrap="square">
            <a:spAutoFit/>
          </a:bodyPr>
          <a:lstStyle/>
          <a:p>
            <a:pPr lvl="0" algn="ctr">
              <a:lnSpc>
                <a:spcPct val="107000"/>
              </a:lnSpc>
              <a:spcAft>
                <a:spcPts val="800"/>
              </a:spcAft>
            </a:pPr>
            <a:r>
              <a:rPr lang="fr-FR" b="1" dirty="0" smtClean="0">
                <a:solidFill>
                  <a:schemeClr val="bg1"/>
                </a:solidFill>
                <a:ea typeface="Yu Gothic Light" panose="020B0300000000000000" pitchFamily="34" charset="-128"/>
                <a:cs typeface="Times New Roman" panose="02020603050405020304" pitchFamily="18" charset="0"/>
              </a:rPr>
              <a:t>Fonctions</a:t>
            </a:r>
          </a:p>
        </p:txBody>
      </p:sp>
      <p:sp>
        <p:nvSpPr>
          <p:cNvPr id="42" name="Rectangle 41"/>
          <p:cNvSpPr/>
          <p:nvPr/>
        </p:nvSpPr>
        <p:spPr>
          <a:xfrm>
            <a:off x="1724391" y="3903786"/>
            <a:ext cx="2133650" cy="1409681"/>
          </a:xfrm>
          <a:prstGeom prst="rect">
            <a:avLst/>
          </a:prstGeom>
        </p:spPr>
        <p:txBody>
          <a:bodyPr wrap="square">
            <a:spAutoFit/>
          </a:bodyPr>
          <a:lstStyle/>
          <a:p>
            <a:pPr lvl="0" algn="ctr">
              <a:lnSpc>
                <a:spcPct val="107000"/>
              </a:lnSpc>
              <a:spcAft>
                <a:spcPts val="800"/>
              </a:spcAft>
            </a:pPr>
            <a:r>
              <a:rPr lang="fr-FR" sz="1600" dirty="0" smtClean="0">
                <a:solidFill>
                  <a:schemeClr val="bg1"/>
                </a:solidFill>
                <a:ea typeface="Yu Gothic Light" panose="020B0300000000000000" pitchFamily="34" charset="-128"/>
                <a:cs typeface="Times New Roman" panose="02020603050405020304" pitchFamily="18" charset="0"/>
              </a:rPr>
              <a:t>Un puit de données plus large et</a:t>
            </a:r>
            <a:br>
              <a:rPr lang="fr-FR" sz="1600" dirty="0" smtClean="0">
                <a:solidFill>
                  <a:schemeClr val="bg1"/>
                </a:solidFill>
                <a:ea typeface="Yu Gothic Light" panose="020B0300000000000000" pitchFamily="34" charset="-128"/>
                <a:cs typeface="Times New Roman" panose="02020603050405020304" pitchFamily="18" charset="0"/>
              </a:rPr>
            </a:br>
            <a:r>
              <a:rPr lang="fr-FR" sz="1600" dirty="0" smtClean="0">
                <a:solidFill>
                  <a:schemeClr val="bg1"/>
                </a:solidFill>
                <a:ea typeface="Yu Gothic Light" panose="020B0300000000000000" pitchFamily="34" charset="-128"/>
                <a:cs typeface="Times New Roman" panose="02020603050405020304" pitchFamily="18" charset="0"/>
              </a:rPr>
              <a:t> plus riche que </a:t>
            </a:r>
            <a:br>
              <a:rPr lang="fr-FR" sz="1600" dirty="0" smtClean="0">
                <a:solidFill>
                  <a:schemeClr val="bg1"/>
                </a:solidFill>
                <a:ea typeface="Yu Gothic Light" panose="020B0300000000000000" pitchFamily="34" charset="-128"/>
                <a:cs typeface="Times New Roman" panose="02020603050405020304" pitchFamily="18" charset="0"/>
              </a:rPr>
            </a:br>
            <a:r>
              <a:rPr lang="fr-FR" sz="1600" dirty="0" smtClean="0">
                <a:solidFill>
                  <a:schemeClr val="bg1"/>
                </a:solidFill>
                <a:ea typeface="Yu Gothic Light" panose="020B0300000000000000" pitchFamily="34" charset="-128"/>
                <a:cs typeface="Times New Roman" panose="02020603050405020304" pitchFamily="18" charset="0"/>
              </a:rPr>
              <a:t>ceux disponibles auparavant</a:t>
            </a:r>
          </a:p>
        </p:txBody>
      </p:sp>
      <p:sp>
        <p:nvSpPr>
          <p:cNvPr id="43" name="Rectangle 42"/>
          <p:cNvSpPr/>
          <p:nvPr/>
        </p:nvSpPr>
        <p:spPr>
          <a:xfrm>
            <a:off x="4033447" y="3903786"/>
            <a:ext cx="2133650" cy="1409681"/>
          </a:xfrm>
          <a:prstGeom prst="rect">
            <a:avLst/>
          </a:prstGeom>
        </p:spPr>
        <p:txBody>
          <a:bodyPr wrap="square">
            <a:spAutoFit/>
          </a:bodyPr>
          <a:lstStyle/>
          <a:p>
            <a:pPr lvl="0" algn="ctr">
              <a:lnSpc>
                <a:spcPct val="107000"/>
              </a:lnSpc>
              <a:spcAft>
                <a:spcPts val="800"/>
              </a:spcAft>
            </a:pPr>
            <a:r>
              <a:rPr lang="fr-FR" sz="1600" dirty="0" smtClean="0">
                <a:solidFill>
                  <a:schemeClr val="bg1"/>
                </a:solidFill>
                <a:ea typeface="Yu Gothic Light" panose="020B0300000000000000" pitchFamily="34" charset="-128"/>
                <a:cs typeface="Times New Roman" panose="02020603050405020304" pitchFamily="18" charset="0"/>
              </a:rPr>
              <a:t>Une plateforme offrant une puissance de traitement forte : de gros volumes, </a:t>
            </a:r>
            <a:r>
              <a:rPr lang="fr-FR" sz="1600" dirty="0" smtClean="0">
                <a:solidFill>
                  <a:schemeClr val="bg1"/>
                </a:solidFill>
                <a:ea typeface="Yu Gothic Light" panose="020B0300000000000000" pitchFamily="34" charset="-128"/>
                <a:cs typeface="Times New Roman" panose="02020603050405020304" pitchFamily="18" charset="0"/>
              </a:rPr>
              <a:t>du </a:t>
            </a:r>
            <a:r>
              <a:rPr lang="fr-FR" sz="1600" dirty="0" smtClean="0">
                <a:solidFill>
                  <a:schemeClr val="bg1"/>
                </a:solidFill>
                <a:ea typeface="Yu Gothic Light" panose="020B0300000000000000" pitchFamily="34" charset="-128"/>
                <a:cs typeface="Times New Roman" panose="02020603050405020304" pitchFamily="18" charset="0"/>
              </a:rPr>
              <a:t>temps réel…</a:t>
            </a:r>
          </a:p>
        </p:txBody>
      </p:sp>
      <p:sp>
        <p:nvSpPr>
          <p:cNvPr id="44" name="Rectangle 43"/>
          <p:cNvSpPr/>
          <p:nvPr/>
        </p:nvSpPr>
        <p:spPr>
          <a:xfrm>
            <a:off x="6342423" y="3903786"/>
            <a:ext cx="2133650" cy="2188356"/>
          </a:xfrm>
          <a:prstGeom prst="rect">
            <a:avLst/>
          </a:prstGeom>
        </p:spPr>
        <p:txBody>
          <a:bodyPr wrap="square">
            <a:spAutoFit/>
          </a:bodyPr>
          <a:lstStyle/>
          <a:p>
            <a:pPr lvl="0" algn="ctr">
              <a:lnSpc>
                <a:spcPct val="107000"/>
              </a:lnSpc>
              <a:spcAft>
                <a:spcPts val="800"/>
              </a:spcAft>
            </a:pPr>
            <a:r>
              <a:rPr lang="fr-FR" sz="1600" dirty="0" smtClean="0">
                <a:solidFill>
                  <a:schemeClr val="bg1"/>
                </a:solidFill>
                <a:ea typeface="Yu Gothic Light" panose="020B0300000000000000" pitchFamily="34" charset="-128"/>
                <a:cs typeface="Times New Roman" panose="02020603050405020304" pitchFamily="18" charset="0"/>
              </a:rPr>
              <a:t>Une offre outillée permettant de tester ou industrialiser de nouveaux algorithmes, d’intégrer de nouvelles fonctions (analyse sémantique, machine learning…) </a:t>
            </a:r>
          </a:p>
        </p:txBody>
      </p:sp>
    </p:spTree>
    <p:extLst>
      <p:ext uri="{BB962C8B-B14F-4D97-AF65-F5344CB8AC3E}">
        <p14:creationId xmlns:p14="http://schemas.microsoft.com/office/powerpoint/2010/main" val="3465011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n°10</a:t>
            </a:r>
            <a:r>
              <a:rPr lang="fr-FR" sz="2000" dirty="0">
                <a:latin typeface="+mn-lt"/>
              </a:rPr>
              <a:t/>
            </a:r>
            <a:br>
              <a:rPr lang="fr-FR" sz="2000" dirty="0">
                <a:latin typeface="+mn-lt"/>
              </a:rPr>
            </a:br>
            <a:r>
              <a:rPr lang="fr-FR" sz="2000" dirty="0" smtClean="0">
                <a:latin typeface="+mn-lt"/>
              </a:rPr>
              <a:t>Derrière le DataLab, l’apport de la PHG</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737872" y="720063"/>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1815882"/>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p>
          <a:p>
            <a:pPr marL="285750" indent="-285750">
              <a:buFontTx/>
              <a:buChar char="-"/>
            </a:pPr>
            <a:r>
              <a:rPr lang="fr-FR" sz="1400" b="1" dirty="0" smtClean="0">
                <a:solidFill>
                  <a:schemeClr val="bg1"/>
                </a:solidFill>
                <a:latin typeface="Calibri" panose="020F0502020204030204" pitchFamily="34" charset="0"/>
              </a:rPr>
              <a:t>Afficher d’abord le premier paragraphe de texte</a:t>
            </a:r>
          </a:p>
          <a:p>
            <a:pPr marL="285750" indent="-285750">
              <a:buFontTx/>
              <a:buChar char="-"/>
            </a:pPr>
            <a:r>
              <a:rPr lang="fr-FR" sz="1400" b="1" dirty="0" smtClean="0">
                <a:solidFill>
                  <a:schemeClr val="bg1"/>
                </a:solidFill>
                <a:latin typeface="Calibri" panose="020F0502020204030204" pitchFamily="34" charset="0"/>
              </a:rPr>
              <a:t>Puis affiche le second paragraphe de texte </a:t>
            </a:r>
          </a:p>
          <a:p>
            <a:pPr marL="285750" indent="-285750">
              <a:buFontTx/>
              <a:buChar char="-"/>
            </a:pPr>
            <a:r>
              <a:rPr lang="fr-FR" sz="1400" b="1" dirty="0" smtClean="0">
                <a:solidFill>
                  <a:schemeClr val="bg1"/>
                </a:solidFill>
                <a:latin typeface="Calibri" panose="020F0502020204030204" pitchFamily="34" charset="0"/>
              </a:rPr>
              <a:t>Puis afficher 1 par 1 les cadres avec le texte en allant de haut en bas.</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2"/>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lum bright="70000" contrast="-70000"/>
            <a:extLst>
              <a:ext uri="{BEBA8EAE-BF5A-486C-A8C5-ECC9F3942E4B}">
                <a14:imgProps xmlns:a14="http://schemas.microsoft.com/office/drawing/2010/main">
                  <a14:imgLayer r:embed="rId9">
                    <a14:imgEffect>
                      <a14:artisticPhotocopy/>
                    </a14:imgEffect>
                  </a14:imgLayer>
                </a14:imgProps>
              </a:ex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2" name="Image 1"/>
          <p:cNvPicPr>
            <a:picLocks noChangeAspect="1"/>
          </p:cNvPicPr>
          <p:nvPr/>
        </p:nvPicPr>
        <p:blipFill rotWithShape="1">
          <a:blip r:embed="rId10">
            <a:extLst>
              <a:ext uri="{BEBA8EAE-BF5A-486C-A8C5-ECC9F3942E4B}">
                <a14:imgProps xmlns:a14="http://schemas.microsoft.com/office/drawing/2010/main">
                  <a14:imgLayer r:embed="rId11">
                    <a14:imgEffect>
                      <a14:saturation sat="200000"/>
                    </a14:imgEffect>
                    <a14:imgEffect>
                      <a14:brightnessContrast bright="20000" contrast="-40000"/>
                    </a14:imgEffect>
                  </a14:imgLayer>
                </a14:imgProps>
              </a:ext>
            </a:extLst>
          </a:blip>
          <a:srcRect l="51977"/>
          <a:stretch/>
        </p:blipFill>
        <p:spPr>
          <a:xfrm>
            <a:off x="11251" y="1976432"/>
            <a:ext cx="1468381" cy="3199623"/>
          </a:xfrm>
          <a:prstGeom prst="rect">
            <a:avLst/>
          </a:prstGeom>
        </p:spPr>
      </p:pic>
      <p:sp>
        <p:nvSpPr>
          <p:cNvPr id="26" name="Rectangle 25"/>
          <p:cNvSpPr/>
          <p:nvPr/>
        </p:nvSpPr>
        <p:spPr>
          <a:xfrm>
            <a:off x="1856332" y="2190503"/>
            <a:ext cx="6530244" cy="685059"/>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Pour servir les besoins d’expérimentation ou d’analyse Data Science, je peux demander la mise à disposition d’espaces DataLab.</a:t>
            </a:r>
          </a:p>
        </p:txBody>
      </p:sp>
      <p:sp>
        <p:nvSpPr>
          <p:cNvPr id="25" name="Rectangle 24"/>
          <p:cNvSpPr/>
          <p:nvPr/>
        </p:nvSpPr>
        <p:spPr>
          <a:xfrm>
            <a:off x="1578965" y="3212328"/>
            <a:ext cx="7020180" cy="685059"/>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Ceux-ci bénéficient des apports de la Plateforme Hadoop Groupe et me permettent de travailler sur des besoins de typologies très variées :</a:t>
            </a:r>
          </a:p>
        </p:txBody>
      </p:sp>
      <p:grpSp>
        <p:nvGrpSpPr>
          <p:cNvPr id="8" name="Groupe 7"/>
          <p:cNvGrpSpPr/>
          <p:nvPr/>
        </p:nvGrpSpPr>
        <p:grpSpPr>
          <a:xfrm>
            <a:off x="2518210" y="3935992"/>
            <a:ext cx="4557146" cy="643253"/>
            <a:chOff x="1798684" y="4385693"/>
            <a:chExt cx="4557146" cy="643253"/>
          </a:xfrm>
        </p:grpSpPr>
        <p:sp>
          <p:nvSpPr>
            <p:cNvPr id="33" name="ZoneTexte 32"/>
            <p:cNvSpPr txBox="1"/>
            <p:nvPr/>
          </p:nvSpPr>
          <p:spPr>
            <a:xfrm>
              <a:off x="1813674" y="4414932"/>
              <a:ext cx="4542156" cy="584775"/>
            </a:xfrm>
            <a:prstGeom prst="rect">
              <a:avLst/>
            </a:prstGeom>
            <a:noFill/>
          </p:spPr>
          <p:txBody>
            <a:bodyPr wrap="square" rtlCol="0">
              <a:spAutoFit/>
            </a:bodyPr>
            <a:lstStyle/>
            <a:p>
              <a:pPr algn="ctr"/>
              <a:r>
                <a:rPr lang="fr-FR" sz="1600" i="1" dirty="0" smtClean="0">
                  <a:solidFill>
                    <a:schemeClr val="accent4">
                      <a:lumMod val="65000"/>
                      <a:lumOff val="35000"/>
                    </a:schemeClr>
                  </a:solidFill>
                </a:rPr>
                <a:t>Tests de nouveaux algorithmes pour définir de nouveaux indicateurs ou optimiser l’existant</a:t>
              </a:r>
              <a:endParaRPr lang="fr-FR" sz="1600" i="1" dirty="0">
                <a:solidFill>
                  <a:schemeClr val="accent4">
                    <a:lumMod val="65000"/>
                    <a:lumOff val="35000"/>
                  </a:schemeClr>
                </a:solidFill>
              </a:endParaRPr>
            </a:p>
          </p:txBody>
        </p:sp>
        <p:sp>
          <p:nvSpPr>
            <p:cNvPr id="7" name="Rectangle à coins arrondis 6"/>
            <p:cNvSpPr/>
            <p:nvPr/>
          </p:nvSpPr>
          <p:spPr>
            <a:xfrm>
              <a:off x="1798684" y="4385693"/>
              <a:ext cx="4557146" cy="64325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0" name="Groupe 9"/>
          <p:cNvGrpSpPr/>
          <p:nvPr/>
        </p:nvGrpSpPr>
        <p:grpSpPr>
          <a:xfrm>
            <a:off x="310993" y="5259473"/>
            <a:ext cx="4142860" cy="643253"/>
            <a:chOff x="236043" y="5319433"/>
            <a:chExt cx="4142860" cy="643253"/>
          </a:xfrm>
        </p:grpSpPr>
        <p:sp>
          <p:nvSpPr>
            <p:cNvPr id="3" name="ZoneTexte 2"/>
            <p:cNvSpPr txBox="1"/>
            <p:nvPr/>
          </p:nvSpPr>
          <p:spPr>
            <a:xfrm>
              <a:off x="363087" y="5350479"/>
              <a:ext cx="3899108" cy="584775"/>
            </a:xfrm>
            <a:prstGeom prst="rect">
              <a:avLst/>
            </a:prstGeom>
            <a:noFill/>
          </p:spPr>
          <p:txBody>
            <a:bodyPr wrap="square" rtlCol="0">
              <a:spAutoFit/>
            </a:bodyPr>
            <a:lstStyle/>
            <a:p>
              <a:pPr algn="ctr"/>
              <a:r>
                <a:rPr lang="fr-FR" sz="1600" i="1" dirty="0" smtClean="0">
                  <a:solidFill>
                    <a:schemeClr val="accent4">
                      <a:lumMod val="65000"/>
                      <a:lumOff val="35000"/>
                    </a:schemeClr>
                  </a:solidFill>
                </a:rPr>
                <a:t>Prototype de production de rapports </a:t>
              </a:r>
              <a:br>
                <a:rPr lang="fr-FR" sz="1600" i="1" dirty="0" smtClean="0">
                  <a:solidFill>
                    <a:schemeClr val="accent4">
                      <a:lumMod val="65000"/>
                      <a:lumOff val="35000"/>
                    </a:schemeClr>
                  </a:solidFill>
                </a:rPr>
              </a:br>
              <a:r>
                <a:rPr lang="fr-FR" sz="1600" i="1" dirty="0" smtClean="0">
                  <a:solidFill>
                    <a:schemeClr val="accent4">
                      <a:lumMod val="65000"/>
                      <a:lumOff val="35000"/>
                    </a:schemeClr>
                  </a:solidFill>
                </a:rPr>
                <a:t>pour respecter une contrainte réglementaire </a:t>
              </a:r>
              <a:endParaRPr lang="fr-FR" sz="1600" i="1" dirty="0">
                <a:solidFill>
                  <a:schemeClr val="accent4">
                    <a:lumMod val="65000"/>
                    <a:lumOff val="35000"/>
                  </a:schemeClr>
                </a:solidFill>
              </a:endParaRPr>
            </a:p>
          </p:txBody>
        </p:sp>
        <p:sp>
          <p:nvSpPr>
            <p:cNvPr id="39" name="Rectangle à coins arrondis 38"/>
            <p:cNvSpPr/>
            <p:nvPr/>
          </p:nvSpPr>
          <p:spPr>
            <a:xfrm>
              <a:off x="236043" y="5319433"/>
              <a:ext cx="4142860" cy="64325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9" name="Groupe 8"/>
          <p:cNvGrpSpPr/>
          <p:nvPr/>
        </p:nvGrpSpPr>
        <p:grpSpPr>
          <a:xfrm>
            <a:off x="4610096" y="4750907"/>
            <a:ext cx="3899108" cy="643253"/>
            <a:chOff x="4700037" y="5200610"/>
            <a:chExt cx="3899108" cy="643253"/>
          </a:xfrm>
        </p:grpSpPr>
        <p:sp>
          <p:nvSpPr>
            <p:cNvPr id="35" name="ZoneTexte 34"/>
            <p:cNvSpPr txBox="1"/>
            <p:nvPr/>
          </p:nvSpPr>
          <p:spPr>
            <a:xfrm>
              <a:off x="4700037" y="5225339"/>
              <a:ext cx="3899108" cy="584775"/>
            </a:xfrm>
            <a:prstGeom prst="rect">
              <a:avLst/>
            </a:prstGeom>
            <a:noFill/>
          </p:spPr>
          <p:txBody>
            <a:bodyPr wrap="square" rtlCol="0">
              <a:spAutoFit/>
            </a:bodyPr>
            <a:lstStyle/>
            <a:p>
              <a:pPr algn="ctr"/>
              <a:r>
                <a:rPr lang="fr-FR" sz="1600" i="1" dirty="0" smtClean="0">
                  <a:solidFill>
                    <a:schemeClr val="accent4">
                      <a:lumMod val="65000"/>
                      <a:lumOff val="35000"/>
                    </a:schemeClr>
                  </a:solidFill>
                </a:rPr>
                <a:t>Création ou enrichissement d’objets métiers </a:t>
              </a:r>
              <a:r>
                <a:rPr lang="fr-FR" sz="1600" i="1" dirty="0" smtClean="0">
                  <a:solidFill>
                    <a:schemeClr val="accent4">
                      <a:lumMod val="65000"/>
                      <a:lumOff val="35000"/>
                    </a:schemeClr>
                  </a:solidFill>
                </a:rPr>
                <a:t>avec </a:t>
              </a:r>
              <a:r>
                <a:rPr lang="fr-FR" sz="1600" i="1" dirty="0" smtClean="0">
                  <a:solidFill>
                    <a:schemeClr val="accent4">
                      <a:lumMod val="65000"/>
                      <a:lumOff val="35000"/>
                    </a:schemeClr>
                  </a:solidFill>
                </a:rPr>
                <a:t>de nouvelles données</a:t>
              </a:r>
              <a:endParaRPr lang="fr-FR" sz="1600" i="1" dirty="0">
                <a:solidFill>
                  <a:schemeClr val="accent4">
                    <a:lumMod val="65000"/>
                    <a:lumOff val="35000"/>
                  </a:schemeClr>
                </a:solidFill>
              </a:endParaRPr>
            </a:p>
          </p:txBody>
        </p:sp>
        <p:sp>
          <p:nvSpPr>
            <p:cNvPr id="40" name="Rectangle à coins arrondis 39"/>
            <p:cNvSpPr/>
            <p:nvPr/>
          </p:nvSpPr>
          <p:spPr>
            <a:xfrm>
              <a:off x="4700037" y="5200610"/>
              <a:ext cx="3899108" cy="64325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1" name="Groupe 10"/>
          <p:cNvGrpSpPr/>
          <p:nvPr/>
        </p:nvGrpSpPr>
        <p:grpSpPr>
          <a:xfrm>
            <a:off x="5780178" y="5747340"/>
            <a:ext cx="652525" cy="483285"/>
            <a:chOff x="4521011" y="6062131"/>
            <a:chExt cx="652525" cy="483285"/>
          </a:xfrm>
        </p:grpSpPr>
        <p:sp>
          <p:nvSpPr>
            <p:cNvPr id="37" name="ZoneTexte 36"/>
            <p:cNvSpPr txBox="1"/>
            <p:nvPr/>
          </p:nvSpPr>
          <p:spPr>
            <a:xfrm>
              <a:off x="4536001" y="6101924"/>
              <a:ext cx="637535" cy="338554"/>
            </a:xfrm>
            <a:prstGeom prst="rect">
              <a:avLst/>
            </a:prstGeom>
            <a:noFill/>
          </p:spPr>
          <p:txBody>
            <a:bodyPr wrap="square" rtlCol="0" anchor="ctr">
              <a:spAutoFit/>
            </a:bodyPr>
            <a:lstStyle/>
            <a:p>
              <a:pPr algn="ctr"/>
              <a:r>
                <a:rPr lang="fr-FR" sz="1600" i="1" dirty="0" smtClean="0">
                  <a:solidFill>
                    <a:schemeClr val="accent4">
                      <a:lumMod val="75000"/>
                      <a:lumOff val="25000"/>
                    </a:schemeClr>
                  </a:solidFill>
                </a:rPr>
                <a:t>…</a:t>
              </a:r>
              <a:endParaRPr lang="fr-FR" sz="1600" i="1" dirty="0">
                <a:solidFill>
                  <a:schemeClr val="accent4">
                    <a:lumMod val="75000"/>
                    <a:lumOff val="25000"/>
                  </a:schemeClr>
                </a:solidFill>
              </a:endParaRPr>
            </a:p>
          </p:txBody>
        </p:sp>
        <p:sp>
          <p:nvSpPr>
            <p:cNvPr id="41" name="Rectangle à coins arrondis 40"/>
            <p:cNvSpPr/>
            <p:nvPr/>
          </p:nvSpPr>
          <p:spPr>
            <a:xfrm>
              <a:off x="4521011" y="6062131"/>
              <a:ext cx="637535" cy="483285"/>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extLst>
      <p:ext uri="{BB962C8B-B14F-4D97-AF65-F5344CB8AC3E}">
        <p14:creationId xmlns:p14="http://schemas.microsoft.com/office/powerpoint/2010/main" val="1700417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n°11</a:t>
            </a:r>
            <a:r>
              <a:rPr lang="fr-FR" sz="2000" dirty="0">
                <a:latin typeface="+mn-lt"/>
              </a:rPr>
              <a:t/>
            </a:r>
            <a:br>
              <a:rPr lang="fr-FR" sz="2000" dirty="0">
                <a:latin typeface="+mn-lt"/>
              </a:rPr>
            </a:br>
            <a:r>
              <a:rPr lang="fr-FR" sz="2000" dirty="0" smtClean="0">
                <a:latin typeface="+mn-lt"/>
              </a:rPr>
              <a:t>Que puis-je faire sur un espace DataLab ?</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6" cstate="print">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35" name="Image 34"/>
          <p:cNvPicPr>
            <a:picLocks noChangeAspect="1"/>
          </p:cNvPicPr>
          <p:nvPr/>
        </p:nvPicPr>
        <p:blipFill>
          <a:blip r:embed="rId9"/>
          <a:stretch>
            <a:fillRect/>
          </a:stretch>
        </p:blipFill>
        <p:spPr>
          <a:xfrm>
            <a:off x="9323845" y="5821650"/>
            <a:ext cx="2255981" cy="935620"/>
          </a:xfrm>
          <a:prstGeom prst="rect">
            <a:avLst/>
          </a:prstGeom>
        </p:spPr>
      </p:pic>
      <p:sp>
        <p:nvSpPr>
          <p:cNvPr id="38" name="Rectangle 37"/>
          <p:cNvSpPr/>
          <p:nvPr/>
        </p:nvSpPr>
        <p:spPr>
          <a:xfrm>
            <a:off x="158874" y="5476335"/>
            <a:ext cx="8379325" cy="685059"/>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Je note que je peux penser à demander un espace DataLab pour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mes besoins d’expérimentation, même s’ils sont très hétérogènes.</a:t>
            </a:r>
          </a:p>
        </p:txBody>
      </p:sp>
      <p:pic>
        <p:nvPicPr>
          <p:cNvPr id="2" name="Image 1"/>
          <p:cNvPicPr>
            <a:picLocks noChangeAspect="1"/>
          </p:cNvPicPr>
          <p:nvPr/>
        </p:nvPicPr>
        <p:blipFill>
          <a:blip r:embed="rId10"/>
          <a:stretch>
            <a:fillRect/>
          </a:stretch>
        </p:blipFill>
        <p:spPr>
          <a:xfrm>
            <a:off x="2628609" y="1954961"/>
            <a:ext cx="3353091" cy="3200677"/>
          </a:xfrm>
          <a:prstGeom prst="rect">
            <a:avLst/>
          </a:prstGeom>
        </p:spPr>
      </p:pic>
    </p:spTree>
    <p:extLst>
      <p:ext uri="{BB962C8B-B14F-4D97-AF65-F5344CB8AC3E}">
        <p14:creationId xmlns:p14="http://schemas.microsoft.com/office/powerpoint/2010/main" val="1286662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n°12</a:t>
            </a:r>
            <a:r>
              <a:rPr lang="fr-FR" sz="2000" dirty="0">
                <a:latin typeface="+mn-lt"/>
              </a:rPr>
              <a:t/>
            </a:r>
            <a:br>
              <a:rPr lang="fr-FR" sz="2000" dirty="0">
                <a:latin typeface="+mn-lt"/>
              </a:rPr>
            </a:br>
            <a:r>
              <a:rPr lang="fr-FR" sz="2000" dirty="0" smtClean="0">
                <a:latin typeface="+mn-lt"/>
              </a:rPr>
              <a:t>Que puis-je faire sur un espace DataLab ?</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6" cstate="print">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35" name="Image 34"/>
          <p:cNvPicPr>
            <a:picLocks noChangeAspect="1"/>
          </p:cNvPicPr>
          <p:nvPr/>
        </p:nvPicPr>
        <p:blipFill>
          <a:blip r:embed="rId9"/>
          <a:stretch>
            <a:fillRect/>
          </a:stretch>
        </p:blipFill>
        <p:spPr>
          <a:xfrm>
            <a:off x="9323845" y="5821650"/>
            <a:ext cx="2255981" cy="935620"/>
          </a:xfrm>
          <a:prstGeom prst="rect">
            <a:avLst/>
          </a:prstGeom>
        </p:spPr>
      </p:pic>
      <p:sp>
        <p:nvSpPr>
          <p:cNvPr id="38" name="Rectangle 37"/>
          <p:cNvSpPr/>
          <p:nvPr/>
        </p:nvSpPr>
        <p:spPr>
          <a:xfrm>
            <a:off x="74950" y="5476335"/>
            <a:ext cx="8538199" cy="685059"/>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J’interroge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Noé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pour approfondir les possibilités offertes par un espace DataLab.</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i="1" dirty="0" smtClean="0">
                <a:solidFill>
                  <a:schemeClr val="tx1">
                    <a:lumMod val="75000"/>
                    <a:lumOff val="25000"/>
                  </a:schemeClr>
                </a:solidFill>
                <a:ea typeface="Yu Gothic Light" panose="020B0300000000000000" pitchFamily="34" charset="-128"/>
                <a:cs typeface="Times New Roman" panose="02020603050405020304" pitchFamily="18" charset="0"/>
              </a:rPr>
              <a:t>Quelles capacités sont offertes ? Quelles activités je peux conduire sur celui-ci ? …</a:t>
            </a:r>
          </a:p>
        </p:txBody>
      </p:sp>
      <p:pic>
        <p:nvPicPr>
          <p:cNvPr id="26" name="Image 25"/>
          <p:cNvPicPr>
            <a:picLocks noChangeAspect="1"/>
          </p:cNvPicPr>
          <p:nvPr/>
        </p:nvPicPr>
        <p:blipFill>
          <a:blip r:embed="rId10"/>
          <a:stretch>
            <a:fillRect/>
          </a:stretch>
        </p:blipFill>
        <p:spPr>
          <a:xfrm>
            <a:off x="2628609" y="1954961"/>
            <a:ext cx="3353091" cy="3200677"/>
          </a:xfrm>
          <a:prstGeom prst="rect">
            <a:avLst/>
          </a:prstGeom>
        </p:spPr>
      </p:pic>
    </p:spTree>
    <p:extLst>
      <p:ext uri="{BB962C8B-B14F-4D97-AF65-F5344CB8AC3E}">
        <p14:creationId xmlns:p14="http://schemas.microsoft.com/office/powerpoint/2010/main" val="2012623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n°13</a:t>
            </a:r>
            <a:r>
              <a:rPr lang="fr-FR" sz="2000" dirty="0">
                <a:latin typeface="+mn-lt"/>
              </a:rPr>
              <a:t/>
            </a:r>
            <a:br>
              <a:rPr lang="fr-FR" sz="2000" dirty="0">
                <a:latin typeface="+mn-lt"/>
              </a:rPr>
            </a:br>
            <a:r>
              <a:rPr lang="fr-FR" sz="2000" dirty="0" smtClean="0">
                <a:latin typeface="+mn-lt"/>
              </a:rPr>
              <a:t>Possibilités du DataLab</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6" cstate="print">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35" name="Image 34"/>
          <p:cNvPicPr>
            <a:picLocks noChangeAspect="1"/>
          </p:cNvPicPr>
          <p:nvPr/>
        </p:nvPicPr>
        <p:blipFill>
          <a:blip r:embed="rId9"/>
          <a:stretch>
            <a:fillRect/>
          </a:stretch>
        </p:blipFill>
        <p:spPr>
          <a:xfrm>
            <a:off x="9323845" y="5821650"/>
            <a:ext cx="2255981" cy="935620"/>
          </a:xfrm>
          <a:prstGeom prst="rect">
            <a:avLst/>
          </a:prstGeom>
        </p:spPr>
      </p:pic>
      <p:pic>
        <p:nvPicPr>
          <p:cNvPr id="26" name="Image 25"/>
          <p:cNvPicPr>
            <a:picLocks noChangeAspect="1"/>
          </p:cNvPicPr>
          <p:nvPr/>
        </p:nvPicPr>
        <p:blipFill rotWithShape="1">
          <a:blip r:embed="rId10">
            <a:extLst>
              <a:ext uri="{BEBA8EAE-BF5A-486C-A8C5-ECC9F3942E4B}">
                <a14:imgProps xmlns:a14="http://schemas.microsoft.com/office/drawing/2010/main">
                  <a14:imgLayer r:embed="rId11">
                    <a14:imgEffect>
                      <a14:saturation sat="200000"/>
                    </a14:imgEffect>
                    <a14:imgEffect>
                      <a14:brightnessContrast bright="20000" contrast="-40000"/>
                    </a14:imgEffect>
                  </a14:imgLayer>
                </a14:imgProps>
              </a:ext>
            </a:extLst>
          </a:blip>
          <a:srcRect l="51977"/>
          <a:stretch/>
        </p:blipFill>
        <p:spPr>
          <a:xfrm>
            <a:off x="11251" y="1976432"/>
            <a:ext cx="1468381" cy="3199623"/>
          </a:xfrm>
          <a:prstGeom prst="rect">
            <a:avLst/>
          </a:prstGeom>
        </p:spPr>
      </p:pic>
      <p:sp>
        <p:nvSpPr>
          <p:cNvPr id="62" name="Rectangle 61"/>
          <p:cNvSpPr/>
          <p:nvPr/>
        </p:nvSpPr>
        <p:spPr>
          <a:xfrm>
            <a:off x="2321034" y="2036392"/>
            <a:ext cx="5492854" cy="685059"/>
          </a:xfrm>
          <a:prstGeom prst="rect">
            <a:avLst/>
          </a:prstGeom>
        </p:spPr>
        <p:txBody>
          <a:bodyPr wrap="square">
            <a:spAutoFit/>
          </a:bodyPr>
          <a:lstStyle/>
          <a:p>
            <a:pPr lvl="0">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Noé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me présente tout d’abord les services offerts uniquement sur les espaces DataLab  :</a:t>
            </a:r>
          </a:p>
        </p:txBody>
      </p:sp>
      <p:sp>
        <p:nvSpPr>
          <p:cNvPr id="3" name="Rectangle à coins arrondis 2"/>
          <p:cNvSpPr/>
          <p:nvPr/>
        </p:nvSpPr>
        <p:spPr>
          <a:xfrm>
            <a:off x="1637618" y="2837163"/>
            <a:ext cx="7502576" cy="707929"/>
          </a:xfrm>
          <a:prstGeom prst="roundRect">
            <a:avLst>
              <a:gd name="adj" fmla="val 50000"/>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fr-FR" dirty="0" smtClean="0">
                <a:solidFill>
                  <a:schemeClr val="bg1"/>
                </a:solidFill>
              </a:rPr>
              <a:t>Les données y sont disponibles en </a:t>
            </a:r>
            <a:r>
              <a:rPr lang="fr-FR" b="1" dirty="0" smtClean="0">
                <a:solidFill>
                  <a:schemeClr val="bg1"/>
                </a:solidFill>
              </a:rPr>
              <a:t>Lecture / Ecriture / Exécution</a:t>
            </a:r>
            <a:endParaRPr lang="fr-FR" b="1" dirty="0">
              <a:solidFill>
                <a:schemeClr val="bg1"/>
              </a:solidFill>
            </a:endParaRPr>
          </a:p>
        </p:txBody>
      </p:sp>
      <p:sp>
        <p:nvSpPr>
          <p:cNvPr id="63" name="Rectangle à coins arrondis 62"/>
          <p:cNvSpPr/>
          <p:nvPr/>
        </p:nvSpPr>
        <p:spPr>
          <a:xfrm>
            <a:off x="1637618" y="3647273"/>
            <a:ext cx="7502576" cy="706063"/>
          </a:xfrm>
          <a:prstGeom prst="roundRect">
            <a:avLst>
              <a:gd name="adj" fmla="val 50000"/>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fr-FR" dirty="0" smtClean="0">
                <a:solidFill>
                  <a:schemeClr val="bg1"/>
                </a:solidFill>
              </a:rPr>
              <a:t>Les données peuvent être </a:t>
            </a:r>
            <a:r>
              <a:rPr lang="fr-FR" b="1" dirty="0" smtClean="0">
                <a:solidFill>
                  <a:schemeClr val="bg1"/>
                </a:solidFill>
              </a:rPr>
              <a:t>recopiées de DataSpaces </a:t>
            </a:r>
            <a:r>
              <a:rPr lang="fr-FR" dirty="0" smtClean="0">
                <a:solidFill>
                  <a:schemeClr val="bg1"/>
                </a:solidFill>
              </a:rPr>
              <a:t>existants ou </a:t>
            </a:r>
            <a:br>
              <a:rPr lang="fr-FR" dirty="0" smtClean="0">
                <a:solidFill>
                  <a:schemeClr val="bg1"/>
                </a:solidFill>
              </a:rPr>
            </a:br>
            <a:r>
              <a:rPr lang="fr-FR" dirty="0" smtClean="0">
                <a:solidFill>
                  <a:schemeClr val="bg1"/>
                </a:solidFill>
              </a:rPr>
              <a:t>chargées à partir de </a:t>
            </a:r>
            <a:r>
              <a:rPr lang="fr-FR" b="1" dirty="0" smtClean="0">
                <a:solidFill>
                  <a:schemeClr val="bg1"/>
                </a:solidFill>
              </a:rPr>
              <a:t>sources de données externes</a:t>
            </a:r>
            <a:endParaRPr lang="fr-FR" b="1" dirty="0">
              <a:solidFill>
                <a:schemeClr val="bg1"/>
              </a:solidFill>
            </a:endParaRPr>
          </a:p>
        </p:txBody>
      </p:sp>
    </p:spTree>
    <p:extLst>
      <p:ext uri="{BB962C8B-B14F-4D97-AF65-F5344CB8AC3E}">
        <p14:creationId xmlns:p14="http://schemas.microsoft.com/office/powerpoint/2010/main" val="4215872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n°14</a:t>
            </a:r>
            <a:r>
              <a:rPr lang="fr-FR" sz="2000" dirty="0">
                <a:latin typeface="+mn-lt"/>
              </a:rPr>
              <a:t/>
            </a:r>
            <a:br>
              <a:rPr lang="fr-FR" sz="2000" dirty="0">
                <a:latin typeface="+mn-lt"/>
              </a:rPr>
            </a:br>
            <a:r>
              <a:rPr lang="fr-FR" sz="2000" dirty="0"/>
              <a:t>Possibilités du DataLab</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6" cstate="print">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35" name="Image 34"/>
          <p:cNvPicPr>
            <a:picLocks noChangeAspect="1"/>
          </p:cNvPicPr>
          <p:nvPr/>
        </p:nvPicPr>
        <p:blipFill>
          <a:blip r:embed="rId9"/>
          <a:stretch>
            <a:fillRect/>
          </a:stretch>
        </p:blipFill>
        <p:spPr>
          <a:xfrm>
            <a:off x="9323845" y="5821650"/>
            <a:ext cx="2255981" cy="935620"/>
          </a:xfrm>
          <a:prstGeom prst="rect">
            <a:avLst/>
          </a:prstGeom>
        </p:spPr>
      </p:pic>
      <p:pic>
        <p:nvPicPr>
          <p:cNvPr id="26" name="Image 25"/>
          <p:cNvPicPr>
            <a:picLocks noChangeAspect="1"/>
          </p:cNvPicPr>
          <p:nvPr/>
        </p:nvPicPr>
        <p:blipFill rotWithShape="1">
          <a:blip r:embed="rId10">
            <a:extLst>
              <a:ext uri="{BEBA8EAE-BF5A-486C-A8C5-ECC9F3942E4B}">
                <a14:imgProps xmlns:a14="http://schemas.microsoft.com/office/drawing/2010/main">
                  <a14:imgLayer r:embed="rId11">
                    <a14:imgEffect>
                      <a14:saturation sat="200000"/>
                    </a14:imgEffect>
                    <a14:imgEffect>
                      <a14:brightnessContrast bright="20000" contrast="-40000"/>
                    </a14:imgEffect>
                  </a14:imgLayer>
                </a14:imgProps>
              </a:ext>
            </a:extLst>
          </a:blip>
          <a:srcRect l="51977"/>
          <a:stretch/>
        </p:blipFill>
        <p:spPr>
          <a:xfrm>
            <a:off x="11251" y="1976432"/>
            <a:ext cx="1468381" cy="3199623"/>
          </a:xfrm>
          <a:prstGeom prst="rect">
            <a:avLst/>
          </a:prstGeom>
        </p:spPr>
      </p:pic>
      <p:sp>
        <p:nvSpPr>
          <p:cNvPr id="31" name="Rectangle à coins arrondis 30"/>
          <p:cNvSpPr/>
          <p:nvPr/>
        </p:nvSpPr>
        <p:spPr>
          <a:xfrm>
            <a:off x="1615204" y="2837163"/>
            <a:ext cx="2915075" cy="707929"/>
          </a:xfrm>
          <a:prstGeom prst="roundRect">
            <a:avLst>
              <a:gd name="adj" fmla="val 50000"/>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fr-FR" dirty="0" smtClean="0">
                <a:solidFill>
                  <a:schemeClr val="bg1"/>
                </a:solidFill>
              </a:rPr>
              <a:t>Modélisation </a:t>
            </a:r>
            <a:br>
              <a:rPr lang="fr-FR" dirty="0" smtClean="0">
                <a:solidFill>
                  <a:schemeClr val="bg1"/>
                </a:solidFill>
              </a:rPr>
            </a:br>
            <a:r>
              <a:rPr lang="fr-FR" dirty="0" smtClean="0">
                <a:solidFill>
                  <a:schemeClr val="bg1"/>
                </a:solidFill>
              </a:rPr>
              <a:t>de données</a:t>
            </a:r>
            <a:endParaRPr lang="fr-FR" b="1" dirty="0">
              <a:solidFill>
                <a:schemeClr val="bg1"/>
              </a:solidFill>
            </a:endParaRPr>
          </a:p>
        </p:txBody>
      </p:sp>
      <p:sp>
        <p:nvSpPr>
          <p:cNvPr id="33" name="Rectangle à coins arrondis 32"/>
          <p:cNvSpPr/>
          <p:nvPr/>
        </p:nvSpPr>
        <p:spPr>
          <a:xfrm>
            <a:off x="1615204" y="3614007"/>
            <a:ext cx="2915075" cy="707929"/>
          </a:xfrm>
          <a:prstGeom prst="roundRect">
            <a:avLst>
              <a:gd name="adj" fmla="val 50000"/>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endParaRPr lang="fr-FR" b="1" dirty="0">
              <a:solidFill>
                <a:schemeClr val="bg1"/>
              </a:solidFill>
            </a:endParaRPr>
          </a:p>
        </p:txBody>
      </p:sp>
      <p:sp>
        <p:nvSpPr>
          <p:cNvPr id="34" name="Rectangle à coins arrondis 33"/>
          <p:cNvSpPr/>
          <p:nvPr/>
        </p:nvSpPr>
        <p:spPr>
          <a:xfrm>
            <a:off x="1615204" y="4390851"/>
            <a:ext cx="2915075" cy="707929"/>
          </a:xfrm>
          <a:prstGeom prst="roundRect">
            <a:avLst>
              <a:gd name="adj" fmla="val 50000"/>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endParaRPr lang="fr-FR" b="1" dirty="0">
              <a:solidFill>
                <a:schemeClr val="bg1"/>
              </a:solidFill>
            </a:endParaRPr>
          </a:p>
        </p:txBody>
      </p:sp>
      <p:sp>
        <p:nvSpPr>
          <p:cNvPr id="36" name="Rectangle à coins arrondis 35"/>
          <p:cNvSpPr/>
          <p:nvPr/>
        </p:nvSpPr>
        <p:spPr>
          <a:xfrm>
            <a:off x="1615204" y="5182684"/>
            <a:ext cx="2915075" cy="707929"/>
          </a:xfrm>
          <a:prstGeom prst="roundRect">
            <a:avLst>
              <a:gd name="adj" fmla="val 50000"/>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endParaRPr lang="fr-FR" b="1" dirty="0">
              <a:solidFill>
                <a:schemeClr val="bg1"/>
              </a:solidFill>
            </a:endParaRPr>
          </a:p>
        </p:txBody>
      </p:sp>
      <p:pic>
        <p:nvPicPr>
          <p:cNvPr id="2" name="Image 1"/>
          <p:cNvPicPr>
            <a:picLocks noChangeAspect="1"/>
          </p:cNvPicPr>
          <p:nvPr/>
        </p:nvPicPr>
        <p:blipFill>
          <a:blip r:embed="rId12" cstate="print">
            <a:lum bright="70000" contrast="-70000"/>
            <a:extLst>
              <a:ext uri="{BEBA8EAE-BF5A-486C-A8C5-ECC9F3942E4B}">
                <a14:imgProps xmlns:a14="http://schemas.microsoft.com/office/drawing/2010/main">
                  <a14:imgLayer r:embed="rId13">
                    <a14:imgEffect>
                      <a14:artisticPhotocopy/>
                    </a14:imgEffect>
                  </a14:imgLayer>
                </a14:imgProps>
              </a:ext>
              <a:ext uri="{28A0092B-C50C-407E-A947-70E740481C1C}">
                <a14:useLocalDpi xmlns:a14="http://schemas.microsoft.com/office/drawing/2010/main" val="0"/>
              </a:ext>
            </a:extLst>
          </a:blip>
          <a:stretch>
            <a:fillRect/>
          </a:stretch>
        </p:blipFill>
        <p:spPr>
          <a:xfrm>
            <a:off x="1940948" y="2927738"/>
            <a:ext cx="522720" cy="522720"/>
          </a:xfrm>
          <a:prstGeom prst="rect">
            <a:avLst/>
          </a:prstGeom>
        </p:spPr>
      </p:pic>
      <p:sp>
        <p:nvSpPr>
          <p:cNvPr id="42" name="Rectangle 41"/>
          <p:cNvSpPr/>
          <p:nvPr/>
        </p:nvSpPr>
        <p:spPr>
          <a:xfrm>
            <a:off x="2321034" y="2036392"/>
            <a:ext cx="5492854" cy="685059"/>
          </a:xfrm>
          <a:prstGeom prst="rect">
            <a:avLst/>
          </a:prstGeom>
        </p:spPr>
        <p:txBody>
          <a:bodyPr wrap="square">
            <a:spAutoFit/>
          </a:bodyPr>
          <a:lstStyle/>
          <a:p>
            <a:pPr lvl="0">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Et les exemples d’activités que je peux conduire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sur un espace DataLab : </a:t>
            </a:r>
          </a:p>
        </p:txBody>
      </p:sp>
    </p:spTree>
    <p:extLst>
      <p:ext uri="{BB962C8B-B14F-4D97-AF65-F5344CB8AC3E}">
        <p14:creationId xmlns:p14="http://schemas.microsoft.com/office/powerpoint/2010/main" val="21506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n°15</a:t>
            </a:r>
            <a:r>
              <a:rPr lang="fr-FR" sz="2000" dirty="0">
                <a:latin typeface="+mn-lt"/>
              </a:rPr>
              <a:t/>
            </a:r>
            <a:br>
              <a:rPr lang="fr-FR" sz="2000" dirty="0">
                <a:latin typeface="+mn-lt"/>
              </a:rPr>
            </a:br>
            <a:r>
              <a:rPr lang="fr-FR" sz="2000" dirty="0"/>
              <a:t>Possibilités du DataLab</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6" cstate="print">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35" name="Image 34"/>
          <p:cNvPicPr>
            <a:picLocks noChangeAspect="1"/>
          </p:cNvPicPr>
          <p:nvPr/>
        </p:nvPicPr>
        <p:blipFill>
          <a:blip r:embed="rId9"/>
          <a:stretch>
            <a:fillRect/>
          </a:stretch>
        </p:blipFill>
        <p:spPr>
          <a:xfrm>
            <a:off x="9323845" y="5821650"/>
            <a:ext cx="2255981" cy="935620"/>
          </a:xfrm>
          <a:prstGeom prst="rect">
            <a:avLst/>
          </a:prstGeom>
        </p:spPr>
      </p:pic>
      <p:pic>
        <p:nvPicPr>
          <p:cNvPr id="26" name="Image 25"/>
          <p:cNvPicPr>
            <a:picLocks noChangeAspect="1"/>
          </p:cNvPicPr>
          <p:nvPr/>
        </p:nvPicPr>
        <p:blipFill rotWithShape="1">
          <a:blip r:embed="rId10">
            <a:extLst>
              <a:ext uri="{BEBA8EAE-BF5A-486C-A8C5-ECC9F3942E4B}">
                <a14:imgProps xmlns:a14="http://schemas.microsoft.com/office/drawing/2010/main">
                  <a14:imgLayer r:embed="rId11">
                    <a14:imgEffect>
                      <a14:saturation sat="200000"/>
                    </a14:imgEffect>
                    <a14:imgEffect>
                      <a14:brightnessContrast bright="20000" contrast="-40000"/>
                    </a14:imgEffect>
                  </a14:imgLayer>
                </a14:imgProps>
              </a:ext>
            </a:extLst>
          </a:blip>
          <a:srcRect l="51977"/>
          <a:stretch/>
        </p:blipFill>
        <p:spPr>
          <a:xfrm>
            <a:off x="11251" y="1976432"/>
            <a:ext cx="1468381" cy="3199623"/>
          </a:xfrm>
          <a:prstGeom prst="rect">
            <a:avLst/>
          </a:prstGeom>
        </p:spPr>
      </p:pic>
      <p:sp>
        <p:nvSpPr>
          <p:cNvPr id="62" name="Rectangle 61"/>
          <p:cNvSpPr/>
          <p:nvPr/>
        </p:nvSpPr>
        <p:spPr>
          <a:xfrm>
            <a:off x="2321034" y="2036392"/>
            <a:ext cx="5492854" cy="685059"/>
          </a:xfrm>
          <a:prstGeom prst="rect">
            <a:avLst/>
          </a:prstGeom>
        </p:spPr>
        <p:txBody>
          <a:bodyPr wrap="square">
            <a:spAutoFit/>
          </a:bodyPr>
          <a:lstStyle/>
          <a:p>
            <a:pPr lvl="0">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Et les exemples d’activités que je peux conduire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sur un espace DataLab : </a:t>
            </a:r>
          </a:p>
        </p:txBody>
      </p:sp>
      <p:sp>
        <p:nvSpPr>
          <p:cNvPr id="31" name="Rectangle à coins arrondis 30"/>
          <p:cNvSpPr/>
          <p:nvPr/>
        </p:nvSpPr>
        <p:spPr>
          <a:xfrm>
            <a:off x="1615204" y="2837163"/>
            <a:ext cx="2915075" cy="707929"/>
          </a:xfrm>
          <a:prstGeom prst="roundRect">
            <a:avLst>
              <a:gd name="adj" fmla="val 50000"/>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fr-FR" dirty="0" smtClean="0">
                <a:solidFill>
                  <a:schemeClr val="bg1"/>
                </a:solidFill>
              </a:rPr>
              <a:t>Modélisation </a:t>
            </a:r>
            <a:br>
              <a:rPr lang="fr-FR" dirty="0" smtClean="0">
                <a:solidFill>
                  <a:schemeClr val="bg1"/>
                </a:solidFill>
              </a:rPr>
            </a:br>
            <a:r>
              <a:rPr lang="fr-FR" dirty="0" smtClean="0">
                <a:solidFill>
                  <a:schemeClr val="bg1"/>
                </a:solidFill>
              </a:rPr>
              <a:t>de données</a:t>
            </a:r>
            <a:endParaRPr lang="fr-FR" b="1" dirty="0">
              <a:solidFill>
                <a:schemeClr val="bg1"/>
              </a:solidFill>
            </a:endParaRPr>
          </a:p>
        </p:txBody>
      </p:sp>
      <p:sp>
        <p:nvSpPr>
          <p:cNvPr id="34" name="Rectangle à coins arrondis 33"/>
          <p:cNvSpPr/>
          <p:nvPr/>
        </p:nvSpPr>
        <p:spPr>
          <a:xfrm>
            <a:off x="1615204" y="4390851"/>
            <a:ext cx="2915075" cy="707929"/>
          </a:xfrm>
          <a:prstGeom prst="roundRect">
            <a:avLst>
              <a:gd name="adj" fmla="val 50000"/>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endParaRPr lang="fr-FR" b="1" dirty="0">
              <a:solidFill>
                <a:schemeClr val="bg1"/>
              </a:solidFill>
            </a:endParaRPr>
          </a:p>
        </p:txBody>
      </p:sp>
      <p:sp>
        <p:nvSpPr>
          <p:cNvPr id="36" name="Rectangle à coins arrondis 35"/>
          <p:cNvSpPr/>
          <p:nvPr/>
        </p:nvSpPr>
        <p:spPr>
          <a:xfrm>
            <a:off x="1615204" y="5182684"/>
            <a:ext cx="2915075" cy="707929"/>
          </a:xfrm>
          <a:prstGeom prst="roundRect">
            <a:avLst>
              <a:gd name="adj" fmla="val 50000"/>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endParaRPr lang="fr-FR" b="1" dirty="0">
              <a:solidFill>
                <a:schemeClr val="bg1"/>
              </a:solidFill>
            </a:endParaRPr>
          </a:p>
        </p:txBody>
      </p:sp>
      <p:pic>
        <p:nvPicPr>
          <p:cNvPr id="2" name="Image 1"/>
          <p:cNvPicPr>
            <a:picLocks noChangeAspect="1"/>
          </p:cNvPicPr>
          <p:nvPr/>
        </p:nvPicPr>
        <p:blipFill>
          <a:blip r:embed="rId12" cstate="print">
            <a:lum bright="70000" contrast="-70000"/>
            <a:extLst>
              <a:ext uri="{BEBA8EAE-BF5A-486C-A8C5-ECC9F3942E4B}">
                <a14:imgProps xmlns:a14="http://schemas.microsoft.com/office/drawing/2010/main">
                  <a14:imgLayer r:embed="rId13">
                    <a14:imgEffect>
                      <a14:artisticPhotocopy/>
                    </a14:imgEffect>
                  </a14:imgLayer>
                </a14:imgProps>
              </a:ext>
              <a:ext uri="{28A0092B-C50C-407E-A947-70E740481C1C}">
                <a14:useLocalDpi xmlns:a14="http://schemas.microsoft.com/office/drawing/2010/main" val="0"/>
              </a:ext>
            </a:extLst>
          </a:blip>
          <a:stretch>
            <a:fillRect/>
          </a:stretch>
        </p:blipFill>
        <p:spPr>
          <a:xfrm>
            <a:off x="1940948" y="2927738"/>
            <a:ext cx="522720" cy="522720"/>
          </a:xfrm>
          <a:prstGeom prst="rect">
            <a:avLst/>
          </a:prstGeom>
        </p:spPr>
      </p:pic>
      <p:sp>
        <p:nvSpPr>
          <p:cNvPr id="37" name="Rectangle à coins arrondis 36"/>
          <p:cNvSpPr/>
          <p:nvPr/>
        </p:nvSpPr>
        <p:spPr>
          <a:xfrm>
            <a:off x="1615204" y="3614007"/>
            <a:ext cx="2915075" cy="707929"/>
          </a:xfrm>
          <a:prstGeom prst="roundRect">
            <a:avLst>
              <a:gd name="adj" fmla="val 50000"/>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fr-FR" dirty="0" smtClean="0">
                <a:solidFill>
                  <a:schemeClr val="bg1"/>
                </a:solidFill>
              </a:rPr>
              <a:t>Traitement </a:t>
            </a:r>
            <a:br>
              <a:rPr lang="fr-FR" dirty="0" smtClean="0">
                <a:solidFill>
                  <a:schemeClr val="bg1"/>
                </a:solidFill>
              </a:rPr>
            </a:br>
            <a:r>
              <a:rPr lang="fr-FR" dirty="0" smtClean="0">
                <a:solidFill>
                  <a:schemeClr val="bg1"/>
                </a:solidFill>
              </a:rPr>
              <a:t>de données</a:t>
            </a:r>
            <a:endParaRPr lang="fr-FR" b="1" dirty="0">
              <a:solidFill>
                <a:schemeClr val="bg1"/>
              </a:solidFill>
            </a:endParaRPr>
          </a:p>
        </p:txBody>
      </p:sp>
      <p:pic>
        <p:nvPicPr>
          <p:cNvPr id="38" name="Image 37"/>
          <p:cNvPicPr>
            <a:picLocks noChangeAspect="1"/>
          </p:cNvPicPr>
          <p:nvPr/>
        </p:nvPicPr>
        <p:blipFill>
          <a:blip r:embed="rId14" cstate="print">
            <a:lum bright="70000" contrast="-70000"/>
            <a:extLst>
              <a:ext uri="{BEBA8EAE-BF5A-486C-A8C5-ECC9F3942E4B}">
                <a14:imgProps xmlns:a14="http://schemas.microsoft.com/office/drawing/2010/main">
                  <a14:imgLayer r:embed="rId15">
                    <a14:imgEffect>
                      <a14:artisticPhotocopy/>
                    </a14:imgEffect>
                  </a14:imgLayer>
                </a14:imgProps>
              </a:ext>
              <a:ext uri="{28A0092B-C50C-407E-A947-70E740481C1C}">
                <a14:useLocalDpi xmlns:a14="http://schemas.microsoft.com/office/drawing/2010/main" val="0"/>
              </a:ext>
            </a:extLst>
          </a:blip>
          <a:stretch>
            <a:fillRect/>
          </a:stretch>
        </p:blipFill>
        <p:spPr>
          <a:xfrm>
            <a:off x="1940948" y="3714289"/>
            <a:ext cx="522000" cy="522000"/>
          </a:xfrm>
          <a:prstGeom prst="rect">
            <a:avLst/>
          </a:prstGeom>
        </p:spPr>
      </p:pic>
      <p:sp>
        <p:nvSpPr>
          <p:cNvPr id="39" name="Rectangle 38"/>
          <p:cNvSpPr/>
          <p:nvPr/>
        </p:nvSpPr>
        <p:spPr>
          <a:xfrm>
            <a:off x="4507434" y="3526831"/>
            <a:ext cx="3246306" cy="322845"/>
          </a:xfrm>
          <a:prstGeom prst="rect">
            <a:avLst/>
          </a:prstGeom>
        </p:spPr>
        <p:txBody>
          <a:bodyPr wrap="square">
            <a:spAutoFit/>
          </a:bodyPr>
          <a:lstStyle/>
          <a:p>
            <a:pPr lvl="0">
              <a:lnSpc>
                <a:spcPct val="107000"/>
              </a:lnSpc>
              <a:spcAft>
                <a:spcPts val="800"/>
              </a:spcAft>
            </a:pPr>
            <a:r>
              <a:rPr lang="fr-FR" sz="1400" dirty="0" smtClean="0">
                <a:solidFill>
                  <a:schemeClr val="tx1">
                    <a:lumMod val="75000"/>
                    <a:lumOff val="25000"/>
                  </a:schemeClr>
                </a:solidFill>
                <a:ea typeface="Yu Gothic Light" panose="020B0300000000000000" pitchFamily="34" charset="-128"/>
                <a:cs typeface="Times New Roman" panose="02020603050405020304" pitchFamily="18" charset="0"/>
              </a:rPr>
              <a:t>Croisement de nouvelles sources</a:t>
            </a:r>
          </a:p>
        </p:txBody>
      </p:sp>
      <p:sp>
        <p:nvSpPr>
          <p:cNvPr id="40" name="Rectangle 39"/>
          <p:cNvSpPr/>
          <p:nvPr/>
        </p:nvSpPr>
        <p:spPr>
          <a:xfrm>
            <a:off x="4884234" y="3959610"/>
            <a:ext cx="3857407" cy="553357"/>
          </a:xfrm>
          <a:prstGeom prst="rect">
            <a:avLst/>
          </a:prstGeom>
        </p:spPr>
        <p:txBody>
          <a:bodyPr wrap="square">
            <a:spAutoFit/>
          </a:bodyPr>
          <a:lstStyle/>
          <a:p>
            <a:pPr lvl="0">
              <a:lnSpc>
                <a:spcPct val="107000"/>
              </a:lnSpc>
              <a:spcAft>
                <a:spcPts val="800"/>
              </a:spcAft>
            </a:pPr>
            <a:r>
              <a:rPr lang="fr-FR" sz="1400" dirty="0" smtClean="0">
                <a:solidFill>
                  <a:schemeClr val="tx1">
                    <a:lumMod val="75000"/>
                    <a:lumOff val="25000"/>
                  </a:schemeClr>
                </a:solidFill>
                <a:ea typeface="Yu Gothic Light" panose="020B0300000000000000" pitchFamily="34" charset="-128"/>
                <a:cs typeface="Times New Roman" panose="02020603050405020304" pitchFamily="18" charset="0"/>
              </a:rPr>
              <a:t>Test de nouveaux algorithmes : calcul d’indicateur, analyse prédictive, machine learning…</a:t>
            </a:r>
          </a:p>
        </p:txBody>
      </p:sp>
      <p:sp>
        <p:nvSpPr>
          <p:cNvPr id="41" name="Rectangle 40"/>
          <p:cNvSpPr/>
          <p:nvPr/>
        </p:nvSpPr>
        <p:spPr>
          <a:xfrm>
            <a:off x="7828478" y="3624660"/>
            <a:ext cx="839484" cy="312650"/>
          </a:xfrm>
          <a:prstGeom prst="rect">
            <a:avLst/>
          </a:prstGeom>
        </p:spPr>
        <p:txBody>
          <a:bodyPr wrap="square">
            <a:spAutoFit/>
          </a:bodyPr>
          <a:lstStyle/>
          <a:p>
            <a:pPr lvl="0">
              <a:lnSpc>
                <a:spcPct val="107000"/>
              </a:lnSpc>
              <a:spcAft>
                <a:spcPts val="800"/>
              </a:spcAft>
            </a:pPr>
            <a:r>
              <a:rPr lang="fr-FR" sz="1400" dirty="0" smtClean="0">
                <a:solidFill>
                  <a:schemeClr val="tx1">
                    <a:lumMod val="75000"/>
                    <a:lumOff val="25000"/>
                  </a:schemeClr>
                </a:solidFill>
                <a:ea typeface="Yu Gothic Light" panose="020B0300000000000000" pitchFamily="34" charset="-128"/>
                <a:cs typeface="Times New Roman" panose="02020603050405020304" pitchFamily="18" charset="0"/>
              </a:rPr>
              <a:t>…</a:t>
            </a:r>
          </a:p>
        </p:txBody>
      </p:sp>
    </p:spTree>
    <p:extLst>
      <p:ext uri="{BB962C8B-B14F-4D97-AF65-F5344CB8AC3E}">
        <p14:creationId xmlns:p14="http://schemas.microsoft.com/office/powerpoint/2010/main" val="1326663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n°16</a:t>
            </a:r>
            <a:r>
              <a:rPr lang="fr-FR" sz="2000" dirty="0">
                <a:latin typeface="+mn-lt"/>
              </a:rPr>
              <a:t/>
            </a:r>
            <a:br>
              <a:rPr lang="fr-FR" sz="2000" dirty="0">
                <a:latin typeface="+mn-lt"/>
              </a:rPr>
            </a:br>
            <a:r>
              <a:rPr lang="fr-FR" sz="2000" dirty="0"/>
              <a:t>Possibilités du DataLab</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6" cstate="print">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35" name="Image 34"/>
          <p:cNvPicPr>
            <a:picLocks noChangeAspect="1"/>
          </p:cNvPicPr>
          <p:nvPr/>
        </p:nvPicPr>
        <p:blipFill>
          <a:blip r:embed="rId9"/>
          <a:stretch>
            <a:fillRect/>
          </a:stretch>
        </p:blipFill>
        <p:spPr>
          <a:xfrm>
            <a:off x="9323845" y="5821650"/>
            <a:ext cx="2255981" cy="935620"/>
          </a:xfrm>
          <a:prstGeom prst="rect">
            <a:avLst/>
          </a:prstGeom>
        </p:spPr>
      </p:pic>
      <p:pic>
        <p:nvPicPr>
          <p:cNvPr id="26" name="Image 25"/>
          <p:cNvPicPr>
            <a:picLocks noChangeAspect="1"/>
          </p:cNvPicPr>
          <p:nvPr/>
        </p:nvPicPr>
        <p:blipFill rotWithShape="1">
          <a:blip r:embed="rId10">
            <a:extLst>
              <a:ext uri="{BEBA8EAE-BF5A-486C-A8C5-ECC9F3942E4B}">
                <a14:imgProps xmlns:a14="http://schemas.microsoft.com/office/drawing/2010/main">
                  <a14:imgLayer r:embed="rId11">
                    <a14:imgEffect>
                      <a14:saturation sat="200000"/>
                    </a14:imgEffect>
                    <a14:imgEffect>
                      <a14:brightnessContrast bright="20000" contrast="-40000"/>
                    </a14:imgEffect>
                  </a14:imgLayer>
                </a14:imgProps>
              </a:ext>
            </a:extLst>
          </a:blip>
          <a:srcRect l="51977"/>
          <a:stretch/>
        </p:blipFill>
        <p:spPr>
          <a:xfrm>
            <a:off x="11251" y="1976432"/>
            <a:ext cx="1468381" cy="3199623"/>
          </a:xfrm>
          <a:prstGeom prst="rect">
            <a:avLst/>
          </a:prstGeom>
        </p:spPr>
      </p:pic>
      <p:sp>
        <p:nvSpPr>
          <p:cNvPr id="62" name="Rectangle 61"/>
          <p:cNvSpPr/>
          <p:nvPr/>
        </p:nvSpPr>
        <p:spPr>
          <a:xfrm>
            <a:off x="2321034" y="2036392"/>
            <a:ext cx="5492854" cy="685059"/>
          </a:xfrm>
          <a:prstGeom prst="rect">
            <a:avLst/>
          </a:prstGeom>
        </p:spPr>
        <p:txBody>
          <a:bodyPr wrap="square">
            <a:spAutoFit/>
          </a:bodyPr>
          <a:lstStyle/>
          <a:p>
            <a:pPr lvl="0">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Et les exemples d’activités que je peux conduire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sur un espace DataLab : </a:t>
            </a:r>
          </a:p>
        </p:txBody>
      </p:sp>
      <p:sp>
        <p:nvSpPr>
          <p:cNvPr id="31" name="Rectangle à coins arrondis 30"/>
          <p:cNvSpPr/>
          <p:nvPr/>
        </p:nvSpPr>
        <p:spPr>
          <a:xfrm>
            <a:off x="1615204" y="2837163"/>
            <a:ext cx="2915075" cy="707929"/>
          </a:xfrm>
          <a:prstGeom prst="roundRect">
            <a:avLst>
              <a:gd name="adj" fmla="val 50000"/>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fr-FR" dirty="0" smtClean="0">
                <a:solidFill>
                  <a:schemeClr val="bg1"/>
                </a:solidFill>
              </a:rPr>
              <a:t>Modélisation </a:t>
            </a:r>
            <a:br>
              <a:rPr lang="fr-FR" dirty="0" smtClean="0">
                <a:solidFill>
                  <a:schemeClr val="bg1"/>
                </a:solidFill>
              </a:rPr>
            </a:br>
            <a:r>
              <a:rPr lang="fr-FR" dirty="0" smtClean="0">
                <a:solidFill>
                  <a:schemeClr val="bg1"/>
                </a:solidFill>
              </a:rPr>
              <a:t>de données</a:t>
            </a:r>
            <a:endParaRPr lang="fr-FR" b="1" dirty="0">
              <a:solidFill>
                <a:schemeClr val="bg1"/>
              </a:solidFill>
            </a:endParaRPr>
          </a:p>
        </p:txBody>
      </p:sp>
      <p:sp>
        <p:nvSpPr>
          <p:cNvPr id="36" name="Rectangle à coins arrondis 35"/>
          <p:cNvSpPr/>
          <p:nvPr/>
        </p:nvSpPr>
        <p:spPr>
          <a:xfrm>
            <a:off x="1615204" y="5182684"/>
            <a:ext cx="2915075" cy="707929"/>
          </a:xfrm>
          <a:prstGeom prst="roundRect">
            <a:avLst>
              <a:gd name="adj" fmla="val 50000"/>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endParaRPr lang="fr-FR" b="1" dirty="0">
              <a:solidFill>
                <a:schemeClr val="bg1"/>
              </a:solidFill>
            </a:endParaRPr>
          </a:p>
        </p:txBody>
      </p:sp>
      <p:pic>
        <p:nvPicPr>
          <p:cNvPr id="2" name="Image 1"/>
          <p:cNvPicPr>
            <a:picLocks noChangeAspect="1"/>
          </p:cNvPicPr>
          <p:nvPr/>
        </p:nvPicPr>
        <p:blipFill>
          <a:blip r:embed="rId12" cstate="print">
            <a:lum bright="70000" contrast="-70000"/>
            <a:extLst>
              <a:ext uri="{BEBA8EAE-BF5A-486C-A8C5-ECC9F3942E4B}">
                <a14:imgProps xmlns:a14="http://schemas.microsoft.com/office/drawing/2010/main">
                  <a14:imgLayer r:embed="rId13">
                    <a14:imgEffect>
                      <a14:artisticPhotocopy/>
                    </a14:imgEffect>
                  </a14:imgLayer>
                </a14:imgProps>
              </a:ext>
              <a:ext uri="{28A0092B-C50C-407E-A947-70E740481C1C}">
                <a14:useLocalDpi xmlns:a14="http://schemas.microsoft.com/office/drawing/2010/main" val="0"/>
              </a:ext>
            </a:extLst>
          </a:blip>
          <a:stretch>
            <a:fillRect/>
          </a:stretch>
        </p:blipFill>
        <p:spPr>
          <a:xfrm>
            <a:off x="1940948" y="2927738"/>
            <a:ext cx="522720" cy="522720"/>
          </a:xfrm>
          <a:prstGeom prst="rect">
            <a:avLst/>
          </a:prstGeom>
        </p:spPr>
      </p:pic>
      <p:sp>
        <p:nvSpPr>
          <p:cNvPr id="37" name="Rectangle à coins arrondis 36"/>
          <p:cNvSpPr/>
          <p:nvPr/>
        </p:nvSpPr>
        <p:spPr>
          <a:xfrm>
            <a:off x="1615204" y="3614007"/>
            <a:ext cx="2915075" cy="707929"/>
          </a:xfrm>
          <a:prstGeom prst="roundRect">
            <a:avLst>
              <a:gd name="adj" fmla="val 50000"/>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fr-FR" dirty="0" smtClean="0">
                <a:solidFill>
                  <a:schemeClr val="bg1"/>
                </a:solidFill>
              </a:rPr>
              <a:t>Traitement </a:t>
            </a:r>
            <a:br>
              <a:rPr lang="fr-FR" dirty="0" smtClean="0">
                <a:solidFill>
                  <a:schemeClr val="bg1"/>
                </a:solidFill>
              </a:rPr>
            </a:br>
            <a:r>
              <a:rPr lang="fr-FR" dirty="0" smtClean="0">
                <a:solidFill>
                  <a:schemeClr val="bg1"/>
                </a:solidFill>
              </a:rPr>
              <a:t>de données</a:t>
            </a:r>
            <a:endParaRPr lang="fr-FR" b="1" dirty="0">
              <a:solidFill>
                <a:schemeClr val="bg1"/>
              </a:solidFill>
            </a:endParaRPr>
          </a:p>
        </p:txBody>
      </p:sp>
      <p:pic>
        <p:nvPicPr>
          <p:cNvPr id="38" name="Image 37"/>
          <p:cNvPicPr>
            <a:picLocks noChangeAspect="1"/>
          </p:cNvPicPr>
          <p:nvPr/>
        </p:nvPicPr>
        <p:blipFill>
          <a:blip r:embed="rId14" cstate="print">
            <a:lum bright="70000" contrast="-70000"/>
            <a:extLst>
              <a:ext uri="{BEBA8EAE-BF5A-486C-A8C5-ECC9F3942E4B}">
                <a14:imgProps xmlns:a14="http://schemas.microsoft.com/office/drawing/2010/main">
                  <a14:imgLayer r:embed="rId15">
                    <a14:imgEffect>
                      <a14:artisticPhotocopy/>
                    </a14:imgEffect>
                  </a14:imgLayer>
                </a14:imgProps>
              </a:ext>
              <a:ext uri="{28A0092B-C50C-407E-A947-70E740481C1C}">
                <a14:useLocalDpi xmlns:a14="http://schemas.microsoft.com/office/drawing/2010/main" val="0"/>
              </a:ext>
            </a:extLst>
          </a:blip>
          <a:stretch>
            <a:fillRect/>
          </a:stretch>
        </p:blipFill>
        <p:spPr>
          <a:xfrm>
            <a:off x="1940948" y="3714289"/>
            <a:ext cx="522000" cy="522000"/>
          </a:xfrm>
          <a:prstGeom prst="rect">
            <a:avLst/>
          </a:prstGeom>
        </p:spPr>
      </p:pic>
      <p:sp>
        <p:nvSpPr>
          <p:cNvPr id="33" name="Rectangle à coins arrondis 32"/>
          <p:cNvSpPr/>
          <p:nvPr/>
        </p:nvSpPr>
        <p:spPr>
          <a:xfrm>
            <a:off x="1615204" y="4390851"/>
            <a:ext cx="2915075" cy="707929"/>
          </a:xfrm>
          <a:prstGeom prst="roundRect">
            <a:avLst>
              <a:gd name="adj" fmla="val 50000"/>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fr-FR" dirty="0" smtClean="0">
                <a:solidFill>
                  <a:schemeClr val="bg1"/>
                </a:solidFill>
              </a:rPr>
              <a:t>Prototypage </a:t>
            </a:r>
            <a:br>
              <a:rPr lang="fr-FR" dirty="0" smtClean="0">
                <a:solidFill>
                  <a:schemeClr val="bg1"/>
                </a:solidFill>
              </a:rPr>
            </a:br>
            <a:r>
              <a:rPr lang="fr-FR" dirty="0" smtClean="0">
                <a:solidFill>
                  <a:schemeClr val="bg1"/>
                </a:solidFill>
              </a:rPr>
              <a:t>de services </a:t>
            </a:r>
            <a:endParaRPr lang="fr-FR" b="1" dirty="0">
              <a:solidFill>
                <a:schemeClr val="bg1"/>
              </a:solidFill>
            </a:endParaRPr>
          </a:p>
        </p:txBody>
      </p:sp>
      <p:pic>
        <p:nvPicPr>
          <p:cNvPr id="39" name="Image 38"/>
          <p:cNvPicPr>
            <a:picLocks noChangeAspect="1"/>
          </p:cNvPicPr>
          <p:nvPr/>
        </p:nvPicPr>
        <p:blipFill>
          <a:blip r:embed="rId16" cstate="print">
            <a:lum bright="70000" contrast="-70000"/>
            <a:extLst>
              <a:ext uri="{BEBA8EAE-BF5A-486C-A8C5-ECC9F3942E4B}">
                <a14:imgProps xmlns:a14="http://schemas.microsoft.com/office/drawing/2010/main">
                  <a14:imgLayer r:embed="rId17">
                    <a14:imgEffect>
                      <a14:artisticPhotocopy/>
                    </a14:imgEffect>
                  </a14:imgLayer>
                </a14:imgProps>
              </a:ext>
              <a:ext uri="{28A0092B-C50C-407E-A947-70E740481C1C}">
                <a14:useLocalDpi xmlns:a14="http://schemas.microsoft.com/office/drawing/2010/main" val="0"/>
              </a:ext>
            </a:extLst>
          </a:blip>
          <a:stretch>
            <a:fillRect/>
          </a:stretch>
        </p:blipFill>
        <p:spPr>
          <a:xfrm>
            <a:off x="1940948" y="4483815"/>
            <a:ext cx="522000" cy="522000"/>
          </a:xfrm>
          <a:prstGeom prst="rect">
            <a:avLst/>
          </a:prstGeom>
        </p:spPr>
      </p:pic>
      <p:sp>
        <p:nvSpPr>
          <p:cNvPr id="40" name="Rectangle 39"/>
          <p:cNvSpPr/>
          <p:nvPr/>
        </p:nvSpPr>
        <p:spPr>
          <a:xfrm>
            <a:off x="5262123" y="4193861"/>
            <a:ext cx="2371620" cy="322845"/>
          </a:xfrm>
          <a:prstGeom prst="rect">
            <a:avLst/>
          </a:prstGeom>
        </p:spPr>
        <p:txBody>
          <a:bodyPr wrap="square">
            <a:spAutoFit/>
          </a:bodyPr>
          <a:lstStyle/>
          <a:p>
            <a:pPr lvl="0">
              <a:lnSpc>
                <a:spcPct val="107000"/>
              </a:lnSpc>
              <a:spcAft>
                <a:spcPts val="800"/>
              </a:spcAft>
            </a:pPr>
            <a:r>
              <a:rPr lang="fr-FR" sz="1400" dirty="0" smtClean="0">
                <a:solidFill>
                  <a:schemeClr val="tx1">
                    <a:lumMod val="75000"/>
                    <a:lumOff val="25000"/>
                  </a:schemeClr>
                </a:solidFill>
                <a:ea typeface="Yu Gothic Light" panose="020B0300000000000000" pitchFamily="34" charset="-128"/>
                <a:cs typeface="Times New Roman" panose="02020603050405020304" pitchFamily="18" charset="0"/>
              </a:rPr>
              <a:t>Prototype d’API d’exposition</a:t>
            </a:r>
          </a:p>
        </p:txBody>
      </p:sp>
      <p:sp>
        <p:nvSpPr>
          <p:cNvPr id="41" name="Rectangle 40"/>
          <p:cNvSpPr/>
          <p:nvPr/>
        </p:nvSpPr>
        <p:spPr>
          <a:xfrm>
            <a:off x="4535877" y="4483815"/>
            <a:ext cx="3915479" cy="322845"/>
          </a:xfrm>
          <a:prstGeom prst="rect">
            <a:avLst/>
          </a:prstGeom>
        </p:spPr>
        <p:txBody>
          <a:bodyPr wrap="square">
            <a:spAutoFit/>
          </a:bodyPr>
          <a:lstStyle/>
          <a:p>
            <a:pPr lvl="0">
              <a:lnSpc>
                <a:spcPct val="107000"/>
              </a:lnSpc>
              <a:spcAft>
                <a:spcPts val="800"/>
              </a:spcAft>
            </a:pPr>
            <a:r>
              <a:rPr lang="fr-FR" sz="1400" dirty="0" smtClean="0">
                <a:solidFill>
                  <a:schemeClr val="tx1">
                    <a:lumMod val="75000"/>
                    <a:lumOff val="25000"/>
                  </a:schemeClr>
                </a:solidFill>
                <a:ea typeface="Yu Gothic Light" panose="020B0300000000000000" pitchFamily="34" charset="-128"/>
                <a:cs typeface="Times New Roman" panose="02020603050405020304" pitchFamily="18" charset="0"/>
              </a:rPr>
              <a:t>Prototype de services de traitement en temps réel</a:t>
            </a:r>
          </a:p>
        </p:txBody>
      </p:sp>
      <p:sp>
        <p:nvSpPr>
          <p:cNvPr id="42" name="Rectangle 41"/>
          <p:cNvSpPr/>
          <p:nvPr/>
        </p:nvSpPr>
        <p:spPr>
          <a:xfrm>
            <a:off x="7561037" y="4701964"/>
            <a:ext cx="686973" cy="322845"/>
          </a:xfrm>
          <a:prstGeom prst="rect">
            <a:avLst/>
          </a:prstGeom>
        </p:spPr>
        <p:txBody>
          <a:bodyPr wrap="square">
            <a:spAutoFit/>
          </a:bodyPr>
          <a:lstStyle/>
          <a:p>
            <a:pPr lvl="0">
              <a:lnSpc>
                <a:spcPct val="107000"/>
              </a:lnSpc>
              <a:spcAft>
                <a:spcPts val="800"/>
              </a:spcAft>
            </a:pPr>
            <a:r>
              <a:rPr lang="fr-FR" sz="1400" dirty="0" smtClean="0">
                <a:solidFill>
                  <a:schemeClr val="tx1">
                    <a:lumMod val="75000"/>
                    <a:lumOff val="25000"/>
                  </a:schemeClr>
                </a:solidFill>
                <a:ea typeface="Yu Gothic Light" panose="020B0300000000000000" pitchFamily="34" charset="-128"/>
                <a:cs typeface="Times New Roman" panose="02020603050405020304" pitchFamily="18" charset="0"/>
              </a:rPr>
              <a:t>…</a:t>
            </a:r>
          </a:p>
        </p:txBody>
      </p:sp>
    </p:spTree>
    <p:extLst>
      <p:ext uri="{BB962C8B-B14F-4D97-AF65-F5344CB8AC3E}">
        <p14:creationId xmlns:p14="http://schemas.microsoft.com/office/powerpoint/2010/main" val="2987665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p:cNvPicPr>
            <a:picLocks noChangeAspect="1"/>
          </p:cNvPicPr>
          <p:nvPr/>
        </p:nvPicPr>
        <p:blipFill>
          <a:blip r:embed="rId2"/>
          <a:stretch>
            <a:fillRect/>
          </a:stretch>
        </p:blipFill>
        <p:spPr>
          <a:xfrm>
            <a:off x="1947524" y="1033045"/>
            <a:ext cx="8562975" cy="4829175"/>
          </a:xfrm>
          <a:prstGeom prst="rect">
            <a:avLst/>
          </a:prstGeom>
        </p:spPr>
      </p:pic>
      <p:sp>
        <p:nvSpPr>
          <p:cNvPr id="12" name="Rectangle 11"/>
          <p:cNvSpPr/>
          <p:nvPr/>
        </p:nvSpPr>
        <p:spPr>
          <a:xfrm>
            <a:off x="1974820" y="1574479"/>
            <a:ext cx="6046599" cy="4274094"/>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4" name="Connecteur droit avec flèche 13"/>
          <p:cNvCxnSpPr/>
          <p:nvPr/>
        </p:nvCxnSpPr>
        <p:spPr>
          <a:xfrm flipV="1">
            <a:off x="1511437" y="4331326"/>
            <a:ext cx="354842" cy="13647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58056" y="4331326"/>
            <a:ext cx="1569493" cy="923330"/>
          </a:xfrm>
          <a:prstGeom prst="rect">
            <a:avLst/>
          </a:prstGeom>
          <a:noFill/>
        </p:spPr>
        <p:txBody>
          <a:bodyPr wrap="square" rtlCol="0">
            <a:spAutoFit/>
          </a:bodyPr>
          <a:lstStyle/>
          <a:p>
            <a:pPr algn="r"/>
            <a:r>
              <a:rPr lang="fr-FR" dirty="0" smtClean="0"/>
              <a:t>Maquette </a:t>
            </a:r>
            <a:br>
              <a:rPr lang="fr-FR" dirty="0" smtClean="0"/>
            </a:br>
            <a:r>
              <a:rPr lang="fr-FR" dirty="0" smtClean="0"/>
              <a:t>de l’écran </a:t>
            </a:r>
            <a:br>
              <a:rPr lang="fr-FR" dirty="0" smtClean="0"/>
            </a:br>
            <a:r>
              <a:rPr lang="fr-FR" dirty="0" smtClean="0"/>
              <a:t>du e-Learning</a:t>
            </a:r>
            <a:endParaRPr lang="fr-FR" dirty="0"/>
          </a:p>
        </p:txBody>
      </p:sp>
      <p:sp>
        <p:nvSpPr>
          <p:cNvPr id="131" name="Rectangle 130"/>
          <p:cNvSpPr/>
          <p:nvPr/>
        </p:nvSpPr>
        <p:spPr>
          <a:xfrm>
            <a:off x="1974819" y="1058445"/>
            <a:ext cx="4231447" cy="466465"/>
          </a:xfrm>
          <a:prstGeom prst="rect">
            <a:avLst/>
          </a:prstGeom>
          <a:noFill/>
          <a:ln w="3810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32" name="Connecteur droit avec flèche 131"/>
          <p:cNvCxnSpPr/>
          <p:nvPr/>
        </p:nvCxnSpPr>
        <p:spPr>
          <a:xfrm>
            <a:off x="1688858" y="762328"/>
            <a:ext cx="236783" cy="27071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3" name="ZoneTexte 132"/>
          <p:cNvSpPr txBox="1"/>
          <p:nvPr/>
        </p:nvSpPr>
        <p:spPr>
          <a:xfrm>
            <a:off x="287967" y="115997"/>
            <a:ext cx="2490707" cy="646331"/>
          </a:xfrm>
          <a:prstGeom prst="rect">
            <a:avLst/>
          </a:prstGeom>
          <a:noFill/>
        </p:spPr>
        <p:txBody>
          <a:bodyPr wrap="square" rtlCol="0">
            <a:spAutoFit/>
          </a:bodyPr>
          <a:lstStyle/>
          <a:p>
            <a:pPr algn="ctr"/>
            <a:r>
              <a:rPr lang="fr-FR" dirty="0" smtClean="0"/>
              <a:t>Numérotation de l’écran et titre de celui-ci</a:t>
            </a:r>
            <a:endParaRPr lang="fr-FR" dirty="0"/>
          </a:p>
        </p:txBody>
      </p:sp>
      <p:cxnSp>
        <p:nvCxnSpPr>
          <p:cNvPr id="134" name="Connecteur droit avec flèche 133"/>
          <p:cNvCxnSpPr/>
          <p:nvPr/>
        </p:nvCxnSpPr>
        <p:spPr>
          <a:xfrm flipH="1">
            <a:off x="7041928" y="705333"/>
            <a:ext cx="258760" cy="29261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5" name="ZoneTexte 134"/>
          <p:cNvSpPr txBox="1"/>
          <p:nvPr/>
        </p:nvSpPr>
        <p:spPr>
          <a:xfrm>
            <a:off x="6884710" y="107269"/>
            <a:ext cx="2738263" cy="646331"/>
          </a:xfrm>
          <a:prstGeom prst="rect">
            <a:avLst/>
          </a:prstGeom>
          <a:noFill/>
        </p:spPr>
        <p:txBody>
          <a:bodyPr wrap="square" rtlCol="0">
            <a:spAutoFit/>
          </a:bodyPr>
          <a:lstStyle/>
          <a:p>
            <a:pPr algn="ctr"/>
            <a:r>
              <a:rPr lang="fr-FR" dirty="0" smtClean="0"/>
              <a:t>Message(s) clé(s) associé à l’écran présenté</a:t>
            </a:r>
            <a:endParaRPr lang="fr-FR" dirty="0"/>
          </a:p>
        </p:txBody>
      </p:sp>
      <p:sp>
        <p:nvSpPr>
          <p:cNvPr id="136" name="Rectangle 135"/>
          <p:cNvSpPr/>
          <p:nvPr/>
        </p:nvSpPr>
        <p:spPr>
          <a:xfrm>
            <a:off x="6259899" y="1060221"/>
            <a:ext cx="4231447" cy="466465"/>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7" name="Rectangle 136"/>
          <p:cNvSpPr/>
          <p:nvPr/>
        </p:nvSpPr>
        <p:spPr>
          <a:xfrm>
            <a:off x="8092257" y="1595034"/>
            <a:ext cx="2399089" cy="335434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9" name="Rectangle 138"/>
          <p:cNvSpPr/>
          <p:nvPr/>
        </p:nvSpPr>
        <p:spPr>
          <a:xfrm>
            <a:off x="8092257" y="5035690"/>
            <a:ext cx="2399089" cy="812883"/>
          </a:xfrm>
          <a:prstGeom prst="rect">
            <a:avLst/>
          </a:prstGeom>
          <a:noFill/>
          <a:ln w="38100">
            <a:solidFill>
              <a:srgbClr val="FF66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40" name="Connecteur droit avec flèche 139"/>
          <p:cNvCxnSpPr/>
          <p:nvPr/>
        </p:nvCxnSpPr>
        <p:spPr>
          <a:xfrm flipH="1">
            <a:off x="10543126" y="3023660"/>
            <a:ext cx="258760" cy="2926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1" name="ZoneTexte 140"/>
          <p:cNvSpPr txBox="1"/>
          <p:nvPr/>
        </p:nvSpPr>
        <p:spPr>
          <a:xfrm>
            <a:off x="10543126" y="1291677"/>
            <a:ext cx="1679152" cy="1754326"/>
          </a:xfrm>
          <a:prstGeom prst="rect">
            <a:avLst/>
          </a:prstGeom>
          <a:noFill/>
        </p:spPr>
        <p:txBody>
          <a:bodyPr wrap="square" rtlCol="0">
            <a:spAutoFit/>
          </a:bodyPr>
          <a:lstStyle/>
          <a:p>
            <a:r>
              <a:rPr lang="fr-FR" dirty="0" smtClean="0"/>
              <a:t>Indication pour la création du e-learning (animation, séquencement de l’affichage…)</a:t>
            </a:r>
            <a:endParaRPr lang="fr-FR" dirty="0"/>
          </a:p>
        </p:txBody>
      </p:sp>
      <p:cxnSp>
        <p:nvCxnSpPr>
          <p:cNvPr id="142" name="Connecteur droit avec flèche 141"/>
          <p:cNvCxnSpPr/>
          <p:nvPr/>
        </p:nvCxnSpPr>
        <p:spPr>
          <a:xfrm flipH="1" flipV="1">
            <a:off x="8665031" y="5889397"/>
            <a:ext cx="464456" cy="467863"/>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143" name="ZoneTexte 142"/>
          <p:cNvSpPr txBox="1"/>
          <p:nvPr/>
        </p:nvSpPr>
        <p:spPr>
          <a:xfrm>
            <a:off x="9129487" y="5889396"/>
            <a:ext cx="2902857" cy="923330"/>
          </a:xfrm>
          <a:prstGeom prst="rect">
            <a:avLst/>
          </a:prstGeom>
          <a:noFill/>
        </p:spPr>
        <p:txBody>
          <a:bodyPr wrap="square" rtlCol="0">
            <a:spAutoFit/>
          </a:bodyPr>
          <a:lstStyle/>
          <a:p>
            <a:r>
              <a:rPr lang="fr-FR" dirty="0" smtClean="0"/>
              <a:t>Correspondance de l’écran avec la décomposition du cadrage des e-learning</a:t>
            </a:r>
            <a:endParaRPr lang="fr-FR" dirty="0"/>
          </a:p>
        </p:txBody>
      </p:sp>
    </p:spTree>
    <p:extLst>
      <p:ext uri="{BB962C8B-B14F-4D97-AF65-F5344CB8AC3E}">
        <p14:creationId xmlns:p14="http://schemas.microsoft.com/office/powerpoint/2010/main" val="33081305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n°17</a:t>
            </a:r>
            <a:r>
              <a:rPr lang="fr-FR" sz="2000" dirty="0">
                <a:latin typeface="+mn-lt"/>
              </a:rPr>
              <a:t/>
            </a:r>
            <a:br>
              <a:rPr lang="fr-FR" sz="2000" dirty="0">
                <a:latin typeface="+mn-lt"/>
              </a:rPr>
            </a:br>
            <a:r>
              <a:rPr lang="fr-FR" sz="2000" dirty="0"/>
              <a:t>Possibilités du DataLab</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grpSp>
        <p:nvGrpSpPr>
          <p:cNvPr id="3" name="Groupe 2"/>
          <p:cNvGrpSpPr/>
          <p:nvPr/>
        </p:nvGrpSpPr>
        <p:grpSpPr>
          <a:xfrm>
            <a:off x="745442" y="986685"/>
            <a:ext cx="7066026" cy="552080"/>
            <a:chOff x="745442" y="986685"/>
            <a:chExt cx="7066026" cy="552080"/>
          </a:xfrm>
        </p:grpSpPr>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6" cstate="print">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grpSp>
      <p:pic>
        <p:nvPicPr>
          <p:cNvPr id="35" name="Image 34"/>
          <p:cNvPicPr>
            <a:picLocks noChangeAspect="1"/>
          </p:cNvPicPr>
          <p:nvPr/>
        </p:nvPicPr>
        <p:blipFill>
          <a:blip r:embed="rId9"/>
          <a:stretch>
            <a:fillRect/>
          </a:stretch>
        </p:blipFill>
        <p:spPr>
          <a:xfrm>
            <a:off x="9323845" y="5821650"/>
            <a:ext cx="2255981" cy="935620"/>
          </a:xfrm>
          <a:prstGeom prst="rect">
            <a:avLst/>
          </a:prstGeom>
        </p:spPr>
      </p:pic>
      <p:pic>
        <p:nvPicPr>
          <p:cNvPr id="26" name="Image 25"/>
          <p:cNvPicPr>
            <a:picLocks noChangeAspect="1"/>
          </p:cNvPicPr>
          <p:nvPr/>
        </p:nvPicPr>
        <p:blipFill rotWithShape="1">
          <a:blip r:embed="rId10">
            <a:extLst>
              <a:ext uri="{BEBA8EAE-BF5A-486C-A8C5-ECC9F3942E4B}">
                <a14:imgProps xmlns:a14="http://schemas.microsoft.com/office/drawing/2010/main">
                  <a14:imgLayer r:embed="rId11">
                    <a14:imgEffect>
                      <a14:saturation sat="200000"/>
                    </a14:imgEffect>
                    <a14:imgEffect>
                      <a14:brightnessContrast bright="20000" contrast="-40000"/>
                    </a14:imgEffect>
                  </a14:imgLayer>
                </a14:imgProps>
              </a:ext>
            </a:extLst>
          </a:blip>
          <a:srcRect l="51977"/>
          <a:stretch/>
        </p:blipFill>
        <p:spPr>
          <a:xfrm>
            <a:off x="11251" y="1976432"/>
            <a:ext cx="1468381" cy="3199623"/>
          </a:xfrm>
          <a:prstGeom prst="rect">
            <a:avLst/>
          </a:prstGeom>
        </p:spPr>
      </p:pic>
      <p:sp>
        <p:nvSpPr>
          <p:cNvPr id="62" name="Rectangle 61"/>
          <p:cNvSpPr/>
          <p:nvPr/>
        </p:nvSpPr>
        <p:spPr>
          <a:xfrm>
            <a:off x="2321034" y="2036392"/>
            <a:ext cx="5492854" cy="685059"/>
          </a:xfrm>
          <a:prstGeom prst="rect">
            <a:avLst/>
          </a:prstGeom>
        </p:spPr>
        <p:txBody>
          <a:bodyPr wrap="square">
            <a:spAutoFit/>
          </a:bodyPr>
          <a:lstStyle/>
          <a:p>
            <a:pPr lvl="0">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Et les exemples d’activités que je peux conduire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sur un espace DataLab : </a:t>
            </a:r>
          </a:p>
        </p:txBody>
      </p:sp>
      <p:sp>
        <p:nvSpPr>
          <p:cNvPr id="31" name="Rectangle à coins arrondis 30"/>
          <p:cNvSpPr/>
          <p:nvPr/>
        </p:nvSpPr>
        <p:spPr>
          <a:xfrm>
            <a:off x="1615204" y="2837163"/>
            <a:ext cx="2915075" cy="707929"/>
          </a:xfrm>
          <a:prstGeom prst="roundRect">
            <a:avLst>
              <a:gd name="adj" fmla="val 50000"/>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fr-FR" dirty="0" smtClean="0">
                <a:solidFill>
                  <a:schemeClr val="bg1"/>
                </a:solidFill>
              </a:rPr>
              <a:t>Modélisation </a:t>
            </a:r>
            <a:br>
              <a:rPr lang="fr-FR" dirty="0" smtClean="0">
                <a:solidFill>
                  <a:schemeClr val="bg1"/>
                </a:solidFill>
              </a:rPr>
            </a:br>
            <a:r>
              <a:rPr lang="fr-FR" dirty="0" smtClean="0">
                <a:solidFill>
                  <a:schemeClr val="bg1"/>
                </a:solidFill>
              </a:rPr>
              <a:t>de données</a:t>
            </a:r>
            <a:endParaRPr lang="fr-FR" b="1" dirty="0">
              <a:solidFill>
                <a:schemeClr val="bg1"/>
              </a:solidFill>
            </a:endParaRPr>
          </a:p>
        </p:txBody>
      </p:sp>
      <p:sp>
        <p:nvSpPr>
          <p:cNvPr id="33" name="Rectangle à coins arrondis 32"/>
          <p:cNvSpPr/>
          <p:nvPr/>
        </p:nvSpPr>
        <p:spPr>
          <a:xfrm>
            <a:off x="1615204" y="3614007"/>
            <a:ext cx="2915075" cy="707929"/>
          </a:xfrm>
          <a:prstGeom prst="roundRect">
            <a:avLst>
              <a:gd name="adj" fmla="val 50000"/>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fr-FR" dirty="0" smtClean="0">
                <a:solidFill>
                  <a:schemeClr val="bg1"/>
                </a:solidFill>
              </a:rPr>
              <a:t>Traitement </a:t>
            </a:r>
            <a:br>
              <a:rPr lang="fr-FR" dirty="0" smtClean="0">
                <a:solidFill>
                  <a:schemeClr val="bg1"/>
                </a:solidFill>
              </a:rPr>
            </a:br>
            <a:r>
              <a:rPr lang="fr-FR" dirty="0" smtClean="0">
                <a:solidFill>
                  <a:schemeClr val="bg1"/>
                </a:solidFill>
              </a:rPr>
              <a:t>de données</a:t>
            </a:r>
            <a:endParaRPr lang="fr-FR" b="1" dirty="0">
              <a:solidFill>
                <a:schemeClr val="bg1"/>
              </a:solidFill>
            </a:endParaRPr>
          </a:p>
        </p:txBody>
      </p:sp>
      <p:sp>
        <p:nvSpPr>
          <p:cNvPr id="34" name="Rectangle à coins arrondis 33"/>
          <p:cNvSpPr/>
          <p:nvPr/>
        </p:nvSpPr>
        <p:spPr>
          <a:xfrm>
            <a:off x="1615204" y="4390851"/>
            <a:ext cx="2915075" cy="707929"/>
          </a:xfrm>
          <a:prstGeom prst="roundRect">
            <a:avLst>
              <a:gd name="adj" fmla="val 50000"/>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fr-FR" dirty="0" smtClean="0">
                <a:solidFill>
                  <a:schemeClr val="bg1"/>
                </a:solidFill>
              </a:rPr>
              <a:t>Prototypage </a:t>
            </a:r>
            <a:br>
              <a:rPr lang="fr-FR" dirty="0" smtClean="0">
                <a:solidFill>
                  <a:schemeClr val="bg1"/>
                </a:solidFill>
              </a:rPr>
            </a:br>
            <a:r>
              <a:rPr lang="fr-FR" dirty="0" smtClean="0">
                <a:solidFill>
                  <a:schemeClr val="bg1"/>
                </a:solidFill>
              </a:rPr>
              <a:t>de services </a:t>
            </a:r>
            <a:endParaRPr lang="fr-FR" b="1" dirty="0">
              <a:solidFill>
                <a:schemeClr val="bg1"/>
              </a:solidFill>
            </a:endParaRPr>
          </a:p>
        </p:txBody>
      </p:sp>
      <p:sp>
        <p:nvSpPr>
          <p:cNvPr id="36" name="Rectangle à coins arrondis 35"/>
          <p:cNvSpPr/>
          <p:nvPr/>
        </p:nvSpPr>
        <p:spPr>
          <a:xfrm>
            <a:off x="1615204" y="5182684"/>
            <a:ext cx="2915075" cy="707929"/>
          </a:xfrm>
          <a:prstGeom prst="roundRect">
            <a:avLst>
              <a:gd name="adj" fmla="val 50000"/>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fr-FR" dirty="0" smtClean="0">
                <a:solidFill>
                  <a:schemeClr val="bg1"/>
                </a:solidFill>
              </a:rPr>
              <a:t>Prototypage </a:t>
            </a:r>
            <a:br>
              <a:rPr lang="fr-FR" dirty="0" smtClean="0">
                <a:solidFill>
                  <a:schemeClr val="bg1"/>
                </a:solidFill>
              </a:rPr>
            </a:br>
            <a:r>
              <a:rPr lang="fr-FR" dirty="0" smtClean="0">
                <a:solidFill>
                  <a:schemeClr val="bg1"/>
                </a:solidFill>
              </a:rPr>
              <a:t>de restitution </a:t>
            </a:r>
            <a:endParaRPr lang="fr-FR" b="1" dirty="0">
              <a:solidFill>
                <a:schemeClr val="bg1"/>
              </a:solidFill>
            </a:endParaRPr>
          </a:p>
        </p:txBody>
      </p:sp>
      <p:pic>
        <p:nvPicPr>
          <p:cNvPr id="2" name="Image 1"/>
          <p:cNvPicPr>
            <a:picLocks noChangeAspect="1"/>
          </p:cNvPicPr>
          <p:nvPr/>
        </p:nvPicPr>
        <p:blipFill>
          <a:blip r:embed="rId12" cstate="print">
            <a:lum bright="70000" contrast="-70000"/>
            <a:extLst>
              <a:ext uri="{BEBA8EAE-BF5A-486C-A8C5-ECC9F3942E4B}">
                <a14:imgProps xmlns:a14="http://schemas.microsoft.com/office/drawing/2010/main">
                  <a14:imgLayer r:embed="rId13">
                    <a14:imgEffect>
                      <a14:artisticPhotocopy/>
                    </a14:imgEffect>
                  </a14:imgLayer>
                </a14:imgProps>
              </a:ext>
              <a:ext uri="{28A0092B-C50C-407E-A947-70E740481C1C}">
                <a14:useLocalDpi xmlns:a14="http://schemas.microsoft.com/office/drawing/2010/main" val="0"/>
              </a:ext>
            </a:extLst>
          </a:blip>
          <a:stretch>
            <a:fillRect/>
          </a:stretch>
        </p:blipFill>
        <p:spPr>
          <a:xfrm>
            <a:off x="1940948" y="2927738"/>
            <a:ext cx="522720" cy="522720"/>
          </a:xfrm>
          <a:prstGeom prst="rect">
            <a:avLst/>
          </a:prstGeom>
        </p:spPr>
      </p:pic>
      <p:pic>
        <p:nvPicPr>
          <p:cNvPr id="6" name="Image 5"/>
          <p:cNvPicPr>
            <a:picLocks noChangeAspect="1"/>
          </p:cNvPicPr>
          <p:nvPr/>
        </p:nvPicPr>
        <p:blipFill>
          <a:blip r:embed="rId14" cstate="print">
            <a:lum bright="70000" contrast="-70000"/>
            <a:extLst>
              <a:ext uri="{BEBA8EAE-BF5A-486C-A8C5-ECC9F3942E4B}">
                <a14:imgProps xmlns:a14="http://schemas.microsoft.com/office/drawing/2010/main">
                  <a14:imgLayer r:embed="rId15">
                    <a14:imgEffect>
                      <a14:artisticPhotocopy/>
                    </a14:imgEffect>
                  </a14:imgLayer>
                </a14:imgProps>
              </a:ext>
              <a:ext uri="{28A0092B-C50C-407E-A947-70E740481C1C}">
                <a14:useLocalDpi xmlns:a14="http://schemas.microsoft.com/office/drawing/2010/main" val="0"/>
              </a:ext>
            </a:extLst>
          </a:blip>
          <a:stretch>
            <a:fillRect/>
          </a:stretch>
        </p:blipFill>
        <p:spPr>
          <a:xfrm>
            <a:off x="1940948" y="3714289"/>
            <a:ext cx="522000" cy="522000"/>
          </a:xfrm>
          <a:prstGeom prst="rect">
            <a:avLst/>
          </a:prstGeom>
        </p:spPr>
      </p:pic>
      <p:pic>
        <p:nvPicPr>
          <p:cNvPr id="7" name="Image 6"/>
          <p:cNvPicPr>
            <a:picLocks noChangeAspect="1"/>
          </p:cNvPicPr>
          <p:nvPr/>
        </p:nvPicPr>
        <p:blipFill>
          <a:blip r:embed="rId16" cstate="print">
            <a:lum bright="70000" contrast="-70000"/>
            <a:extLst>
              <a:ext uri="{BEBA8EAE-BF5A-486C-A8C5-ECC9F3942E4B}">
                <a14:imgProps xmlns:a14="http://schemas.microsoft.com/office/drawing/2010/main">
                  <a14:imgLayer r:embed="rId17">
                    <a14:imgEffect>
                      <a14:artisticPhotocopy/>
                    </a14:imgEffect>
                  </a14:imgLayer>
                </a14:imgProps>
              </a:ext>
              <a:ext uri="{28A0092B-C50C-407E-A947-70E740481C1C}">
                <a14:useLocalDpi xmlns:a14="http://schemas.microsoft.com/office/drawing/2010/main" val="0"/>
              </a:ext>
            </a:extLst>
          </a:blip>
          <a:stretch>
            <a:fillRect/>
          </a:stretch>
        </p:blipFill>
        <p:spPr>
          <a:xfrm>
            <a:off x="1940948" y="5292583"/>
            <a:ext cx="522000" cy="522000"/>
          </a:xfrm>
          <a:prstGeom prst="rect">
            <a:avLst/>
          </a:prstGeom>
        </p:spPr>
      </p:pic>
      <p:pic>
        <p:nvPicPr>
          <p:cNvPr id="8" name="Image 7"/>
          <p:cNvPicPr>
            <a:picLocks noChangeAspect="1"/>
          </p:cNvPicPr>
          <p:nvPr/>
        </p:nvPicPr>
        <p:blipFill>
          <a:blip r:embed="rId18" cstate="print">
            <a:lum bright="70000" contrast="-70000"/>
            <a:extLst>
              <a:ext uri="{BEBA8EAE-BF5A-486C-A8C5-ECC9F3942E4B}">
                <a14:imgProps xmlns:a14="http://schemas.microsoft.com/office/drawing/2010/main">
                  <a14:imgLayer r:embed="rId19">
                    <a14:imgEffect>
                      <a14:artisticPhotocopy/>
                    </a14:imgEffect>
                  </a14:imgLayer>
                </a14:imgProps>
              </a:ext>
              <a:ext uri="{28A0092B-C50C-407E-A947-70E740481C1C}">
                <a14:useLocalDpi xmlns:a14="http://schemas.microsoft.com/office/drawing/2010/main" val="0"/>
              </a:ext>
            </a:extLst>
          </a:blip>
          <a:stretch>
            <a:fillRect/>
          </a:stretch>
        </p:blipFill>
        <p:spPr>
          <a:xfrm>
            <a:off x="1940948" y="4483815"/>
            <a:ext cx="522000" cy="522000"/>
          </a:xfrm>
          <a:prstGeom prst="rect">
            <a:avLst/>
          </a:prstGeom>
        </p:spPr>
      </p:pic>
      <p:sp>
        <p:nvSpPr>
          <p:cNvPr id="37" name="Rectangle 36"/>
          <p:cNvSpPr/>
          <p:nvPr/>
        </p:nvSpPr>
        <p:spPr>
          <a:xfrm>
            <a:off x="4746543" y="5318736"/>
            <a:ext cx="2546635" cy="322845"/>
          </a:xfrm>
          <a:prstGeom prst="rect">
            <a:avLst/>
          </a:prstGeom>
        </p:spPr>
        <p:txBody>
          <a:bodyPr wrap="square">
            <a:spAutoFit/>
          </a:bodyPr>
          <a:lstStyle/>
          <a:p>
            <a:pPr lvl="0">
              <a:lnSpc>
                <a:spcPct val="107000"/>
              </a:lnSpc>
              <a:spcAft>
                <a:spcPts val="800"/>
              </a:spcAft>
            </a:pPr>
            <a:r>
              <a:rPr lang="fr-FR" sz="1400" dirty="0" smtClean="0">
                <a:solidFill>
                  <a:schemeClr val="tx1">
                    <a:lumMod val="75000"/>
                    <a:lumOff val="25000"/>
                  </a:schemeClr>
                </a:solidFill>
                <a:ea typeface="Yu Gothic Light" panose="020B0300000000000000" pitchFamily="34" charset="-128"/>
                <a:cs typeface="Times New Roman" panose="02020603050405020304" pitchFamily="18" charset="0"/>
              </a:rPr>
              <a:t>Prototypage de tableaux de bord de restitution complexes</a:t>
            </a:r>
          </a:p>
        </p:txBody>
      </p:sp>
      <p:sp>
        <p:nvSpPr>
          <p:cNvPr id="39" name="Rectangle 38"/>
          <p:cNvSpPr/>
          <p:nvPr/>
        </p:nvSpPr>
        <p:spPr>
          <a:xfrm>
            <a:off x="7281225" y="5441445"/>
            <a:ext cx="2709146" cy="322845"/>
          </a:xfrm>
          <a:prstGeom prst="rect">
            <a:avLst/>
          </a:prstGeom>
        </p:spPr>
        <p:txBody>
          <a:bodyPr wrap="square">
            <a:spAutoFit/>
          </a:bodyPr>
          <a:lstStyle/>
          <a:p>
            <a:pPr lvl="0">
              <a:lnSpc>
                <a:spcPct val="107000"/>
              </a:lnSpc>
              <a:spcAft>
                <a:spcPts val="800"/>
              </a:spcAft>
            </a:pPr>
            <a:r>
              <a:rPr lang="fr-FR" sz="1400" dirty="0" smtClean="0">
                <a:solidFill>
                  <a:schemeClr val="tx1">
                    <a:lumMod val="75000"/>
                    <a:lumOff val="25000"/>
                  </a:schemeClr>
                </a:solidFill>
                <a:ea typeface="Yu Gothic Light" panose="020B0300000000000000" pitchFamily="34" charset="-128"/>
                <a:cs typeface="Times New Roman" panose="02020603050405020304" pitchFamily="18" charset="0"/>
              </a:rPr>
              <a:t>…</a:t>
            </a:r>
          </a:p>
        </p:txBody>
      </p:sp>
    </p:spTree>
    <p:extLst>
      <p:ext uri="{BB962C8B-B14F-4D97-AF65-F5344CB8AC3E}">
        <p14:creationId xmlns:p14="http://schemas.microsoft.com/office/powerpoint/2010/main" val="3540090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n°18</a:t>
            </a:r>
            <a:r>
              <a:rPr lang="fr-FR" sz="2000" dirty="0">
                <a:latin typeface="+mn-lt"/>
              </a:rPr>
              <a:t/>
            </a:r>
            <a:br>
              <a:rPr lang="fr-FR" sz="2000" dirty="0">
                <a:latin typeface="+mn-lt"/>
              </a:rPr>
            </a:br>
            <a:r>
              <a:rPr lang="fr-FR" sz="2000" dirty="0" smtClean="0">
                <a:latin typeface="+mn-lt"/>
              </a:rPr>
              <a:t>Couverture large du DataLab</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sp>
        <p:nvSpPr>
          <p:cNvPr id="26" name="Rectangle 25"/>
          <p:cNvSpPr/>
          <p:nvPr/>
        </p:nvSpPr>
        <p:spPr>
          <a:xfrm>
            <a:off x="54935" y="5476956"/>
            <a:ext cx="8538199" cy="981423"/>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Je comprends que je peux m’appuyer sur les espaces DataLab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pour de multiples cas d’usages allant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de la manipulation de données au prototypage de services ou applications.</a:t>
            </a:r>
            <a:endParaRPr lang="fr-FR" i="1" dirty="0" smtClean="0">
              <a:solidFill>
                <a:schemeClr val="tx1">
                  <a:lumMod val="75000"/>
                  <a:lumOff val="25000"/>
                </a:schemeClr>
              </a:solidFill>
              <a:ea typeface="Yu Gothic Light" panose="020B0300000000000000" pitchFamily="34" charset="-128"/>
              <a:cs typeface="Times New Roman" panose="02020603050405020304" pitchFamily="18" charset="0"/>
            </a:endParaRPr>
          </a:p>
        </p:txBody>
      </p:sp>
      <p:grpSp>
        <p:nvGrpSpPr>
          <p:cNvPr id="46" name="Groupe 45"/>
          <p:cNvGrpSpPr/>
          <p:nvPr/>
        </p:nvGrpSpPr>
        <p:grpSpPr>
          <a:xfrm>
            <a:off x="745442" y="986685"/>
            <a:ext cx="7066026" cy="552080"/>
            <a:chOff x="745442" y="986685"/>
            <a:chExt cx="7066026" cy="552080"/>
          </a:xfrm>
        </p:grpSpPr>
        <p:grpSp>
          <p:nvGrpSpPr>
            <p:cNvPr id="52" name="Groupe 51"/>
            <p:cNvGrpSpPr/>
            <p:nvPr/>
          </p:nvGrpSpPr>
          <p:grpSpPr>
            <a:xfrm>
              <a:off x="745442" y="986685"/>
              <a:ext cx="7066026" cy="552080"/>
              <a:chOff x="2691257" y="529120"/>
              <a:chExt cx="7066026" cy="552080"/>
            </a:xfrm>
          </p:grpSpPr>
          <p:sp>
            <p:nvSpPr>
              <p:cNvPr id="60" name="Pentagone 59"/>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 name="Ellipse 60"/>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Ellipse 61"/>
              <p:cNvSpPr/>
              <p:nvPr/>
            </p:nvSpPr>
            <p:spPr>
              <a:xfrm>
                <a:off x="4264756"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3" name="Ellipse 62"/>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 name="Ellipse 63"/>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65" name="Groupe 64"/>
              <p:cNvGrpSpPr/>
              <p:nvPr/>
            </p:nvGrpSpPr>
            <p:grpSpPr>
              <a:xfrm>
                <a:off x="8732261" y="529120"/>
                <a:ext cx="551453" cy="549030"/>
                <a:chOff x="9401004" y="529120"/>
                <a:chExt cx="551453" cy="549030"/>
              </a:xfrm>
            </p:grpSpPr>
            <p:sp>
              <p:nvSpPr>
                <p:cNvPr id="67" name="Ellipse 66"/>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8" name="Image 67"/>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66" name="Ellipse 65"/>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53" name="Image 5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54" name="Image 53"/>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56" name="Image 55"/>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58" name="Image 57"/>
            <p:cNvPicPr>
              <a:picLocks noChangeAspect="1"/>
            </p:cNvPicPr>
            <p:nvPr/>
          </p:nvPicPr>
          <p:blipFill>
            <a:blip r:embed="rId6" cstate="print">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59" name="Image 58"/>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grpSp>
      <p:pic>
        <p:nvPicPr>
          <p:cNvPr id="69" name="Image 68"/>
          <p:cNvPicPr>
            <a:picLocks noChangeAspect="1"/>
          </p:cNvPicPr>
          <p:nvPr/>
        </p:nvPicPr>
        <p:blipFill>
          <a:blip r:embed="rId9"/>
          <a:stretch>
            <a:fillRect/>
          </a:stretch>
        </p:blipFill>
        <p:spPr>
          <a:xfrm>
            <a:off x="9323845" y="5821650"/>
            <a:ext cx="2255981" cy="935620"/>
          </a:xfrm>
          <a:prstGeom prst="rect">
            <a:avLst/>
          </a:prstGeom>
        </p:spPr>
      </p:pic>
      <p:pic>
        <p:nvPicPr>
          <p:cNvPr id="71" name="Image 70"/>
          <p:cNvPicPr>
            <a:picLocks noChangeAspect="1"/>
          </p:cNvPicPr>
          <p:nvPr/>
        </p:nvPicPr>
        <p:blipFill>
          <a:blip r:embed="rId10"/>
          <a:stretch>
            <a:fillRect/>
          </a:stretch>
        </p:blipFill>
        <p:spPr>
          <a:xfrm>
            <a:off x="2876147" y="1908049"/>
            <a:ext cx="3353091" cy="3535986"/>
          </a:xfrm>
          <a:prstGeom prst="rect">
            <a:avLst/>
          </a:prstGeom>
        </p:spPr>
      </p:pic>
    </p:spTree>
    <p:extLst>
      <p:ext uri="{BB962C8B-B14F-4D97-AF65-F5344CB8AC3E}">
        <p14:creationId xmlns:p14="http://schemas.microsoft.com/office/powerpoint/2010/main" val="16327073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n°19</a:t>
            </a:r>
            <a:r>
              <a:rPr lang="fr-FR" sz="2000" dirty="0">
                <a:latin typeface="+mn-lt"/>
              </a:rPr>
              <a:t/>
            </a:r>
            <a:br>
              <a:rPr lang="fr-FR" sz="2000" dirty="0">
                <a:latin typeface="+mn-lt"/>
              </a:rPr>
            </a:br>
            <a:r>
              <a:rPr lang="fr-FR" sz="2000" dirty="0" smtClean="0">
                <a:latin typeface="+mn-lt"/>
              </a:rPr>
              <a:t>Catalogue d’outils disponibles</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sp>
        <p:nvSpPr>
          <p:cNvPr id="26" name="Rectangle 25"/>
          <p:cNvSpPr/>
          <p:nvPr/>
        </p:nvSpPr>
        <p:spPr>
          <a:xfrm>
            <a:off x="54935" y="5476956"/>
            <a:ext cx="8538199" cy="981423"/>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En poursuivant notre échange, j’interroge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Noé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sur les outils disponibles,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pour comprendre sur quels solutions je peux m’appuyer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dans le cadre de mes expérimentations.</a:t>
            </a:r>
          </a:p>
        </p:txBody>
      </p:sp>
      <p:pic>
        <p:nvPicPr>
          <p:cNvPr id="33" name="Image 32"/>
          <p:cNvPicPr>
            <a:picLocks noChangeAspect="1"/>
          </p:cNvPicPr>
          <p:nvPr/>
        </p:nvPicPr>
        <p:blipFill>
          <a:blip r:embed="rId9"/>
          <a:stretch>
            <a:fillRect/>
          </a:stretch>
        </p:blipFill>
        <p:spPr>
          <a:xfrm>
            <a:off x="9330932" y="5814954"/>
            <a:ext cx="2255981" cy="932705"/>
          </a:xfrm>
          <a:prstGeom prst="rect">
            <a:avLst/>
          </a:prstGeom>
        </p:spPr>
      </p:pic>
      <p:pic>
        <p:nvPicPr>
          <p:cNvPr id="37" name="Image 36"/>
          <p:cNvPicPr>
            <a:picLocks noChangeAspect="1"/>
          </p:cNvPicPr>
          <p:nvPr/>
        </p:nvPicPr>
        <p:blipFill>
          <a:blip r:embed="rId10"/>
          <a:stretch>
            <a:fillRect/>
          </a:stretch>
        </p:blipFill>
        <p:spPr>
          <a:xfrm>
            <a:off x="2876147" y="1908049"/>
            <a:ext cx="3353091" cy="3535986"/>
          </a:xfrm>
          <a:prstGeom prst="rect">
            <a:avLst/>
          </a:prstGeom>
        </p:spPr>
      </p:pic>
    </p:spTree>
    <p:extLst>
      <p:ext uri="{BB962C8B-B14F-4D97-AF65-F5344CB8AC3E}">
        <p14:creationId xmlns:p14="http://schemas.microsoft.com/office/powerpoint/2010/main" val="4348679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n°20</a:t>
            </a:r>
            <a:r>
              <a:rPr lang="fr-FR" sz="2000" dirty="0">
                <a:latin typeface="+mn-lt"/>
              </a:rPr>
              <a:t/>
            </a:r>
            <a:br>
              <a:rPr lang="fr-FR" sz="2000" dirty="0">
                <a:latin typeface="+mn-lt"/>
              </a:rPr>
            </a:br>
            <a:r>
              <a:rPr lang="fr-FR" sz="2000" dirty="0" smtClean="0">
                <a:latin typeface="+mn-lt"/>
              </a:rPr>
              <a:t>Catalogue d’outils disponibles</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2462213"/>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p>
          <a:p>
            <a:pPr marL="285750" indent="-285750">
              <a:buFontTx/>
              <a:buChar char="-"/>
            </a:pPr>
            <a:r>
              <a:rPr lang="fr-FR" sz="1400" dirty="0" smtClean="0">
                <a:solidFill>
                  <a:schemeClr val="bg1"/>
                </a:solidFill>
                <a:latin typeface="Calibri" panose="020F0502020204030204" pitchFamily="34" charset="0"/>
              </a:rPr>
              <a:t>Afficher en tout premier l’image de </a:t>
            </a:r>
            <a:r>
              <a:rPr lang="fr-FR" sz="1400" dirty="0" smtClean="0">
                <a:solidFill>
                  <a:schemeClr val="bg1"/>
                </a:solidFill>
                <a:latin typeface="Calibri" panose="020F0502020204030204" pitchFamily="34" charset="0"/>
              </a:rPr>
              <a:t>Noé</a:t>
            </a:r>
            <a:endParaRPr lang="fr-FR" sz="1400" dirty="0" smtClean="0">
              <a:solidFill>
                <a:schemeClr val="bg1"/>
              </a:solidFill>
              <a:latin typeface="Calibri" panose="020F0502020204030204" pitchFamily="34" charset="0"/>
            </a:endParaRPr>
          </a:p>
          <a:p>
            <a:pPr marL="285750" indent="-285750">
              <a:buFontTx/>
              <a:buChar char="-"/>
            </a:pPr>
            <a:r>
              <a:rPr lang="fr-FR" sz="1400" dirty="0" smtClean="0">
                <a:solidFill>
                  <a:schemeClr val="bg1"/>
                </a:solidFill>
                <a:latin typeface="Calibri" panose="020F0502020204030204" pitchFamily="34" charset="0"/>
              </a:rPr>
              <a:t>Puis afficher le premier bloc de texte en partant du haut de l’écran</a:t>
            </a:r>
          </a:p>
          <a:p>
            <a:pPr marL="285750" indent="-285750">
              <a:buFontTx/>
              <a:buChar char="-"/>
            </a:pPr>
            <a:r>
              <a:rPr lang="fr-FR" sz="1400" dirty="0" smtClean="0">
                <a:solidFill>
                  <a:schemeClr val="bg1"/>
                </a:solidFill>
                <a:latin typeface="Calibri" panose="020F0502020204030204" pitchFamily="34" charset="0"/>
              </a:rPr>
              <a:t>Puis le second bloc de texte </a:t>
            </a:r>
          </a:p>
          <a:p>
            <a:pPr marL="285750" indent="-285750">
              <a:buFontTx/>
              <a:buChar char="-"/>
            </a:pPr>
            <a:r>
              <a:rPr lang="fr-FR" sz="1400" dirty="0" smtClean="0">
                <a:solidFill>
                  <a:schemeClr val="bg1"/>
                </a:solidFill>
                <a:latin typeface="Calibri" panose="020F0502020204030204" pitchFamily="34" charset="0"/>
              </a:rPr>
              <a:t>Afficher les icônes de chaque produit 1 par 1</a:t>
            </a:r>
          </a:p>
          <a:p>
            <a:pPr marL="285750" indent="-285750">
              <a:buFontTx/>
              <a:buChar char="-"/>
            </a:pPr>
            <a:r>
              <a:rPr lang="fr-FR" sz="1400" dirty="0" smtClean="0">
                <a:solidFill>
                  <a:schemeClr val="bg1"/>
                </a:solidFill>
                <a:latin typeface="Calibri" panose="020F0502020204030204" pitchFamily="34" charset="0"/>
              </a:rPr>
              <a:t>Puis enfin après une légère pause le dernier bloc de texte en bas de l’écran.</a:t>
            </a:r>
            <a:endParaRPr lang="fr-FR" sz="1400" dirty="0">
              <a:solidFill>
                <a:schemeClr val="bg1"/>
              </a:solidFill>
              <a:latin typeface="Calibri" panose="020F0502020204030204" pitchFamily="34" charset="0"/>
            </a:endParaRPr>
          </a:p>
        </p:txBody>
      </p:sp>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sp>
        <p:nvSpPr>
          <p:cNvPr id="26" name="Rectangle 25"/>
          <p:cNvSpPr/>
          <p:nvPr/>
        </p:nvSpPr>
        <p:spPr>
          <a:xfrm>
            <a:off x="1594076" y="1940940"/>
            <a:ext cx="6928220" cy="1084015"/>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Noé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m’indique qu’un catalogue d’outils communautaires est disponible pour déploiement sur les espaces DataLab.</a:t>
            </a:r>
          </a:p>
          <a:p>
            <a:pPr lvl="0" algn="ctr">
              <a:lnSpc>
                <a:spcPct val="107000"/>
              </a:lnSpc>
              <a:spcAft>
                <a:spcPts val="800"/>
              </a:spcAft>
            </a:pP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pic>
        <p:nvPicPr>
          <p:cNvPr id="25" name="Image 24"/>
          <p:cNvPicPr>
            <a:picLocks noChangeAspect="1"/>
          </p:cNvPicPr>
          <p:nvPr/>
        </p:nvPicPr>
        <p:blipFill rotWithShape="1">
          <a:blip r:embed="rId9">
            <a:extLst>
              <a:ext uri="{BEBA8EAE-BF5A-486C-A8C5-ECC9F3942E4B}">
                <a14:imgProps xmlns:a14="http://schemas.microsoft.com/office/drawing/2010/main">
                  <a14:imgLayer r:embed="rId10">
                    <a14:imgEffect>
                      <a14:saturation sat="200000"/>
                    </a14:imgEffect>
                    <a14:imgEffect>
                      <a14:brightnessContrast bright="20000" contrast="-40000"/>
                    </a14:imgEffect>
                  </a14:imgLayer>
                </a14:imgProps>
              </a:ext>
            </a:extLst>
          </a:blip>
          <a:srcRect l="51977"/>
          <a:stretch/>
        </p:blipFill>
        <p:spPr>
          <a:xfrm>
            <a:off x="11251" y="1976432"/>
            <a:ext cx="1468381" cy="3199623"/>
          </a:xfrm>
          <a:prstGeom prst="rect">
            <a:avLst/>
          </a:prstGeom>
        </p:spPr>
      </p:pic>
      <p:sp>
        <p:nvSpPr>
          <p:cNvPr id="2" name="Rectangle 1"/>
          <p:cNvSpPr/>
          <p:nvPr/>
        </p:nvSpPr>
        <p:spPr>
          <a:xfrm>
            <a:off x="2424232" y="2987411"/>
            <a:ext cx="5267917" cy="388696"/>
          </a:xfrm>
          <a:prstGeom prst="rect">
            <a:avLst/>
          </a:prstGeom>
        </p:spPr>
        <p:txBody>
          <a:bodyPr wrap="non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Les </a:t>
            </a:r>
            <a:r>
              <a:rPr lang="fr-FR" dirty="0">
                <a:solidFill>
                  <a:schemeClr val="tx1">
                    <a:lumMod val="75000"/>
                    <a:lumOff val="25000"/>
                  </a:schemeClr>
                </a:solidFill>
                <a:ea typeface="Yu Gothic Light" panose="020B0300000000000000" pitchFamily="34" charset="-128"/>
                <a:cs typeface="Times New Roman" panose="02020603050405020304" pitchFamily="18" charset="0"/>
              </a:rPr>
              <a:t>outils suivants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sont </a:t>
            </a:r>
            <a:r>
              <a:rPr lang="fr-FR" dirty="0">
                <a:solidFill>
                  <a:schemeClr val="tx1">
                    <a:lumMod val="75000"/>
                    <a:lumOff val="25000"/>
                  </a:schemeClr>
                </a:solidFill>
                <a:ea typeface="Yu Gothic Light" panose="020B0300000000000000" pitchFamily="34" charset="-128"/>
                <a:cs typeface="Times New Roman" panose="02020603050405020304" pitchFamily="18" charset="0"/>
              </a:rPr>
              <a:t>disponibles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dès la 1</a:t>
            </a:r>
            <a:r>
              <a:rPr lang="fr-FR" baseline="30000" dirty="0" smtClean="0">
                <a:solidFill>
                  <a:schemeClr val="tx1">
                    <a:lumMod val="75000"/>
                    <a:lumOff val="25000"/>
                  </a:schemeClr>
                </a:solidFill>
                <a:ea typeface="Yu Gothic Light" panose="020B0300000000000000" pitchFamily="34" charset="-128"/>
                <a:cs typeface="Times New Roman" panose="02020603050405020304" pitchFamily="18" charset="0"/>
              </a:rPr>
              <a:t>ère</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 version :</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grpSp>
        <p:nvGrpSpPr>
          <p:cNvPr id="9" name="Groupe 8"/>
          <p:cNvGrpSpPr/>
          <p:nvPr/>
        </p:nvGrpSpPr>
        <p:grpSpPr>
          <a:xfrm>
            <a:off x="6340372" y="3522205"/>
            <a:ext cx="2053108" cy="1121159"/>
            <a:chOff x="6311344" y="3986656"/>
            <a:chExt cx="2053108" cy="1121159"/>
          </a:xfrm>
        </p:grpSpPr>
        <p:sp>
          <p:nvSpPr>
            <p:cNvPr id="34" name="Rectangle à coins arrondis 33"/>
            <p:cNvSpPr/>
            <p:nvPr/>
          </p:nvSpPr>
          <p:spPr>
            <a:xfrm>
              <a:off x="6311344" y="3986656"/>
              <a:ext cx="2053108" cy="1121159"/>
            </a:xfrm>
            <a:prstGeom prst="roundRect">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 name="Image 3"/>
            <p:cNvPicPr>
              <a:picLocks noChangeAspect="1"/>
            </p:cNvPicPr>
            <p:nvPr/>
          </p:nvPicPr>
          <p:blipFill rotWithShape="1">
            <a:blip r:embed="rId11">
              <a:extLst>
                <a:ext uri="{28A0092B-C50C-407E-A947-70E740481C1C}">
                  <a14:useLocalDpi xmlns:a14="http://schemas.microsoft.com/office/drawing/2010/main" val="0"/>
                </a:ext>
              </a:extLst>
            </a:blip>
            <a:srcRect b="4758"/>
            <a:stretch/>
          </p:blipFill>
          <p:spPr>
            <a:xfrm>
              <a:off x="6737125" y="4118644"/>
              <a:ext cx="1201547" cy="857182"/>
            </a:xfrm>
            <a:prstGeom prst="rect">
              <a:avLst/>
            </a:prstGeom>
          </p:spPr>
        </p:pic>
      </p:grpSp>
      <p:grpSp>
        <p:nvGrpSpPr>
          <p:cNvPr id="10" name="Groupe 9"/>
          <p:cNvGrpSpPr/>
          <p:nvPr/>
        </p:nvGrpSpPr>
        <p:grpSpPr>
          <a:xfrm>
            <a:off x="1764436" y="3522205"/>
            <a:ext cx="2053108" cy="1121159"/>
            <a:chOff x="1735408" y="3986656"/>
            <a:chExt cx="2053108" cy="1121159"/>
          </a:xfrm>
        </p:grpSpPr>
        <p:sp>
          <p:nvSpPr>
            <p:cNvPr id="7" name="Rectangle à coins arrondis 6"/>
            <p:cNvSpPr/>
            <p:nvPr/>
          </p:nvSpPr>
          <p:spPr>
            <a:xfrm>
              <a:off x="1735408" y="3986656"/>
              <a:ext cx="2053108" cy="1121159"/>
            </a:xfrm>
            <a:prstGeom prst="roundRect">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Image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11962" y="4097235"/>
              <a:ext cx="900000" cy="900000"/>
            </a:xfrm>
            <a:prstGeom prst="rect">
              <a:avLst/>
            </a:prstGeom>
          </p:spPr>
        </p:pic>
      </p:grpSp>
      <p:grpSp>
        <p:nvGrpSpPr>
          <p:cNvPr id="8" name="Groupe 7"/>
          <p:cNvGrpSpPr/>
          <p:nvPr/>
        </p:nvGrpSpPr>
        <p:grpSpPr>
          <a:xfrm>
            <a:off x="3989524" y="3522205"/>
            <a:ext cx="2178868" cy="1121159"/>
            <a:chOff x="3824998" y="3986656"/>
            <a:chExt cx="2178868" cy="1121159"/>
          </a:xfrm>
        </p:grpSpPr>
        <p:sp>
          <p:nvSpPr>
            <p:cNvPr id="33" name="Rectangle à coins arrondis 32"/>
            <p:cNvSpPr/>
            <p:nvPr/>
          </p:nvSpPr>
          <p:spPr>
            <a:xfrm>
              <a:off x="3824998" y="3986656"/>
              <a:ext cx="2178868" cy="1121159"/>
            </a:xfrm>
            <a:prstGeom prst="roundRect">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 name="Image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069310" y="4097235"/>
              <a:ext cx="1690245" cy="900000"/>
            </a:xfrm>
            <a:prstGeom prst="rect">
              <a:avLst/>
            </a:prstGeom>
          </p:spPr>
        </p:pic>
      </p:grpSp>
      <p:sp>
        <p:nvSpPr>
          <p:cNvPr id="37" name="Rectangle 36"/>
          <p:cNvSpPr/>
          <p:nvPr/>
        </p:nvSpPr>
        <p:spPr>
          <a:xfrm>
            <a:off x="1637618" y="5184738"/>
            <a:ext cx="6884678" cy="981423"/>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Il s’agît de la première version du catalogue d’outils communautaires.</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Celui-ci évoluera et s’enrichira progressivement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en adéquation avec les besoins communautaires.</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pic>
        <p:nvPicPr>
          <p:cNvPr id="38" name="Image 37"/>
          <p:cNvPicPr>
            <a:picLocks noChangeAspect="1"/>
          </p:cNvPicPr>
          <p:nvPr/>
        </p:nvPicPr>
        <p:blipFill>
          <a:blip r:embed="rId14"/>
          <a:stretch>
            <a:fillRect/>
          </a:stretch>
        </p:blipFill>
        <p:spPr>
          <a:xfrm>
            <a:off x="9330932" y="5814954"/>
            <a:ext cx="2255981" cy="932705"/>
          </a:xfrm>
          <a:prstGeom prst="rect">
            <a:avLst/>
          </a:prstGeom>
        </p:spPr>
      </p:pic>
    </p:spTree>
    <p:extLst>
      <p:ext uri="{BB962C8B-B14F-4D97-AF65-F5344CB8AC3E}">
        <p14:creationId xmlns:p14="http://schemas.microsoft.com/office/powerpoint/2010/main" val="9479502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à coins arrondis 40"/>
          <p:cNvSpPr/>
          <p:nvPr/>
        </p:nvSpPr>
        <p:spPr>
          <a:xfrm>
            <a:off x="1686900" y="2517587"/>
            <a:ext cx="6768778" cy="2025384"/>
          </a:xfrm>
          <a:prstGeom prst="roundRect">
            <a:avLst>
              <a:gd name="adj" fmla="val 5538"/>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n°21</a:t>
            </a:r>
            <a:r>
              <a:rPr lang="fr-FR" sz="2000" dirty="0">
                <a:latin typeface="+mn-lt"/>
              </a:rPr>
              <a:t/>
            </a:r>
            <a:br>
              <a:rPr lang="fr-FR" sz="2000" dirty="0">
                <a:latin typeface="+mn-lt"/>
              </a:rPr>
            </a:br>
            <a:r>
              <a:rPr lang="fr-FR" sz="2000" dirty="0" smtClean="0">
                <a:latin typeface="+mn-lt"/>
              </a:rPr>
              <a:t>Hive – Fiche d’identité</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p>
        </p:txBody>
      </p:sp>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sp>
        <p:nvSpPr>
          <p:cNvPr id="26" name="Rectangle 25"/>
          <p:cNvSpPr/>
          <p:nvPr/>
        </p:nvSpPr>
        <p:spPr>
          <a:xfrm>
            <a:off x="1594076" y="1940940"/>
            <a:ext cx="6928220" cy="388696"/>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Noé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me présente chacun de ces outils et les fonctions qu’ils offrent :</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pic>
        <p:nvPicPr>
          <p:cNvPr id="25" name="Image 24"/>
          <p:cNvPicPr>
            <a:picLocks noChangeAspect="1"/>
          </p:cNvPicPr>
          <p:nvPr/>
        </p:nvPicPr>
        <p:blipFill rotWithShape="1">
          <a:blip r:embed="rId9">
            <a:extLst>
              <a:ext uri="{BEBA8EAE-BF5A-486C-A8C5-ECC9F3942E4B}">
                <a14:imgProps xmlns:a14="http://schemas.microsoft.com/office/drawing/2010/main">
                  <a14:imgLayer r:embed="rId10">
                    <a14:imgEffect>
                      <a14:saturation sat="200000"/>
                    </a14:imgEffect>
                    <a14:imgEffect>
                      <a14:brightnessContrast bright="20000" contrast="-40000"/>
                    </a14:imgEffect>
                  </a14:imgLayer>
                </a14:imgProps>
              </a:ext>
            </a:extLst>
          </a:blip>
          <a:srcRect l="51977"/>
          <a:stretch/>
        </p:blipFill>
        <p:spPr>
          <a:xfrm>
            <a:off x="11251" y="1976432"/>
            <a:ext cx="1468381" cy="3199623"/>
          </a:xfrm>
          <a:prstGeom prst="rect">
            <a:avLst/>
          </a:prstGeom>
        </p:spPr>
      </p:pic>
      <p:grpSp>
        <p:nvGrpSpPr>
          <p:cNvPr id="10" name="Groupe 9"/>
          <p:cNvGrpSpPr/>
          <p:nvPr/>
        </p:nvGrpSpPr>
        <p:grpSpPr>
          <a:xfrm>
            <a:off x="1893865" y="2720245"/>
            <a:ext cx="2053108" cy="1121159"/>
            <a:chOff x="1735408" y="3986656"/>
            <a:chExt cx="2053108" cy="1121159"/>
          </a:xfrm>
          <a:effectLst/>
        </p:grpSpPr>
        <p:sp>
          <p:nvSpPr>
            <p:cNvPr id="7" name="Rectangle à coins arrondis 6"/>
            <p:cNvSpPr/>
            <p:nvPr/>
          </p:nvSpPr>
          <p:spPr>
            <a:xfrm>
              <a:off x="1735408" y="3986656"/>
              <a:ext cx="2053108" cy="1121159"/>
            </a:xfrm>
            <a:prstGeom prst="roundRect">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Image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11962" y="4097235"/>
              <a:ext cx="900000" cy="900000"/>
            </a:xfrm>
            <a:prstGeom prst="rect">
              <a:avLst/>
            </a:prstGeom>
          </p:spPr>
        </p:pic>
      </p:grpSp>
      <p:pic>
        <p:nvPicPr>
          <p:cNvPr id="38" name="Image 37"/>
          <p:cNvPicPr>
            <a:picLocks noChangeAspect="1"/>
          </p:cNvPicPr>
          <p:nvPr/>
        </p:nvPicPr>
        <p:blipFill>
          <a:blip r:embed="rId12"/>
          <a:stretch>
            <a:fillRect/>
          </a:stretch>
        </p:blipFill>
        <p:spPr>
          <a:xfrm>
            <a:off x="9330932" y="5814954"/>
            <a:ext cx="2255981" cy="932705"/>
          </a:xfrm>
          <a:prstGeom prst="rect">
            <a:avLst/>
          </a:prstGeom>
        </p:spPr>
      </p:pic>
      <p:sp>
        <p:nvSpPr>
          <p:cNvPr id="55" name="Rectangle 54"/>
          <p:cNvSpPr/>
          <p:nvPr/>
        </p:nvSpPr>
        <p:spPr>
          <a:xfrm>
            <a:off x="3987270" y="2800134"/>
            <a:ext cx="4285873" cy="981423"/>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Hive permet l’analyse et le requêtage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des données via un langage proche syntaxiquement de SQL.</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sp>
        <p:nvSpPr>
          <p:cNvPr id="56" name="Rectangle 55"/>
          <p:cNvSpPr/>
          <p:nvPr/>
        </p:nvSpPr>
        <p:spPr>
          <a:xfrm>
            <a:off x="1852169" y="4034335"/>
            <a:ext cx="6420974" cy="388696"/>
          </a:xfrm>
          <a:prstGeom prst="rect">
            <a:avLst/>
          </a:prstGeom>
        </p:spPr>
        <p:txBody>
          <a:bodyPr wrap="square">
            <a:spAutoFit/>
          </a:bodyPr>
          <a:lstStyle/>
          <a:p>
            <a:pPr lvl="0">
              <a:lnSpc>
                <a:spcPct val="107000"/>
              </a:lnSpc>
              <a:spcAft>
                <a:spcPts val="800"/>
              </a:spcAft>
            </a:pPr>
            <a:r>
              <a:rPr lang="fr-FR" b="1" dirty="0" smtClean="0">
                <a:solidFill>
                  <a:schemeClr val="tx1">
                    <a:lumMod val="75000"/>
                    <a:lumOff val="25000"/>
                  </a:schemeClr>
                </a:solidFill>
                <a:ea typeface="Yu Gothic Light" panose="020B0300000000000000" pitchFamily="34" charset="-128"/>
                <a:cs typeface="Times New Roman" panose="02020603050405020304" pitchFamily="18" charset="0"/>
              </a:rPr>
              <a:t>Langage(s) :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HIVEQL (très proche de SQL)</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9184936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à coins arrondis 40"/>
          <p:cNvSpPr/>
          <p:nvPr/>
        </p:nvSpPr>
        <p:spPr>
          <a:xfrm>
            <a:off x="1686900" y="2517588"/>
            <a:ext cx="6768778" cy="2489842"/>
          </a:xfrm>
          <a:prstGeom prst="roundRect">
            <a:avLst>
              <a:gd name="adj" fmla="val 5538"/>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n°22</a:t>
            </a:r>
            <a:r>
              <a:rPr lang="fr-FR" sz="2000" dirty="0">
                <a:latin typeface="+mn-lt"/>
              </a:rPr>
              <a:t/>
            </a:r>
            <a:br>
              <a:rPr lang="fr-FR" sz="2000" dirty="0">
                <a:latin typeface="+mn-lt"/>
              </a:rPr>
            </a:br>
            <a:r>
              <a:rPr lang="fr-FR" sz="2000" dirty="0" smtClean="0">
                <a:latin typeface="+mn-lt"/>
              </a:rPr>
              <a:t>Apache Spark – fiche d’identité</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738664"/>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p>
          <a:p>
            <a:pPr marL="285750" indent="-285750">
              <a:buFontTx/>
              <a:buChar char="-"/>
            </a:pPr>
            <a:endParaRPr lang="fr-FR" sz="1400" dirty="0">
              <a:solidFill>
                <a:schemeClr val="bg1"/>
              </a:solidFill>
              <a:latin typeface="Calibri" panose="020F0502020204030204" pitchFamily="34" charset="0"/>
            </a:endParaRPr>
          </a:p>
        </p:txBody>
      </p:sp>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sp>
        <p:nvSpPr>
          <p:cNvPr id="26" name="Rectangle 25"/>
          <p:cNvSpPr/>
          <p:nvPr/>
        </p:nvSpPr>
        <p:spPr>
          <a:xfrm>
            <a:off x="1594076" y="1940940"/>
            <a:ext cx="6928220" cy="388696"/>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Noé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me présente chacun de ces outils et les fonctions qu’ils offrent :</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pic>
        <p:nvPicPr>
          <p:cNvPr id="25" name="Image 24"/>
          <p:cNvPicPr>
            <a:picLocks noChangeAspect="1"/>
          </p:cNvPicPr>
          <p:nvPr/>
        </p:nvPicPr>
        <p:blipFill rotWithShape="1">
          <a:blip r:embed="rId9">
            <a:extLst>
              <a:ext uri="{BEBA8EAE-BF5A-486C-A8C5-ECC9F3942E4B}">
                <a14:imgProps xmlns:a14="http://schemas.microsoft.com/office/drawing/2010/main">
                  <a14:imgLayer r:embed="rId10">
                    <a14:imgEffect>
                      <a14:saturation sat="200000"/>
                    </a14:imgEffect>
                    <a14:imgEffect>
                      <a14:brightnessContrast bright="20000" contrast="-40000"/>
                    </a14:imgEffect>
                  </a14:imgLayer>
                </a14:imgProps>
              </a:ext>
            </a:extLst>
          </a:blip>
          <a:srcRect l="51977"/>
          <a:stretch/>
        </p:blipFill>
        <p:spPr>
          <a:xfrm>
            <a:off x="11251" y="1976432"/>
            <a:ext cx="1468381" cy="3199623"/>
          </a:xfrm>
          <a:prstGeom prst="rect">
            <a:avLst/>
          </a:prstGeom>
        </p:spPr>
      </p:pic>
      <p:pic>
        <p:nvPicPr>
          <p:cNvPr id="38" name="Image 37"/>
          <p:cNvPicPr>
            <a:picLocks noChangeAspect="1"/>
          </p:cNvPicPr>
          <p:nvPr/>
        </p:nvPicPr>
        <p:blipFill>
          <a:blip r:embed="rId11"/>
          <a:stretch>
            <a:fillRect/>
          </a:stretch>
        </p:blipFill>
        <p:spPr>
          <a:xfrm>
            <a:off x="9330932" y="5814954"/>
            <a:ext cx="2255981" cy="932705"/>
          </a:xfrm>
          <a:prstGeom prst="rect">
            <a:avLst/>
          </a:prstGeom>
        </p:spPr>
      </p:pic>
      <p:grpSp>
        <p:nvGrpSpPr>
          <p:cNvPr id="35" name="Groupe 34"/>
          <p:cNvGrpSpPr/>
          <p:nvPr/>
        </p:nvGrpSpPr>
        <p:grpSpPr>
          <a:xfrm>
            <a:off x="1893864" y="2700458"/>
            <a:ext cx="2178868" cy="1121159"/>
            <a:chOff x="3824998" y="3986656"/>
            <a:chExt cx="2178868" cy="1121159"/>
          </a:xfrm>
        </p:grpSpPr>
        <p:sp>
          <p:nvSpPr>
            <p:cNvPr id="36" name="Rectangle à coins arrondis 35"/>
            <p:cNvSpPr/>
            <p:nvPr/>
          </p:nvSpPr>
          <p:spPr>
            <a:xfrm>
              <a:off x="3824998" y="3986656"/>
              <a:ext cx="2178868" cy="1121159"/>
            </a:xfrm>
            <a:prstGeom prst="roundRect">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7" name="Image 3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69310" y="4097235"/>
              <a:ext cx="1690245" cy="900000"/>
            </a:xfrm>
            <a:prstGeom prst="rect">
              <a:avLst/>
            </a:prstGeom>
          </p:spPr>
        </p:pic>
      </p:grpSp>
      <p:sp>
        <p:nvSpPr>
          <p:cNvPr id="39" name="Rectangle 38"/>
          <p:cNvSpPr/>
          <p:nvPr/>
        </p:nvSpPr>
        <p:spPr>
          <a:xfrm>
            <a:off x="4235265" y="2800134"/>
            <a:ext cx="4139282" cy="981423"/>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Spark est un moteur de traitement permettant le traitement de large volumes de données, de manière distribuée.</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sp>
        <p:nvSpPr>
          <p:cNvPr id="40" name="Rectangle 39"/>
          <p:cNvSpPr/>
          <p:nvPr/>
        </p:nvSpPr>
        <p:spPr>
          <a:xfrm>
            <a:off x="1852169" y="4034335"/>
            <a:ext cx="6420974" cy="787652"/>
          </a:xfrm>
          <a:prstGeom prst="rect">
            <a:avLst/>
          </a:prstGeom>
        </p:spPr>
        <p:txBody>
          <a:bodyPr wrap="square">
            <a:spAutoFit/>
          </a:bodyPr>
          <a:lstStyle/>
          <a:p>
            <a:pPr lvl="0">
              <a:lnSpc>
                <a:spcPct val="107000"/>
              </a:lnSpc>
              <a:spcAft>
                <a:spcPts val="800"/>
              </a:spcAft>
            </a:pPr>
            <a:r>
              <a:rPr lang="fr-FR" b="1" dirty="0" smtClean="0">
                <a:solidFill>
                  <a:schemeClr val="tx1">
                    <a:lumMod val="75000"/>
                    <a:lumOff val="25000"/>
                  </a:schemeClr>
                </a:solidFill>
                <a:ea typeface="Yu Gothic Light" panose="020B0300000000000000" pitchFamily="34" charset="-128"/>
                <a:cs typeface="Times New Roman" panose="02020603050405020304" pitchFamily="18" charset="0"/>
              </a:rPr>
              <a:t>Langage(s) :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R, Python, Scala, Java</a:t>
            </a:r>
          </a:p>
          <a:p>
            <a:pPr lvl="0">
              <a:lnSpc>
                <a:spcPct val="107000"/>
              </a:lnSpc>
              <a:spcAft>
                <a:spcPts val="800"/>
              </a:spcAft>
            </a:pPr>
            <a:r>
              <a:rPr lang="fr-FR" i="1" dirty="0" smtClean="0">
                <a:solidFill>
                  <a:schemeClr val="tx1">
                    <a:lumMod val="75000"/>
                    <a:lumOff val="25000"/>
                  </a:schemeClr>
                </a:solidFill>
                <a:ea typeface="Yu Gothic Light" panose="020B0300000000000000" pitchFamily="34" charset="-128"/>
                <a:cs typeface="Times New Roman" panose="02020603050405020304" pitchFamily="18" charset="0"/>
              </a:rPr>
              <a:t>Spark propose aussi des bibliothèques de Machine Learning</a:t>
            </a:r>
          </a:p>
        </p:txBody>
      </p:sp>
    </p:spTree>
    <p:extLst>
      <p:ext uri="{BB962C8B-B14F-4D97-AF65-F5344CB8AC3E}">
        <p14:creationId xmlns:p14="http://schemas.microsoft.com/office/powerpoint/2010/main" val="3047721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à coins arrondis 40"/>
          <p:cNvSpPr/>
          <p:nvPr/>
        </p:nvSpPr>
        <p:spPr>
          <a:xfrm>
            <a:off x="1686900" y="2517586"/>
            <a:ext cx="6768778" cy="2831653"/>
          </a:xfrm>
          <a:prstGeom prst="roundRect">
            <a:avLst>
              <a:gd name="adj" fmla="val 5538"/>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n°23</a:t>
            </a:r>
            <a:r>
              <a:rPr lang="fr-FR" sz="2000" dirty="0">
                <a:latin typeface="+mn-lt"/>
              </a:rPr>
              <a:t/>
            </a:r>
            <a:br>
              <a:rPr lang="fr-FR" sz="2000" dirty="0">
                <a:latin typeface="+mn-lt"/>
              </a:rPr>
            </a:br>
            <a:r>
              <a:rPr lang="fr-FR" sz="2000" dirty="0" smtClean="0">
                <a:latin typeface="+mn-lt"/>
              </a:rPr>
              <a:t>Apache Zeppelin – fiche d’identité</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p>
        </p:txBody>
      </p:sp>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sp>
        <p:nvSpPr>
          <p:cNvPr id="26" name="Rectangle 25"/>
          <p:cNvSpPr/>
          <p:nvPr/>
        </p:nvSpPr>
        <p:spPr>
          <a:xfrm>
            <a:off x="1594076" y="1940940"/>
            <a:ext cx="6928220" cy="388696"/>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Noé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me présente chacun de ces outils et les fonctions qu’ils offrent :</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pic>
        <p:nvPicPr>
          <p:cNvPr id="25" name="Image 24"/>
          <p:cNvPicPr>
            <a:picLocks noChangeAspect="1"/>
          </p:cNvPicPr>
          <p:nvPr/>
        </p:nvPicPr>
        <p:blipFill rotWithShape="1">
          <a:blip r:embed="rId9">
            <a:extLst>
              <a:ext uri="{BEBA8EAE-BF5A-486C-A8C5-ECC9F3942E4B}">
                <a14:imgProps xmlns:a14="http://schemas.microsoft.com/office/drawing/2010/main">
                  <a14:imgLayer r:embed="rId10">
                    <a14:imgEffect>
                      <a14:saturation sat="200000"/>
                    </a14:imgEffect>
                    <a14:imgEffect>
                      <a14:brightnessContrast bright="20000" contrast="-40000"/>
                    </a14:imgEffect>
                  </a14:imgLayer>
                </a14:imgProps>
              </a:ext>
            </a:extLst>
          </a:blip>
          <a:srcRect l="51977"/>
          <a:stretch/>
        </p:blipFill>
        <p:spPr>
          <a:xfrm>
            <a:off x="11251" y="1976432"/>
            <a:ext cx="1468381" cy="3199623"/>
          </a:xfrm>
          <a:prstGeom prst="rect">
            <a:avLst/>
          </a:prstGeom>
        </p:spPr>
      </p:pic>
      <p:grpSp>
        <p:nvGrpSpPr>
          <p:cNvPr id="9" name="Groupe 8"/>
          <p:cNvGrpSpPr/>
          <p:nvPr/>
        </p:nvGrpSpPr>
        <p:grpSpPr>
          <a:xfrm>
            <a:off x="1893863" y="3012299"/>
            <a:ext cx="2053108" cy="1121159"/>
            <a:chOff x="6311344" y="3986656"/>
            <a:chExt cx="2053108" cy="1121159"/>
          </a:xfrm>
        </p:grpSpPr>
        <p:sp>
          <p:nvSpPr>
            <p:cNvPr id="34" name="Rectangle à coins arrondis 33"/>
            <p:cNvSpPr/>
            <p:nvPr/>
          </p:nvSpPr>
          <p:spPr>
            <a:xfrm>
              <a:off x="6311344" y="3986656"/>
              <a:ext cx="2053108" cy="1121159"/>
            </a:xfrm>
            <a:prstGeom prst="roundRect">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 name="Image 3"/>
            <p:cNvPicPr>
              <a:picLocks noChangeAspect="1"/>
            </p:cNvPicPr>
            <p:nvPr/>
          </p:nvPicPr>
          <p:blipFill rotWithShape="1">
            <a:blip r:embed="rId11">
              <a:extLst>
                <a:ext uri="{28A0092B-C50C-407E-A947-70E740481C1C}">
                  <a14:useLocalDpi xmlns:a14="http://schemas.microsoft.com/office/drawing/2010/main" val="0"/>
                </a:ext>
              </a:extLst>
            </a:blip>
            <a:srcRect b="4758"/>
            <a:stretch/>
          </p:blipFill>
          <p:spPr>
            <a:xfrm>
              <a:off x="6737125" y="4118644"/>
              <a:ext cx="1201547" cy="857182"/>
            </a:xfrm>
            <a:prstGeom prst="rect">
              <a:avLst/>
            </a:prstGeom>
          </p:spPr>
        </p:pic>
      </p:grpSp>
      <p:pic>
        <p:nvPicPr>
          <p:cNvPr id="38" name="Image 37"/>
          <p:cNvPicPr>
            <a:picLocks noChangeAspect="1"/>
          </p:cNvPicPr>
          <p:nvPr/>
        </p:nvPicPr>
        <p:blipFill>
          <a:blip r:embed="rId12"/>
          <a:stretch>
            <a:fillRect/>
          </a:stretch>
        </p:blipFill>
        <p:spPr>
          <a:xfrm>
            <a:off x="9330932" y="5814954"/>
            <a:ext cx="2255981" cy="932705"/>
          </a:xfrm>
          <a:prstGeom prst="rect">
            <a:avLst/>
          </a:prstGeom>
        </p:spPr>
      </p:pic>
      <p:sp>
        <p:nvSpPr>
          <p:cNvPr id="39" name="Rectangle 38"/>
          <p:cNvSpPr/>
          <p:nvPr/>
        </p:nvSpPr>
        <p:spPr>
          <a:xfrm>
            <a:off x="3987270" y="2662974"/>
            <a:ext cx="4430819" cy="2565831"/>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Zeppelin est une solution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open source proposant une interface graphique pour les services présentés précédemment. </a:t>
            </a:r>
            <a:endParaRPr lang="fr-FR" dirty="0" smtClean="0">
              <a:solidFill>
                <a:schemeClr val="tx1">
                  <a:lumMod val="75000"/>
                  <a:lumOff val="25000"/>
                </a:schemeClr>
              </a:solidFill>
              <a:ea typeface="Yu Gothic Light" panose="020B0300000000000000" pitchFamily="34" charset="-128"/>
              <a:cs typeface="Times New Roman" panose="02020603050405020304" pitchFamily="18" charset="0"/>
            </a:endParaRPr>
          </a:p>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Elle propose un bloc note permettant de développer du code Spark et/ou Hive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mais aussi de bénéficier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de fonctionnalités de data visualisation.</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295166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n°24</a:t>
            </a:r>
            <a:r>
              <a:rPr lang="fr-FR" sz="2000" dirty="0">
                <a:latin typeface="+mn-lt"/>
              </a:rPr>
              <a:t/>
            </a:r>
            <a:br>
              <a:rPr lang="fr-FR" sz="2000" dirty="0">
                <a:latin typeface="+mn-lt"/>
              </a:rPr>
            </a:br>
            <a:r>
              <a:rPr lang="fr-FR" sz="2000" dirty="0" smtClean="0">
                <a:latin typeface="+mn-lt"/>
              </a:rPr>
              <a:t>Mise à disposition des outils sur le DataLab</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p>
        </p:txBody>
      </p:sp>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38" name="Image 37"/>
          <p:cNvPicPr>
            <a:picLocks noChangeAspect="1"/>
          </p:cNvPicPr>
          <p:nvPr/>
        </p:nvPicPr>
        <p:blipFill>
          <a:blip r:embed="rId9"/>
          <a:stretch>
            <a:fillRect/>
          </a:stretch>
        </p:blipFill>
        <p:spPr>
          <a:xfrm>
            <a:off x="9330932" y="5814954"/>
            <a:ext cx="2255981" cy="932705"/>
          </a:xfrm>
          <a:prstGeom prst="rect">
            <a:avLst/>
          </a:prstGeom>
        </p:spPr>
      </p:pic>
      <p:sp>
        <p:nvSpPr>
          <p:cNvPr id="31" name="Rectangle 30"/>
          <p:cNvSpPr/>
          <p:nvPr/>
        </p:nvSpPr>
        <p:spPr>
          <a:xfrm>
            <a:off x="182989" y="5138033"/>
            <a:ext cx="8379325" cy="1367234"/>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Il me précise que les outils ne sont pas déployés par défaut sur les espaces DataLab. Lors de l’analyse de mes demandes, nous identifions les besoins d’outillages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pour réaliser l’expérimentation.</a:t>
            </a:r>
          </a:p>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Seuls les outils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pertinents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pour mes besoins sont ainsi mis à disposition.</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pic>
        <p:nvPicPr>
          <p:cNvPr id="33" name="Image 32"/>
          <p:cNvPicPr>
            <a:picLocks noChangeAspect="1"/>
          </p:cNvPicPr>
          <p:nvPr/>
        </p:nvPicPr>
        <p:blipFill>
          <a:blip r:embed="rId10"/>
          <a:stretch>
            <a:fillRect/>
          </a:stretch>
        </p:blipFill>
        <p:spPr>
          <a:xfrm>
            <a:off x="5474154" y="2037574"/>
            <a:ext cx="1243692" cy="2938527"/>
          </a:xfrm>
          <a:prstGeom prst="rect">
            <a:avLst/>
          </a:prstGeom>
        </p:spPr>
      </p:pic>
      <p:pic>
        <p:nvPicPr>
          <p:cNvPr id="35" name="Image 34"/>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927143" y="1949333"/>
            <a:ext cx="1697904" cy="2940771"/>
          </a:xfrm>
          <a:prstGeom prst="rect">
            <a:avLst/>
          </a:prstGeom>
        </p:spPr>
      </p:pic>
    </p:spTree>
    <p:extLst>
      <p:ext uri="{BB962C8B-B14F-4D97-AF65-F5344CB8AC3E}">
        <p14:creationId xmlns:p14="http://schemas.microsoft.com/office/powerpoint/2010/main" val="41838228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1486709" y="1651385"/>
            <a:ext cx="1694835" cy="3286029"/>
          </a:xfrm>
          <a:prstGeom prst="rect">
            <a:avLst/>
          </a:prstGeom>
        </p:spPr>
      </p:pic>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n°25</a:t>
            </a:r>
            <a:r>
              <a:rPr lang="fr-FR" sz="2000" dirty="0">
                <a:latin typeface="+mn-lt"/>
              </a:rPr>
              <a:t/>
            </a:r>
            <a:br>
              <a:rPr lang="fr-FR" sz="2000" dirty="0">
                <a:latin typeface="+mn-lt"/>
              </a:rPr>
            </a:br>
            <a:r>
              <a:rPr lang="fr-FR" sz="2000" dirty="0" smtClean="0">
                <a:latin typeface="+mn-lt"/>
              </a:rPr>
              <a:t>Et mes outils habituels ?</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3"/>
          <a:stretch>
            <a:fillRect/>
          </a:stretch>
        </p:blipFill>
        <p:spPr>
          <a:xfrm>
            <a:off x="9315912" y="5821650"/>
            <a:ext cx="2252149" cy="931121"/>
          </a:xfrm>
          <a:prstGeom prst="rect">
            <a:avLst/>
          </a:prstGeom>
        </p:spPr>
      </p:pic>
      <p:sp>
        <p:nvSpPr>
          <p:cNvPr id="57" name="Rectangle 56"/>
          <p:cNvSpPr/>
          <p:nvPr/>
        </p:nvSpPr>
        <p:spPr>
          <a:xfrm>
            <a:off x="182989" y="5138033"/>
            <a:ext cx="8379325" cy="1084015"/>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Je décide de partager avec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Noé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une interrogation complémentaire.</a:t>
            </a:r>
          </a:p>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Je suis habitué à utiliser d’autres outils dans mes activités pour traiter et restituer certaines informations. Pourrai-je continuer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de les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utiliser ? </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7" cstate="print">
            <a:lum bright="70000" contrast="-70000"/>
            <a:extLst>
              <a:ext uri="{BEBA8EAE-BF5A-486C-A8C5-ECC9F3942E4B}">
                <a14:imgProps xmlns:a14="http://schemas.microsoft.com/office/drawing/2010/main">
                  <a14:imgLayer r:embed="rId8">
                    <a14:imgEffect>
                      <a14:artisticPhotocopy/>
                    </a14:imgEffect>
                  </a14:imgLayer>
                </a14:imgProps>
              </a:ex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10"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25" name="Image 24"/>
          <p:cNvPicPr>
            <a:picLocks noChangeAspect="1"/>
          </p:cNvPicPr>
          <p:nvPr/>
        </p:nvPicPr>
        <p:blipFill>
          <a:blip r:embed="rId11"/>
          <a:stretch>
            <a:fillRect/>
          </a:stretch>
        </p:blipFill>
        <p:spPr>
          <a:xfrm>
            <a:off x="5474154" y="2037574"/>
            <a:ext cx="1243692" cy="2938527"/>
          </a:xfrm>
          <a:prstGeom prst="rect">
            <a:avLst/>
          </a:prstGeom>
        </p:spPr>
      </p:pic>
      <p:sp>
        <p:nvSpPr>
          <p:cNvPr id="3" name="Bulle ronde 2"/>
          <p:cNvSpPr/>
          <p:nvPr/>
        </p:nvSpPr>
        <p:spPr>
          <a:xfrm>
            <a:off x="3380931" y="1800848"/>
            <a:ext cx="1962463" cy="864178"/>
          </a:xfrm>
          <a:prstGeom prst="wedgeEllipseCallout">
            <a:avLst>
              <a:gd name="adj1" fmla="val -72162"/>
              <a:gd name="adj2" fmla="val 53611"/>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Image 4"/>
          <p:cNvPicPr>
            <a:picLocks noChangeAspect="1"/>
          </p:cNvPicPr>
          <p:nvPr/>
        </p:nvPicPr>
        <p:blipFill>
          <a:blip r:embed="rId1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21175148">
            <a:off x="3847314" y="1959469"/>
            <a:ext cx="595041" cy="595041"/>
          </a:xfrm>
          <a:prstGeom prst="rect">
            <a:avLst/>
          </a:prstGeom>
        </p:spPr>
      </p:pic>
      <p:pic>
        <p:nvPicPr>
          <p:cNvPr id="33" name="Image 32"/>
          <p:cNvPicPr>
            <a:picLocks noChangeAspect="1"/>
          </p:cNvPicPr>
          <p:nvPr/>
        </p:nvPicPr>
        <p:blipFill rotWithShape="1">
          <a:blip r:embed="rId13" cstate="print">
            <a:duotone>
              <a:schemeClr val="accent1">
                <a:shade val="45000"/>
                <a:satMod val="135000"/>
              </a:schemeClr>
              <a:prstClr val="white"/>
            </a:duotone>
            <a:extLst>
              <a:ext uri="{28A0092B-C50C-407E-A947-70E740481C1C}">
                <a14:useLocalDpi xmlns:a14="http://schemas.microsoft.com/office/drawing/2010/main" val="0"/>
              </a:ext>
            </a:extLst>
          </a:blip>
          <a:srcRect l="28015" t="16501" r="31144" b="17863"/>
          <a:stretch/>
        </p:blipFill>
        <p:spPr>
          <a:xfrm rot="319660">
            <a:off x="4530510" y="1908055"/>
            <a:ext cx="382138" cy="614149"/>
          </a:xfrm>
          <a:prstGeom prst="rect">
            <a:avLst/>
          </a:prstGeom>
        </p:spPr>
      </p:pic>
    </p:spTree>
    <p:extLst>
      <p:ext uri="{BB962C8B-B14F-4D97-AF65-F5344CB8AC3E}">
        <p14:creationId xmlns:p14="http://schemas.microsoft.com/office/powerpoint/2010/main" val="16353173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1516664" y="1535021"/>
            <a:ext cx="1694835" cy="3286029"/>
          </a:xfrm>
          <a:prstGeom prst="rect">
            <a:avLst/>
          </a:prstGeom>
        </p:spPr>
      </p:pic>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n°26</a:t>
            </a:r>
            <a:r>
              <a:rPr lang="fr-FR" sz="2000" dirty="0">
                <a:latin typeface="+mn-lt"/>
              </a:rPr>
              <a:t/>
            </a:r>
            <a:br>
              <a:rPr lang="fr-FR" sz="2000" dirty="0">
                <a:latin typeface="+mn-lt"/>
              </a:rPr>
            </a:br>
            <a:r>
              <a:rPr lang="fr-FR" sz="2000" dirty="0" smtClean="0">
                <a:latin typeface="+mn-lt"/>
              </a:rPr>
              <a:t>2 situations possibles</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3108543"/>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 </a:t>
            </a:r>
          </a:p>
          <a:p>
            <a:endParaRPr lang="fr-FR" sz="1400" b="1" dirty="0">
              <a:solidFill>
                <a:schemeClr val="bg1"/>
              </a:solidFill>
              <a:latin typeface="Calibri" panose="020F0502020204030204" pitchFamily="34" charset="0"/>
            </a:endParaRPr>
          </a:p>
          <a:p>
            <a:pPr marL="285750" indent="-285750">
              <a:buFontTx/>
              <a:buChar char="-"/>
            </a:pPr>
            <a:r>
              <a:rPr lang="fr-FR" sz="1400" b="1" dirty="0" smtClean="0">
                <a:solidFill>
                  <a:schemeClr val="bg1"/>
                </a:solidFill>
                <a:latin typeface="Calibri" panose="020F0502020204030204" pitchFamily="34" charset="0"/>
              </a:rPr>
              <a:t>Afficher les deux personnages </a:t>
            </a:r>
          </a:p>
          <a:p>
            <a:pPr marL="285750" indent="-285750">
              <a:buFontTx/>
              <a:buChar char="-"/>
            </a:pPr>
            <a:r>
              <a:rPr lang="fr-FR" sz="1400" b="1" baseline="0" dirty="0" smtClean="0">
                <a:solidFill>
                  <a:schemeClr val="bg1"/>
                </a:solidFill>
                <a:latin typeface="Calibri" panose="020F0502020204030204" pitchFamily="34" charset="0"/>
              </a:rPr>
              <a:t>Puis la bulle d’expression</a:t>
            </a:r>
          </a:p>
          <a:p>
            <a:pPr marL="285750" indent="-285750">
              <a:buFontTx/>
              <a:buChar char="-"/>
            </a:pPr>
            <a:r>
              <a:rPr lang="fr-FR" sz="1400" b="1" dirty="0" smtClean="0">
                <a:solidFill>
                  <a:schemeClr val="bg1"/>
                </a:solidFill>
                <a:latin typeface="Calibri" panose="020F0502020204030204" pitchFamily="34" charset="0"/>
              </a:rPr>
              <a:t>Puis le texte sous les deux personnages </a:t>
            </a:r>
          </a:p>
          <a:p>
            <a:pPr marL="285750" indent="-285750">
              <a:buFontTx/>
              <a:buChar char="-"/>
            </a:pPr>
            <a:r>
              <a:rPr lang="fr-FR" sz="1400" b="1" baseline="0" dirty="0" smtClean="0">
                <a:solidFill>
                  <a:schemeClr val="bg1"/>
                </a:solidFill>
                <a:latin typeface="Calibri" panose="020F0502020204030204" pitchFamily="34" charset="0"/>
              </a:rPr>
              <a:t>Puis</a:t>
            </a:r>
            <a:r>
              <a:rPr lang="fr-FR" sz="1400" b="1" dirty="0" smtClean="0">
                <a:solidFill>
                  <a:schemeClr val="bg1"/>
                </a:solidFill>
                <a:latin typeface="Calibri" panose="020F0502020204030204" pitchFamily="34" charset="0"/>
              </a:rPr>
              <a:t> le cadre violet de gauche avec icône et texte associé, ainsi que l’icône de gauche dans la bulle</a:t>
            </a:r>
          </a:p>
          <a:p>
            <a:pPr marL="285750" indent="-285750">
              <a:buFontTx/>
              <a:buChar char="-"/>
            </a:pPr>
            <a:r>
              <a:rPr lang="fr-FR" sz="1400" b="1" dirty="0" smtClean="0">
                <a:solidFill>
                  <a:schemeClr val="bg1"/>
                </a:solidFill>
                <a:latin typeface="Calibri" panose="020F0502020204030204" pitchFamily="34" charset="0"/>
              </a:rPr>
              <a:t>Puis le cadre gris de droit avec icône et </a:t>
            </a:r>
            <a:r>
              <a:rPr lang="fr-FR" sz="1400" b="1" dirty="0">
                <a:solidFill>
                  <a:schemeClr val="bg1"/>
                </a:solidFill>
                <a:latin typeface="Calibri" panose="020F0502020204030204" pitchFamily="34" charset="0"/>
              </a:rPr>
              <a:t>texte associé, ainsi que l’icône de </a:t>
            </a:r>
            <a:r>
              <a:rPr lang="fr-FR" sz="1400" b="1" dirty="0" smtClean="0">
                <a:solidFill>
                  <a:schemeClr val="bg1"/>
                </a:solidFill>
                <a:latin typeface="Calibri" panose="020F0502020204030204" pitchFamily="34" charset="0"/>
              </a:rPr>
              <a:t>droite dans </a:t>
            </a:r>
            <a:r>
              <a:rPr lang="fr-FR" sz="1400" b="1" dirty="0">
                <a:solidFill>
                  <a:schemeClr val="bg1"/>
                </a:solidFill>
                <a:latin typeface="Calibri" panose="020F0502020204030204" pitchFamily="34" charset="0"/>
              </a:rPr>
              <a:t>la bulle</a:t>
            </a:r>
          </a:p>
          <a:p>
            <a:pPr marL="285750" indent="-285750">
              <a:buFontTx/>
              <a:buChar char="-"/>
            </a:pPr>
            <a:endParaRPr lang="fr-FR" sz="1400" b="1" dirty="0" smtClean="0">
              <a:solidFill>
                <a:schemeClr val="bg1"/>
              </a:solidFill>
              <a:latin typeface="Calibri" panose="020F0502020204030204" pitchFamily="34" charset="0"/>
            </a:endParaRPr>
          </a:p>
        </p:txBody>
      </p:sp>
      <p:pic>
        <p:nvPicPr>
          <p:cNvPr id="31" name="Image 30"/>
          <p:cNvPicPr>
            <a:picLocks noChangeAspect="1"/>
          </p:cNvPicPr>
          <p:nvPr/>
        </p:nvPicPr>
        <p:blipFill>
          <a:blip r:embed="rId3"/>
          <a:stretch>
            <a:fillRect/>
          </a:stretch>
        </p:blipFill>
        <p:spPr>
          <a:xfrm>
            <a:off x="9315912" y="5821650"/>
            <a:ext cx="2252149" cy="931121"/>
          </a:xfrm>
          <a:prstGeom prst="rect">
            <a:avLst/>
          </a:prstGeom>
        </p:spPr>
      </p:pic>
      <p:sp>
        <p:nvSpPr>
          <p:cNvPr id="57" name="Rectangle 56"/>
          <p:cNvSpPr/>
          <p:nvPr/>
        </p:nvSpPr>
        <p:spPr>
          <a:xfrm>
            <a:off x="182989" y="5007407"/>
            <a:ext cx="8379325" cy="388696"/>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Noé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m’indique qu’il convient de distinguer deux situations : </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7" cstate="print">
            <a:lum bright="70000" contrast="-70000"/>
            <a:extLst>
              <a:ext uri="{BEBA8EAE-BF5A-486C-A8C5-ECC9F3942E4B}">
                <a14:imgProps xmlns:a14="http://schemas.microsoft.com/office/drawing/2010/main">
                  <a14:imgLayer r:embed="rId8">
                    <a14:imgEffect>
                      <a14:artisticPhotocopy/>
                    </a14:imgEffect>
                  </a14:imgLayer>
                </a14:imgProps>
              </a:ex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10"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25" name="Image 24"/>
          <p:cNvPicPr>
            <a:picLocks noChangeAspect="1"/>
          </p:cNvPicPr>
          <p:nvPr/>
        </p:nvPicPr>
        <p:blipFill>
          <a:blip r:embed="rId11"/>
          <a:stretch>
            <a:fillRect/>
          </a:stretch>
        </p:blipFill>
        <p:spPr>
          <a:xfrm>
            <a:off x="5474154" y="1965004"/>
            <a:ext cx="1243692" cy="2938527"/>
          </a:xfrm>
          <a:prstGeom prst="rect">
            <a:avLst/>
          </a:prstGeom>
        </p:spPr>
      </p:pic>
      <p:sp>
        <p:nvSpPr>
          <p:cNvPr id="3" name="Bulle ronde 2"/>
          <p:cNvSpPr/>
          <p:nvPr/>
        </p:nvSpPr>
        <p:spPr>
          <a:xfrm flipH="1">
            <a:off x="3380931" y="1728278"/>
            <a:ext cx="1962463" cy="864178"/>
          </a:xfrm>
          <a:prstGeom prst="wedgeEllipseCallout">
            <a:avLst>
              <a:gd name="adj1" fmla="val -72162"/>
              <a:gd name="adj2" fmla="val 53611"/>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692167" y="1951843"/>
            <a:ext cx="468000" cy="468000"/>
          </a:xfrm>
          <a:prstGeom prst="rect">
            <a:avLst/>
          </a:prstGeom>
        </p:spPr>
      </p:pic>
      <p:pic>
        <p:nvPicPr>
          <p:cNvPr id="8" name="Image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520747" y="1951843"/>
            <a:ext cx="468000" cy="468000"/>
          </a:xfrm>
          <a:prstGeom prst="rect">
            <a:avLst/>
          </a:prstGeom>
        </p:spPr>
      </p:pic>
      <p:cxnSp>
        <p:nvCxnSpPr>
          <p:cNvPr id="10" name="Connecteur droit 9"/>
          <p:cNvCxnSpPr/>
          <p:nvPr/>
        </p:nvCxnSpPr>
        <p:spPr>
          <a:xfrm flipH="1">
            <a:off x="4178363" y="1896182"/>
            <a:ext cx="244415" cy="51958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1" name="Groupe 10"/>
          <p:cNvGrpSpPr/>
          <p:nvPr/>
        </p:nvGrpSpPr>
        <p:grpSpPr>
          <a:xfrm>
            <a:off x="252081" y="5492631"/>
            <a:ext cx="3980655" cy="724528"/>
            <a:chOff x="252081" y="5492631"/>
            <a:chExt cx="3980655" cy="724528"/>
          </a:xfrm>
        </p:grpSpPr>
        <p:sp>
          <p:nvSpPr>
            <p:cNvPr id="38" name="Rectangle à coins arrondis 37"/>
            <p:cNvSpPr/>
            <p:nvPr/>
          </p:nvSpPr>
          <p:spPr>
            <a:xfrm>
              <a:off x="252081" y="5492631"/>
              <a:ext cx="3980655" cy="724528"/>
            </a:xfrm>
            <a:prstGeom prst="roundRect">
              <a:avLst/>
            </a:prstGeom>
            <a:solidFill>
              <a:schemeClr val="accent6"/>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5" name="Image 34"/>
            <p:cNvPicPr>
              <a:picLocks noChangeAspect="1"/>
            </p:cNvPicPr>
            <p:nvPr/>
          </p:nvPicPr>
          <p:blipFill>
            <a:blip r:embed="rId14" cstate="print">
              <a:lum bright="70000" contrast="-70000"/>
              <a:extLst>
                <a:ext uri="{BEBA8EAE-BF5A-486C-A8C5-ECC9F3942E4B}">
                  <a14:imgProps xmlns:a14="http://schemas.microsoft.com/office/drawing/2010/main">
                    <a14:imgLayer r:embed="rId15">
                      <a14:imgEffect>
                        <a14:artisticPhotocopy/>
                      </a14:imgEffect>
                    </a14:imgLayer>
                  </a14:imgProps>
                </a:ext>
                <a:ext uri="{28A0092B-C50C-407E-A947-70E740481C1C}">
                  <a14:useLocalDpi xmlns:a14="http://schemas.microsoft.com/office/drawing/2010/main" val="0"/>
                </a:ext>
              </a:extLst>
            </a:blip>
            <a:stretch>
              <a:fillRect/>
            </a:stretch>
          </p:blipFill>
          <p:spPr>
            <a:xfrm>
              <a:off x="413192" y="5640861"/>
              <a:ext cx="468000" cy="468000"/>
            </a:xfrm>
            <a:prstGeom prst="rect">
              <a:avLst/>
            </a:prstGeom>
          </p:spPr>
        </p:pic>
        <p:sp>
          <p:nvSpPr>
            <p:cNvPr id="41" name="Rectangle 40"/>
            <p:cNvSpPr/>
            <p:nvPr/>
          </p:nvSpPr>
          <p:spPr>
            <a:xfrm>
              <a:off x="1055360" y="5550406"/>
              <a:ext cx="3158158" cy="619272"/>
            </a:xfrm>
            <a:prstGeom prst="rect">
              <a:avLst/>
            </a:prstGeom>
          </p:spPr>
          <p:txBody>
            <a:bodyPr wrap="square">
              <a:spAutoFit/>
            </a:bodyPr>
            <a:lstStyle/>
            <a:p>
              <a:pPr lvl="0">
                <a:lnSpc>
                  <a:spcPct val="107000"/>
                </a:lnSpc>
                <a:spcAft>
                  <a:spcPts val="800"/>
                </a:spcAft>
              </a:pPr>
              <a:r>
                <a:rPr lang="fr-FR" sz="1600" dirty="0" smtClean="0">
                  <a:solidFill>
                    <a:schemeClr val="bg1"/>
                  </a:solidFill>
                  <a:ea typeface="Yu Gothic Light" panose="020B0300000000000000" pitchFamily="34" charset="-128"/>
                  <a:cs typeface="Times New Roman" panose="02020603050405020304" pitchFamily="18" charset="0"/>
                </a:rPr>
                <a:t>La connexion avec un outil </a:t>
              </a:r>
              <a:br>
                <a:rPr lang="fr-FR" sz="1600" dirty="0" smtClean="0">
                  <a:solidFill>
                    <a:schemeClr val="bg1"/>
                  </a:solidFill>
                  <a:ea typeface="Yu Gothic Light" panose="020B0300000000000000" pitchFamily="34" charset="-128"/>
                  <a:cs typeface="Times New Roman" panose="02020603050405020304" pitchFamily="18" charset="0"/>
                </a:rPr>
              </a:br>
              <a:r>
                <a:rPr lang="fr-FR" sz="1600" dirty="0" smtClean="0">
                  <a:solidFill>
                    <a:schemeClr val="bg1"/>
                  </a:solidFill>
                  <a:ea typeface="Yu Gothic Light" panose="020B0300000000000000" pitchFamily="34" charset="-128"/>
                  <a:cs typeface="Times New Roman" panose="02020603050405020304" pitchFamily="18" charset="0"/>
                </a:rPr>
                <a:t>disponible sur le poste utilisateur</a:t>
              </a:r>
              <a:endParaRPr lang="fr-FR" sz="1600" dirty="0">
                <a:solidFill>
                  <a:schemeClr val="bg1"/>
                </a:solidFill>
                <a:ea typeface="Yu Gothic Light" panose="020B0300000000000000" pitchFamily="34" charset="-128"/>
                <a:cs typeface="Times New Roman" panose="02020603050405020304" pitchFamily="18" charset="0"/>
              </a:endParaRPr>
            </a:p>
          </p:txBody>
        </p:sp>
      </p:grpSp>
      <p:grpSp>
        <p:nvGrpSpPr>
          <p:cNvPr id="12" name="Groupe 11"/>
          <p:cNvGrpSpPr/>
          <p:nvPr/>
        </p:nvGrpSpPr>
        <p:grpSpPr>
          <a:xfrm>
            <a:off x="4422990" y="5486835"/>
            <a:ext cx="3980655" cy="724528"/>
            <a:chOff x="4422990" y="5486835"/>
            <a:chExt cx="3980655" cy="724528"/>
          </a:xfrm>
        </p:grpSpPr>
        <p:sp>
          <p:nvSpPr>
            <p:cNvPr id="40" name="Rectangle à coins arrondis 39"/>
            <p:cNvSpPr/>
            <p:nvPr/>
          </p:nvSpPr>
          <p:spPr>
            <a:xfrm>
              <a:off x="4422990" y="5486835"/>
              <a:ext cx="3980655" cy="724528"/>
            </a:xfrm>
            <a:prstGeom prst="roundRect">
              <a:avLst/>
            </a:prstGeom>
            <a:solidFill>
              <a:schemeClr val="accent5">
                <a:lumMod val="75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6" name="Image 35"/>
            <p:cNvPicPr>
              <a:picLocks noChangeAspect="1"/>
            </p:cNvPicPr>
            <p:nvPr/>
          </p:nvPicPr>
          <p:blipFill>
            <a:blip r:embed="rId16" cstate="print">
              <a:lum bright="70000" contrast="-70000"/>
              <a:extLst>
                <a:ext uri="{BEBA8EAE-BF5A-486C-A8C5-ECC9F3942E4B}">
                  <a14:imgProps xmlns:a14="http://schemas.microsoft.com/office/drawing/2010/main">
                    <a14:imgLayer r:embed="rId17">
                      <a14:imgEffect>
                        <a14:artisticPhotocopy/>
                      </a14:imgEffect>
                    </a14:imgLayer>
                  </a14:imgProps>
                </a:ext>
                <a:ext uri="{28A0092B-C50C-407E-A947-70E740481C1C}">
                  <a14:useLocalDpi xmlns:a14="http://schemas.microsoft.com/office/drawing/2010/main" val="0"/>
                </a:ext>
              </a:extLst>
            </a:blip>
            <a:stretch>
              <a:fillRect/>
            </a:stretch>
          </p:blipFill>
          <p:spPr>
            <a:xfrm>
              <a:off x="7798743" y="5611833"/>
              <a:ext cx="468000" cy="468000"/>
            </a:xfrm>
            <a:prstGeom prst="rect">
              <a:avLst/>
            </a:prstGeom>
          </p:spPr>
        </p:pic>
        <p:sp>
          <p:nvSpPr>
            <p:cNvPr id="42" name="Rectangle 41"/>
            <p:cNvSpPr/>
            <p:nvPr/>
          </p:nvSpPr>
          <p:spPr>
            <a:xfrm>
              <a:off x="4458374" y="5550406"/>
              <a:ext cx="3393855" cy="619272"/>
            </a:xfrm>
            <a:prstGeom prst="rect">
              <a:avLst/>
            </a:prstGeom>
          </p:spPr>
          <p:txBody>
            <a:bodyPr wrap="square">
              <a:spAutoFit/>
            </a:bodyPr>
            <a:lstStyle/>
            <a:p>
              <a:pPr lvl="0">
                <a:lnSpc>
                  <a:spcPct val="107000"/>
                </a:lnSpc>
                <a:spcAft>
                  <a:spcPts val="800"/>
                </a:spcAft>
              </a:pPr>
              <a:r>
                <a:rPr lang="fr-FR" sz="1600" dirty="0" smtClean="0">
                  <a:solidFill>
                    <a:schemeClr val="bg1"/>
                  </a:solidFill>
                  <a:ea typeface="Yu Gothic Light" panose="020B0300000000000000" pitchFamily="34" charset="-128"/>
                  <a:cs typeface="Times New Roman" panose="02020603050405020304" pitchFamily="18" charset="0"/>
                </a:rPr>
                <a:t>L’installation d’outils complémentaires sur un espace DataLab</a:t>
              </a:r>
              <a:endParaRPr lang="fr-FR" sz="1600" dirty="0">
                <a:solidFill>
                  <a:schemeClr val="bg1"/>
                </a:solidFill>
                <a:ea typeface="Yu Gothic Light" panose="020B0300000000000000" pitchFamily="34" charset="-128"/>
                <a:cs typeface="Times New Roman" panose="02020603050405020304" pitchFamily="18" charset="0"/>
              </a:endParaRPr>
            </a:p>
          </p:txBody>
        </p:sp>
      </p:grpSp>
    </p:spTree>
    <p:extLst>
      <p:ext uri="{BB962C8B-B14F-4D97-AF65-F5344CB8AC3E}">
        <p14:creationId xmlns:p14="http://schemas.microsoft.com/office/powerpoint/2010/main" val="4181861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searchengineland.com/figz/wp-content/seloads/2017/06/meeting-62442005-ss-192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5875"/>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12192000" cy="641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http://www.jbclement.com/wp-content/uploads/2016/10/BPCE.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120433" y="152955"/>
            <a:ext cx="1951134" cy="3254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100774"/>
            <a:ext cx="12192000" cy="8000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8" name="Picture 4" descr="https://pbs.twimg.com/profile_images/842331145354264576/Uhgn-1Zz_400x400.jpg"/>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174629" y="6201141"/>
            <a:ext cx="1351900" cy="6357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641728"/>
            <a:ext cx="12192000" cy="5459045"/>
          </a:xfrm>
          <a:prstGeom prst="rect">
            <a:avLst/>
          </a:prstGeom>
          <a:solidFill>
            <a:srgbClr val="714A80">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p:cNvSpPr>
            <a:spLocks noGrp="1"/>
          </p:cNvSpPr>
          <p:nvPr>
            <p:ph type="ctrTitle"/>
          </p:nvPr>
        </p:nvSpPr>
        <p:spPr>
          <a:xfrm>
            <a:off x="2215709" y="968374"/>
            <a:ext cx="7918891" cy="739333"/>
          </a:xfrm>
        </p:spPr>
        <p:txBody>
          <a:bodyPr>
            <a:normAutofit fontScale="90000"/>
          </a:bodyPr>
          <a:lstStyle/>
          <a:p>
            <a:r>
              <a:rPr lang="fr-FR" b="1" dirty="0" smtClean="0">
                <a:solidFill>
                  <a:schemeClr val="bg1"/>
                </a:solidFill>
                <a:latin typeface="+mn-lt"/>
              </a:rPr>
              <a:t> </a:t>
            </a:r>
            <a:br>
              <a:rPr lang="fr-FR" b="1" dirty="0" smtClean="0">
                <a:solidFill>
                  <a:schemeClr val="bg1"/>
                </a:solidFill>
                <a:latin typeface="+mn-lt"/>
              </a:rPr>
            </a:br>
            <a:r>
              <a:rPr lang="fr-FR" b="1" dirty="0" smtClean="0">
                <a:solidFill>
                  <a:schemeClr val="bg1"/>
                </a:solidFill>
                <a:latin typeface="+mn-lt"/>
              </a:rPr>
              <a:t/>
            </a:r>
            <a:br>
              <a:rPr lang="fr-FR" b="1" dirty="0" smtClean="0">
                <a:solidFill>
                  <a:schemeClr val="bg1"/>
                </a:solidFill>
                <a:latin typeface="+mn-lt"/>
              </a:rPr>
            </a:br>
            <a:r>
              <a:rPr lang="fr-FR" sz="4900" b="1" dirty="0" smtClean="0">
                <a:solidFill>
                  <a:schemeClr val="bg1"/>
                </a:solidFill>
                <a:latin typeface="+mn-lt"/>
              </a:rPr>
              <a:t>Déroulé du storyboard</a:t>
            </a:r>
            <a:endParaRPr lang="fr-FR" sz="4900" b="1" dirty="0">
              <a:solidFill>
                <a:schemeClr val="bg1"/>
              </a:solidFill>
              <a:latin typeface="+mn-lt"/>
            </a:endParaRPr>
          </a:p>
        </p:txBody>
      </p:sp>
      <p:sp>
        <p:nvSpPr>
          <p:cNvPr id="10" name="Sous-titre 2"/>
          <p:cNvSpPr txBox="1">
            <a:spLocks/>
          </p:cNvSpPr>
          <p:nvPr/>
        </p:nvSpPr>
        <p:spPr>
          <a:xfrm>
            <a:off x="153008" y="6599092"/>
            <a:ext cx="1346200" cy="26682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200" dirty="0" smtClean="0">
                <a:solidFill>
                  <a:schemeClr val="bg1">
                    <a:lumMod val="50000"/>
                  </a:schemeClr>
                </a:solidFill>
              </a:rPr>
              <a:t>F   a   c   t   o   r   y</a:t>
            </a:r>
            <a:endParaRPr lang="fr-FR" sz="1200" dirty="0">
              <a:solidFill>
                <a:schemeClr val="bg1">
                  <a:lumMod val="50000"/>
                </a:schemeClr>
              </a:solidFill>
            </a:endParaRPr>
          </a:p>
        </p:txBody>
      </p:sp>
      <p:sp>
        <p:nvSpPr>
          <p:cNvPr id="6" name="Rectangle 5"/>
          <p:cNvSpPr/>
          <p:nvPr/>
        </p:nvSpPr>
        <p:spPr>
          <a:xfrm>
            <a:off x="10691812" y="6307447"/>
            <a:ext cx="1222375" cy="411232"/>
          </a:xfrm>
          <a:prstGeom prst="rect">
            <a:avLst/>
          </a:prstGeom>
          <a:solidFill>
            <a:srgbClr val="71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Sous-titre 2"/>
          <p:cNvSpPr>
            <a:spLocks noGrp="1"/>
          </p:cNvSpPr>
          <p:nvPr>
            <p:ph type="subTitle" idx="1"/>
          </p:nvPr>
        </p:nvSpPr>
        <p:spPr>
          <a:xfrm>
            <a:off x="10691812" y="6369361"/>
            <a:ext cx="1203135" cy="315430"/>
          </a:xfrm>
        </p:spPr>
        <p:txBody>
          <a:bodyPr>
            <a:normAutofit fontScale="92500" lnSpcReduction="10000"/>
          </a:bodyPr>
          <a:lstStyle/>
          <a:p>
            <a:r>
              <a:rPr lang="fr-FR" sz="1800" dirty="0" smtClean="0">
                <a:solidFill>
                  <a:schemeClr val="bg1"/>
                </a:solidFill>
              </a:rPr>
              <a:t>DataLab</a:t>
            </a:r>
            <a:endParaRPr lang="fr-FR" sz="1800" dirty="0">
              <a:solidFill>
                <a:schemeClr val="bg1"/>
              </a:solidFill>
            </a:endParaRPr>
          </a:p>
        </p:txBody>
      </p:sp>
      <p:sp>
        <p:nvSpPr>
          <p:cNvPr id="5" name="Ellipse 4"/>
          <p:cNvSpPr/>
          <p:nvPr/>
        </p:nvSpPr>
        <p:spPr>
          <a:xfrm>
            <a:off x="1603244" y="4065440"/>
            <a:ext cx="781050" cy="764575"/>
          </a:xfrm>
          <a:prstGeom prst="ellipse">
            <a:avLst/>
          </a:prstGeom>
          <a:solidFill>
            <a:schemeClr val="bg1"/>
          </a:solidFill>
          <a:ln>
            <a:solidFill>
              <a:srgbClr val="714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Ellipse 12"/>
          <p:cNvSpPr/>
          <p:nvPr/>
        </p:nvSpPr>
        <p:spPr>
          <a:xfrm>
            <a:off x="4442706" y="2942025"/>
            <a:ext cx="781050" cy="764575"/>
          </a:xfrm>
          <a:prstGeom prst="ellipse">
            <a:avLst/>
          </a:prstGeom>
          <a:solidFill>
            <a:schemeClr val="bg1"/>
          </a:solidFill>
          <a:ln>
            <a:solidFill>
              <a:srgbClr val="714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Ellipse 13"/>
          <p:cNvSpPr/>
          <p:nvPr/>
        </p:nvSpPr>
        <p:spPr>
          <a:xfrm>
            <a:off x="6443465" y="4718456"/>
            <a:ext cx="781050" cy="764575"/>
          </a:xfrm>
          <a:prstGeom prst="ellipse">
            <a:avLst/>
          </a:prstGeom>
          <a:solidFill>
            <a:schemeClr val="bg1"/>
          </a:solidFill>
          <a:ln>
            <a:solidFill>
              <a:srgbClr val="714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Ellipse 14"/>
          <p:cNvSpPr/>
          <p:nvPr/>
        </p:nvSpPr>
        <p:spPr>
          <a:xfrm>
            <a:off x="7730631" y="2326010"/>
            <a:ext cx="781050" cy="764575"/>
          </a:xfrm>
          <a:prstGeom prst="ellipse">
            <a:avLst/>
          </a:prstGeom>
          <a:solidFill>
            <a:schemeClr val="bg1"/>
          </a:solidFill>
          <a:ln>
            <a:solidFill>
              <a:srgbClr val="714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Ellipse 15"/>
          <p:cNvSpPr/>
          <p:nvPr/>
        </p:nvSpPr>
        <p:spPr>
          <a:xfrm>
            <a:off x="9633567" y="3456375"/>
            <a:ext cx="781050" cy="764575"/>
          </a:xfrm>
          <a:prstGeom prst="ellipse">
            <a:avLst/>
          </a:prstGeom>
          <a:solidFill>
            <a:schemeClr val="bg1"/>
          </a:solidFill>
          <a:ln>
            <a:solidFill>
              <a:srgbClr val="714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Forme libre 10"/>
          <p:cNvSpPr/>
          <p:nvPr/>
        </p:nvSpPr>
        <p:spPr>
          <a:xfrm>
            <a:off x="1115803" y="2347858"/>
            <a:ext cx="9694737" cy="2874893"/>
          </a:xfrm>
          <a:custGeom>
            <a:avLst/>
            <a:gdLst>
              <a:gd name="connsiteX0" fmla="*/ 550650 w 9694737"/>
              <a:gd name="connsiteY0" fmla="*/ 122080 h 2874893"/>
              <a:gd name="connsiteX1" fmla="*/ 64875 w 9694737"/>
              <a:gd name="connsiteY1" fmla="*/ 1960405 h 2874893"/>
              <a:gd name="connsiteX2" fmla="*/ 1827000 w 9694737"/>
              <a:gd name="connsiteY2" fmla="*/ 1941355 h 2874893"/>
              <a:gd name="connsiteX3" fmla="*/ 2970000 w 9694737"/>
              <a:gd name="connsiteY3" fmla="*/ 979330 h 2874893"/>
              <a:gd name="connsiteX4" fmla="*/ 4770225 w 9694737"/>
              <a:gd name="connsiteY4" fmla="*/ 1217455 h 2874893"/>
              <a:gd name="connsiteX5" fmla="*/ 5713200 w 9694737"/>
              <a:gd name="connsiteY5" fmla="*/ 2874805 h 2874893"/>
              <a:gd name="connsiteX6" fmla="*/ 6637125 w 9694737"/>
              <a:gd name="connsiteY6" fmla="*/ 1141255 h 2874893"/>
              <a:gd name="connsiteX7" fmla="*/ 7151475 w 9694737"/>
              <a:gd name="connsiteY7" fmla="*/ 169705 h 2874893"/>
              <a:gd name="connsiteX8" fmla="*/ 8980275 w 9694737"/>
              <a:gd name="connsiteY8" fmla="*/ 26830 h 2874893"/>
              <a:gd name="connsiteX9" fmla="*/ 9694650 w 9694737"/>
              <a:gd name="connsiteY9" fmla="*/ 474505 h 2874893"/>
              <a:gd name="connsiteX10" fmla="*/ 9018375 w 9694737"/>
              <a:gd name="connsiteY10" fmla="*/ 1493680 h 287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94737" h="2874893">
                <a:moveTo>
                  <a:pt x="550650" y="122080"/>
                </a:moveTo>
                <a:cubicBezTo>
                  <a:pt x="201400" y="889636"/>
                  <a:pt x="-147850" y="1657193"/>
                  <a:pt x="64875" y="1960405"/>
                </a:cubicBezTo>
                <a:cubicBezTo>
                  <a:pt x="277600" y="2263618"/>
                  <a:pt x="1342813" y="2104867"/>
                  <a:pt x="1827000" y="1941355"/>
                </a:cubicBezTo>
                <a:cubicBezTo>
                  <a:pt x="2311187" y="1777843"/>
                  <a:pt x="2479463" y="1099980"/>
                  <a:pt x="2970000" y="979330"/>
                </a:cubicBezTo>
                <a:cubicBezTo>
                  <a:pt x="3460537" y="858680"/>
                  <a:pt x="4313025" y="901543"/>
                  <a:pt x="4770225" y="1217455"/>
                </a:cubicBezTo>
                <a:cubicBezTo>
                  <a:pt x="5227425" y="1533368"/>
                  <a:pt x="5402050" y="2887505"/>
                  <a:pt x="5713200" y="2874805"/>
                </a:cubicBezTo>
                <a:cubicBezTo>
                  <a:pt x="6024350" y="2862105"/>
                  <a:pt x="6637125" y="1141255"/>
                  <a:pt x="6637125" y="1141255"/>
                </a:cubicBezTo>
                <a:cubicBezTo>
                  <a:pt x="6876838" y="690405"/>
                  <a:pt x="6760950" y="355442"/>
                  <a:pt x="7151475" y="169705"/>
                </a:cubicBezTo>
                <a:cubicBezTo>
                  <a:pt x="7542000" y="-16032"/>
                  <a:pt x="8556413" y="-23970"/>
                  <a:pt x="8980275" y="26830"/>
                </a:cubicBezTo>
                <a:cubicBezTo>
                  <a:pt x="9404137" y="77630"/>
                  <a:pt x="9688300" y="230030"/>
                  <a:pt x="9694650" y="474505"/>
                </a:cubicBezTo>
                <a:cubicBezTo>
                  <a:pt x="9701000" y="718980"/>
                  <a:pt x="9359687" y="1106330"/>
                  <a:pt x="9018375" y="1493680"/>
                </a:cubicBez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Sous-titre 2"/>
          <p:cNvSpPr txBox="1">
            <a:spLocks/>
          </p:cNvSpPr>
          <p:nvPr/>
        </p:nvSpPr>
        <p:spPr>
          <a:xfrm>
            <a:off x="1115803" y="4867172"/>
            <a:ext cx="1917092" cy="3665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800" b="1" dirty="0" smtClean="0">
                <a:solidFill>
                  <a:schemeClr val="bg1"/>
                </a:solidFill>
              </a:rPr>
              <a:t>Les possibilités </a:t>
            </a:r>
            <a:br>
              <a:rPr lang="fr-FR" sz="1800" b="1" dirty="0" smtClean="0">
                <a:solidFill>
                  <a:schemeClr val="bg1"/>
                </a:solidFill>
              </a:rPr>
            </a:br>
            <a:r>
              <a:rPr lang="fr-FR" sz="1800" b="1" dirty="0" smtClean="0">
                <a:solidFill>
                  <a:schemeClr val="bg1"/>
                </a:solidFill>
              </a:rPr>
              <a:t>du DataLab</a:t>
            </a:r>
            <a:endParaRPr lang="fr-FR" sz="1800" b="1" dirty="0">
              <a:solidFill>
                <a:schemeClr val="bg1"/>
              </a:solidFill>
            </a:endParaRPr>
          </a:p>
        </p:txBody>
      </p:sp>
      <p:sp>
        <p:nvSpPr>
          <p:cNvPr id="22" name="Sous-titre 2"/>
          <p:cNvSpPr txBox="1">
            <a:spLocks/>
          </p:cNvSpPr>
          <p:nvPr/>
        </p:nvSpPr>
        <p:spPr>
          <a:xfrm>
            <a:off x="3691428" y="3785304"/>
            <a:ext cx="2256310" cy="7146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800" b="1" dirty="0" smtClean="0">
                <a:solidFill>
                  <a:schemeClr val="bg1"/>
                </a:solidFill>
              </a:rPr>
              <a:t>La boîte à outils communautaire </a:t>
            </a:r>
            <a:endParaRPr lang="fr-FR" sz="1800" b="1" dirty="0">
              <a:solidFill>
                <a:schemeClr val="bg1"/>
              </a:solidFill>
            </a:endParaRPr>
          </a:p>
        </p:txBody>
      </p:sp>
      <p:sp>
        <p:nvSpPr>
          <p:cNvPr id="23" name="Sous-titre 2"/>
          <p:cNvSpPr txBox="1">
            <a:spLocks/>
          </p:cNvSpPr>
          <p:nvPr/>
        </p:nvSpPr>
        <p:spPr>
          <a:xfrm>
            <a:off x="5866329" y="5529359"/>
            <a:ext cx="1864302" cy="3665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800" b="1" dirty="0" smtClean="0">
                <a:solidFill>
                  <a:schemeClr val="bg1"/>
                </a:solidFill>
              </a:rPr>
              <a:t>L’utilisation de d’autres outils</a:t>
            </a:r>
            <a:endParaRPr lang="fr-FR" sz="1800" b="1" dirty="0">
              <a:solidFill>
                <a:schemeClr val="bg1"/>
              </a:solidFill>
            </a:endParaRPr>
          </a:p>
        </p:txBody>
      </p:sp>
      <p:sp>
        <p:nvSpPr>
          <p:cNvPr id="24" name="Sous-titre 2"/>
          <p:cNvSpPr txBox="1">
            <a:spLocks/>
          </p:cNvSpPr>
          <p:nvPr/>
        </p:nvSpPr>
        <p:spPr>
          <a:xfrm>
            <a:off x="7073109" y="1730540"/>
            <a:ext cx="2041501" cy="3665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800" b="1" dirty="0" smtClean="0">
                <a:solidFill>
                  <a:schemeClr val="bg1"/>
                </a:solidFill>
              </a:rPr>
              <a:t>Les procédures </a:t>
            </a:r>
            <a:br>
              <a:rPr lang="fr-FR" sz="1800" b="1" dirty="0" smtClean="0">
                <a:solidFill>
                  <a:schemeClr val="bg1"/>
                </a:solidFill>
              </a:rPr>
            </a:br>
            <a:r>
              <a:rPr lang="fr-FR" sz="1800" b="1" dirty="0" smtClean="0">
                <a:solidFill>
                  <a:schemeClr val="bg1"/>
                </a:solidFill>
              </a:rPr>
              <a:t>de demande</a:t>
            </a:r>
            <a:endParaRPr lang="fr-FR" sz="1800" b="1" dirty="0">
              <a:solidFill>
                <a:schemeClr val="bg1"/>
              </a:solidFill>
            </a:endParaRPr>
          </a:p>
        </p:txBody>
      </p:sp>
      <p:sp>
        <p:nvSpPr>
          <p:cNvPr id="25" name="Sous-titre 2"/>
          <p:cNvSpPr txBox="1">
            <a:spLocks/>
          </p:cNvSpPr>
          <p:nvPr/>
        </p:nvSpPr>
        <p:spPr>
          <a:xfrm>
            <a:off x="9180496" y="4236825"/>
            <a:ext cx="1687191" cy="3665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800" b="1" dirty="0" smtClean="0">
                <a:solidFill>
                  <a:schemeClr val="bg1"/>
                </a:solidFill>
              </a:rPr>
              <a:t>Quizz</a:t>
            </a:r>
            <a:endParaRPr lang="fr-FR" sz="1800" b="1" dirty="0">
              <a:solidFill>
                <a:schemeClr val="bg1"/>
              </a:solidFill>
            </a:endParaRPr>
          </a:p>
        </p:txBody>
      </p:sp>
      <p:pic>
        <p:nvPicPr>
          <p:cNvPr id="31" name="Image 30"/>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819939" y="3629840"/>
            <a:ext cx="435600" cy="435600"/>
          </a:xfrm>
          <a:prstGeom prst="rect">
            <a:avLst/>
          </a:prstGeom>
        </p:spPr>
      </p:pic>
      <p:sp>
        <p:nvSpPr>
          <p:cNvPr id="28" name="Ellipse 27"/>
          <p:cNvSpPr/>
          <p:nvPr/>
        </p:nvSpPr>
        <p:spPr>
          <a:xfrm>
            <a:off x="1108683" y="2359310"/>
            <a:ext cx="781050" cy="764575"/>
          </a:xfrm>
          <a:prstGeom prst="ellipse">
            <a:avLst/>
          </a:prstGeom>
          <a:solidFill>
            <a:schemeClr val="bg1"/>
          </a:solidFill>
          <a:ln>
            <a:solidFill>
              <a:srgbClr val="714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Sous-titre 2"/>
          <p:cNvSpPr txBox="1">
            <a:spLocks/>
          </p:cNvSpPr>
          <p:nvPr/>
        </p:nvSpPr>
        <p:spPr>
          <a:xfrm>
            <a:off x="540662" y="1731352"/>
            <a:ext cx="1917092" cy="4435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800" b="1" dirty="0" smtClean="0">
                <a:solidFill>
                  <a:schemeClr val="bg1"/>
                </a:solidFill>
              </a:rPr>
              <a:t>Les services du DataLab</a:t>
            </a:r>
            <a:endParaRPr lang="fr-FR" sz="1800" b="1" dirty="0">
              <a:solidFill>
                <a:schemeClr val="bg1"/>
              </a:solidFill>
            </a:endParaRPr>
          </a:p>
        </p:txBody>
      </p:sp>
      <p:pic>
        <p:nvPicPr>
          <p:cNvPr id="18" name="Image 17"/>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597364" y="3053883"/>
            <a:ext cx="504000" cy="504000"/>
          </a:xfrm>
          <a:prstGeom prst="rect">
            <a:avLst/>
          </a:prstGeom>
        </p:spPr>
      </p:pic>
      <p:pic>
        <p:nvPicPr>
          <p:cNvPr id="19" name="Image 18"/>
          <p:cNvPicPr>
            <a:picLocks noChangeAspect="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929253" y="2451241"/>
            <a:ext cx="458182" cy="458182"/>
          </a:xfrm>
          <a:prstGeom prst="rect">
            <a:avLst/>
          </a:prstGeom>
        </p:spPr>
      </p:pic>
      <p:pic>
        <p:nvPicPr>
          <p:cNvPr id="27" name="Image 26"/>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610975" y="4887723"/>
            <a:ext cx="458182" cy="458182"/>
          </a:xfrm>
          <a:prstGeom prst="rect">
            <a:avLst/>
          </a:prstGeom>
        </p:spPr>
      </p:pic>
      <p:pic>
        <p:nvPicPr>
          <p:cNvPr id="30" name="Image 29"/>
          <p:cNvPicPr>
            <a:picLocks noChangeAspect="1"/>
          </p:cNvPicPr>
          <p:nvPr/>
        </p:nvPicPr>
        <p:blipFill>
          <a:blip r:embed="rId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788026" y="4249829"/>
            <a:ext cx="378663" cy="378663"/>
          </a:xfrm>
          <a:prstGeom prst="rect">
            <a:avLst/>
          </a:prstGeom>
        </p:spPr>
      </p:pic>
      <p:pic>
        <p:nvPicPr>
          <p:cNvPr id="33" name="Image 32"/>
          <p:cNvPicPr>
            <a:picLocks noChangeAspect="1"/>
          </p:cNvPicPr>
          <p:nvPr/>
        </p:nvPicPr>
        <p:blipFill>
          <a:blip r:embed="rId10"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240198" y="2510140"/>
            <a:ext cx="468000" cy="468000"/>
          </a:xfrm>
          <a:prstGeom prst="rect">
            <a:avLst/>
          </a:prstGeom>
        </p:spPr>
      </p:pic>
    </p:spTree>
    <p:extLst>
      <p:ext uri="{BB962C8B-B14F-4D97-AF65-F5344CB8AC3E}">
        <p14:creationId xmlns:p14="http://schemas.microsoft.com/office/powerpoint/2010/main" val="31981543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Arc 42"/>
          <p:cNvSpPr/>
          <p:nvPr/>
        </p:nvSpPr>
        <p:spPr bwMode="auto">
          <a:xfrm rot="5751881">
            <a:off x="455958" y="819809"/>
            <a:ext cx="2155454" cy="2354405"/>
          </a:xfrm>
          <a:prstGeom prst="arc">
            <a:avLst>
              <a:gd name="adj1" fmla="val 17251552"/>
              <a:gd name="adj2" fmla="val 1306552"/>
            </a:avLst>
          </a:prstGeom>
          <a:noFill/>
          <a:ln w="28575" cap="flat" cmpd="sng" algn="ctr">
            <a:solidFill>
              <a:schemeClr val="accent3">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charset="0"/>
            </a:endParaRPr>
          </a:p>
        </p:txBody>
      </p:sp>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n°27</a:t>
            </a:r>
            <a:r>
              <a:rPr lang="fr-FR" sz="2000" dirty="0">
                <a:latin typeface="+mn-lt"/>
              </a:rPr>
              <a:t/>
            </a:r>
            <a:br>
              <a:rPr lang="fr-FR" sz="2000" dirty="0">
                <a:latin typeface="+mn-lt"/>
              </a:rPr>
            </a:br>
            <a:r>
              <a:rPr lang="fr-FR" sz="2000" dirty="0" smtClean="0">
                <a:latin typeface="+mn-lt"/>
              </a:rPr>
              <a:t>Connecter mes outils à mon espace DataLab</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2"/>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6" cstate="print">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25" name="Image 24"/>
          <p:cNvPicPr>
            <a:picLocks noChangeAspect="1"/>
          </p:cNvPicPr>
          <p:nvPr/>
        </p:nvPicPr>
        <p:blipFill>
          <a:blip r:embed="rId10"/>
          <a:stretch>
            <a:fillRect/>
          </a:stretch>
        </p:blipFill>
        <p:spPr>
          <a:xfrm flipH="1">
            <a:off x="332136" y="2335209"/>
            <a:ext cx="1243692" cy="2938527"/>
          </a:xfrm>
          <a:prstGeom prst="rect">
            <a:avLst/>
          </a:prstGeom>
        </p:spPr>
      </p:pic>
      <p:grpSp>
        <p:nvGrpSpPr>
          <p:cNvPr id="11" name="Groupe 10"/>
          <p:cNvGrpSpPr/>
          <p:nvPr/>
        </p:nvGrpSpPr>
        <p:grpSpPr>
          <a:xfrm>
            <a:off x="1800529" y="1833739"/>
            <a:ext cx="3980655" cy="724528"/>
            <a:chOff x="252081" y="5492631"/>
            <a:chExt cx="3980655" cy="724528"/>
          </a:xfrm>
        </p:grpSpPr>
        <p:sp>
          <p:nvSpPr>
            <p:cNvPr id="38" name="Rectangle à coins arrondis 37"/>
            <p:cNvSpPr/>
            <p:nvPr/>
          </p:nvSpPr>
          <p:spPr>
            <a:xfrm>
              <a:off x="252081" y="5492631"/>
              <a:ext cx="3980655" cy="724528"/>
            </a:xfrm>
            <a:prstGeom prst="roundRect">
              <a:avLst/>
            </a:prstGeom>
            <a:solidFill>
              <a:schemeClr val="accent6"/>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5" name="Image 34"/>
            <p:cNvPicPr>
              <a:picLocks noChangeAspect="1"/>
            </p:cNvPicPr>
            <p:nvPr/>
          </p:nvPicPr>
          <p:blipFill>
            <a:blip r:embed="rId11" cstate="print">
              <a:lum bright="70000" contrast="-70000"/>
              <a:extLst>
                <a:ext uri="{BEBA8EAE-BF5A-486C-A8C5-ECC9F3942E4B}">
                  <a14:imgProps xmlns:a14="http://schemas.microsoft.com/office/drawing/2010/main">
                    <a14:imgLayer r:embed="rId12">
                      <a14:imgEffect>
                        <a14:artisticPhotocopy/>
                      </a14:imgEffect>
                    </a14:imgLayer>
                  </a14:imgProps>
                </a:ext>
                <a:ext uri="{28A0092B-C50C-407E-A947-70E740481C1C}">
                  <a14:useLocalDpi xmlns:a14="http://schemas.microsoft.com/office/drawing/2010/main" val="0"/>
                </a:ext>
              </a:extLst>
            </a:blip>
            <a:stretch>
              <a:fillRect/>
            </a:stretch>
          </p:blipFill>
          <p:spPr>
            <a:xfrm>
              <a:off x="413192" y="5640861"/>
              <a:ext cx="468000" cy="468000"/>
            </a:xfrm>
            <a:prstGeom prst="rect">
              <a:avLst/>
            </a:prstGeom>
          </p:spPr>
        </p:pic>
        <p:sp>
          <p:nvSpPr>
            <p:cNvPr id="41" name="Rectangle 40"/>
            <p:cNvSpPr/>
            <p:nvPr/>
          </p:nvSpPr>
          <p:spPr>
            <a:xfrm>
              <a:off x="1055360" y="5550406"/>
              <a:ext cx="3158158" cy="619272"/>
            </a:xfrm>
            <a:prstGeom prst="rect">
              <a:avLst/>
            </a:prstGeom>
          </p:spPr>
          <p:txBody>
            <a:bodyPr wrap="square">
              <a:spAutoFit/>
            </a:bodyPr>
            <a:lstStyle/>
            <a:p>
              <a:pPr lvl="0">
                <a:lnSpc>
                  <a:spcPct val="107000"/>
                </a:lnSpc>
                <a:spcAft>
                  <a:spcPts val="800"/>
                </a:spcAft>
              </a:pPr>
              <a:r>
                <a:rPr lang="fr-FR" sz="1600" dirty="0" smtClean="0">
                  <a:solidFill>
                    <a:schemeClr val="bg1"/>
                  </a:solidFill>
                  <a:ea typeface="Yu Gothic Light" panose="020B0300000000000000" pitchFamily="34" charset="-128"/>
                  <a:cs typeface="Times New Roman" panose="02020603050405020304" pitchFamily="18" charset="0"/>
                </a:rPr>
                <a:t>La connexion avec un outil </a:t>
              </a:r>
              <a:br>
                <a:rPr lang="fr-FR" sz="1600" dirty="0" smtClean="0">
                  <a:solidFill>
                    <a:schemeClr val="bg1"/>
                  </a:solidFill>
                  <a:ea typeface="Yu Gothic Light" panose="020B0300000000000000" pitchFamily="34" charset="-128"/>
                  <a:cs typeface="Times New Roman" panose="02020603050405020304" pitchFamily="18" charset="0"/>
                </a:rPr>
              </a:br>
              <a:r>
                <a:rPr lang="fr-FR" sz="1600" dirty="0" smtClean="0">
                  <a:solidFill>
                    <a:schemeClr val="bg1"/>
                  </a:solidFill>
                  <a:ea typeface="Yu Gothic Light" panose="020B0300000000000000" pitchFamily="34" charset="-128"/>
                  <a:cs typeface="Times New Roman" panose="02020603050405020304" pitchFamily="18" charset="0"/>
                </a:rPr>
                <a:t>disponible sur le poste utilisateur</a:t>
              </a:r>
              <a:endParaRPr lang="fr-FR" sz="1600" dirty="0">
                <a:solidFill>
                  <a:schemeClr val="bg1"/>
                </a:solidFill>
                <a:ea typeface="Yu Gothic Light" panose="020B0300000000000000" pitchFamily="34" charset="-128"/>
                <a:cs typeface="Times New Roman" panose="02020603050405020304" pitchFamily="18" charset="0"/>
              </a:endParaRPr>
            </a:p>
          </p:txBody>
        </p:sp>
      </p:grpSp>
      <p:pic>
        <p:nvPicPr>
          <p:cNvPr id="5" name="Image 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211269">
            <a:off x="5397713" y="1658295"/>
            <a:ext cx="601842" cy="601842"/>
          </a:xfrm>
          <a:prstGeom prst="rect">
            <a:avLst/>
          </a:prstGeom>
        </p:spPr>
      </p:pic>
      <p:grpSp>
        <p:nvGrpSpPr>
          <p:cNvPr id="9" name="Groupe 8"/>
          <p:cNvGrpSpPr/>
          <p:nvPr/>
        </p:nvGrpSpPr>
        <p:grpSpPr>
          <a:xfrm>
            <a:off x="2218745" y="3858928"/>
            <a:ext cx="5889824" cy="1414808"/>
            <a:chOff x="2062579" y="3587779"/>
            <a:chExt cx="5889824" cy="1414808"/>
          </a:xfrm>
        </p:grpSpPr>
        <p:sp>
          <p:nvSpPr>
            <p:cNvPr id="45" name="Rectangle à coins arrondis 44"/>
            <p:cNvSpPr/>
            <p:nvPr/>
          </p:nvSpPr>
          <p:spPr>
            <a:xfrm>
              <a:off x="2062579" y="3587779"/>
              <a:ext cx="5889824" cy="1414808"/>
            </a:xfrm>
            <a:prstGeom prst="roundRect">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 name="Rectangle 43"/>
            <p:cNvSpPr/>
            <p:nvPr/>
          </p:nvSpPr>
          <p:spPr>
            <a:xfrm>
              <a:off x="2133758" y="3804472"/>
              <a:ext cx="5747466" cy="981423"/>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Il est possible de travailler avec des outils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déjà disponibles sur notre poste de travail,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et de connecter ceux-ci à notre espace DataLab.</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grpSp>
    </p:spTree>
    <p:extLst>
      <p:ext uri="{BB962C8B-B14F-4D97-AF65-F5344CB8AC3E}">
        <p14:creationId xmlns:p14="http://schemas.microsoft.com/office/powerpoint/2010/main" val="1278974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Arc 42"/>
          <p:cNvSpPr/>
          <p:nvPr/>
        </p:nvSpPr>
        <p:spPr bwMode="auto">
          <a:xfrm rot="5751881">
            <a:off x="455958" y="819809"/>
            <a:ext cx="2155454" cy="2354405"/>
          </a:xfrm>
          <a:prstGeom prst="arc">
            <a:avLst>
              <a:gd name="adj1" fmla="val 17251552"/>
              <a:gd name="adj2" fmla="val 1306552"/>
            </a:avLst>
          </a:prstGeom>
          <a:noFill/>
          <a:ln w="28575" cap="flat" cmpd="sng" algn="ctr">
            <a:solidFill>
              <a:schemeClr val="accent3">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charset="0"/>
            </a:endParaRPr>
          </a:p>
        </p:txBody>
      </p:sp>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n°28</a:t>
            </a:r>
            <a:r>
              <a:rPr lang="fr-FR" sz="2000" dirty="0">
                <a:latin typeface="+mn-lt"/>
              </a:rPr>
              <a:t/>
            </a:r>
            <a:br>
              <a:rPr lang="fr-FR" sz="2000" dirty="0">
                <a:latin typeface="+mn-lt"/>
              </a:rPr>
            </a:br>
            <a:r>
              <a:rPr lang="fr-FR" sz="2000" dirty="0" smtClean="0">
                <a:latin typeface="+mn-lt"/>
              </a:rPr>
              <a:t>Toutes les connections ne sont pas possibles</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r>
              <a:rPr lang="fr-FR" dirty="0" smtClean="0"/>
              <a:t> il est uniquement possible de connecter un outil local via une connexion JDBC à Hive ou Spark</a:t>
            </a:r>
            <a:endParaRPr lang="fr-FR"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1169551"/>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r>
              <a:rPr lang="fr-FR" sz="1400" b="1" baseline="0" dirty="0" smtClean="0">
                <a:solidFill>
                  <a:schemeClr val="bg1"/>
                </a:solidFill>
                <a:latin typeface="Calibri" panose="020F0502020204030204" pitchFamily="34" charset="0"/>
              </a:rPr>
              <a:t>:</a:t>
            </a:r>
          </a:p>
          <a:p>
            <a:pPr marL="285750" indent="-285750">
              <a:buFontTx/>
              <a:buChar char="-"/>
            </a:pPr>
            <a:r>
              <a:rPr lang="fr-FR" sz="1400" dirty="0" smtClean="0">
                <a:solidFill>
                  <a:schemeClr val="bg1"/>
                </a:solidFill>
                <a:latin typeface="Calibri" panose="020F0502020204030204" pitchFamily="34" charset="0"/>
              </a:rPr>
              <a:t>Afficher d’abord le bloc d’information (logo « i » + Trait gris + texte associé</a:t>
            </a:r>
          </a:p>
          <a:p>
            <a:pPr marL="285750" indent="-285750">
              <a:buFontTx/>
              <a:buChar char="-"/>
            </a:pPr>
            <a:r>
              <a:rPr lang="fr-FR" sz="1400" dirty="0" smtClean="0">
                <a:solidFill>
                  <a:schemeClr val="bg1"/>
                </a:solidFill>
                <a:latin typeface="Calibri" panose="020F0502020204030204" pitchFamily="34" charset="0"/>
              </a:rPr>
              <a:t>Puis afficher le bloc </a:t>
            </a:r>
            <a:r>
              <a:rPr lang="fr-FR" sz="1400" dirty="0" err="1" smtClean="0">
                <a:solidFill>
                  <a:schemeClr val="bg1"/>
                </a:solidFill>
                <a:latin typeface="Calibri" panose="020F0502020204030204" pitchFamily="34" charset="0"/>
              </a:rPr>
              <a:t>Warn</a:t>
            </a:r>
            <a:endParaRPr lang="fr-FR" sz="1400" dirty="0">
              <a:solidFill>
                <a:schemeClr val="bg1"/>
              </a:solidFill>
              <a:latin typeface="Calibri" panose="020F0502020204030204" pitchFamily="34" charset="0"/>
            </a:endParaRPr>
          </a:p>
        </p:txBody>
      </p:sp>
      <p:pic>
        <p:nvPicPr>
          <p:cNvPr id="31" name="Image 30"/>
          <p:cNvPicPr>
            <a:picLocks noChangeAspect="1"/>
          </p:cNvPicPr>
          <p:nvPr/>
        </p:nvPicPr>
        <p:blipFill>
          <a:blip r:embed="rId2"/>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6" cstate="print">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25" name="Image 24"/>
          <p:cNvPicPr>
            <a:picLocks noChangeAspect="1"/>
          </p:cNvPicPr>
          <p:nvPr/>
        </p:nvPicPr>
        <p:blipFill>
          <a:blip r:embed="rId10"/>
          <a:stretch>
            <a:fillRect/>
          </a:stretch>
        </p:blipFill>
        <p:spPr>
          <a:xfrm flipH="1">
            <a:off x="332136" y="2335209"/>
            <a:ext cx="1243692" cy="2938527"/>
          </a:xfrm>
          <a:prstGeom prst="rect">
            <a:avLst/>
          </a:prstGeom>
        </p:spPr>
      </p:pic>
      <p:grpSp>
        <p:nvGrpSpPr>
          <p:cNvPr id="11" name="Groupe 10"/>
          <p:cNvGrpSpPr/>
          <p:nvPr/>
        </p:nvGrpSpPr>
        <p:grpSpPr>
          <a:xfrm>
            <a:off x="1800529" y="1833739"/>
            <a:ext cx="3980655" cy="724528"/>
            <a:chOff x="252081" y="5492631"/>
            <a:chExt cx="3980655" cy="724528"/>
          </a:xfrm>
        </p:grpSpPr>
        <p:sp>
          <p:nvSpPr>
            <p:cNvPr id="38" name="Rectangle à coins arrondis 37"/>
            <p:cNvSpPr/>
            <p:nvPr/>
          </p:nvSpPr>
          <p:spPr>
            <a:xfrm>
              <a:off x="252081" y="5492631"/>
              <a:ext cx="3980655" cy="724528"/>
            </a:xfrm>
            <a:prstGeom prst="roundRect">
              <a:avLst/>
            </a:prstGeom>
            <a:solidFill>
              <a:schemeClr val="accent6"/>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5" name="Image 34"/>
            <p:cNvPicPr>
              <a:picLocks noChangeAspect="1"/>
            </p:cNvPicPr>
            <p:nvPr/>
          </p:nvPicPr>
          <p:blipFill>
            <a:blip r:embed="rId11" cstate="print">
              <a:lum bright="70000" contrast="-70000"/>
              <a:extLst>
                <a:ext uri="{BEBA8EAE-BF5A-486C-A8C5-ECC9F3942E4B}">
                  <a14:imgProps xmlns:a14="http://schemas.microsoft.com/office/drawing/2010/main">
                    <a14:imgLayer r:embed="rId12">
                      <a14:imgEffect>
                        <a14:artisticPhotocopy/>
                      </a14:imgEffect>
                    </a14:imgLayer>
                  </a14:imgProps>
                </a:ext>
                <a:ext uri="{28A0092B-C50C-407E-A947-70E740481C1C}">
                  <a14:useLocalDpi xmlns:a14="http://schemas.microsoft.com/office/drawing/2010/main" val="0"/>
                </a:ext>
              </a:extLst>
            </a:blip>
            <a:stretch>
              <a:fillRect/>
            </a:stretch>
          </p:blipFill>
          <p:spPr>
            <a:xfrm>
              <a:off x="413192" y="5640861"/>
              <a:ext cx="468000" cy="468000"/>
            </a:xfrm>
            <a:prstGeom prst="rect">
              <a:avLst/>
            </a:prstGeom>
          </p:spPr>
        </p:pic>
        <p:sp>
          <p:nvSpPr>
            <p:cNvPr id="41" name="Rectangle 40"/>
            <p:cNvSpPr/>
            <p:nvPr/>
          </p:nvSpPr>
          <p:spPr>
            <a:xfrm>
              <a:off x="1055360" y="5550406"/>
              <a:ext cx="3158158" cy="619272"/>
            </a:xfrm>
            <a:prstGeom prst="rect">
              <a:avLst/>
            </a:prstGeom>
          </p:spPr>
          <p:txBody>
            <a:bodyPr wrap="square">
              <a:spAutoFit/>
            </a:bodyPr>
            <a:lstStyle/>
            <a:p>
              <a:pPr lvl="0">
                <a:lnSpc>
                  <a:spcPct val="107000"/>
                </a:lnSpc>
                <a:spcAft>
                  <a:spcPts val="800"/>
                </a:spcAft>
              </a:pPr>
              <a:r>
                <a:rPr lang="fr-FR" sz="1600" dirty="0" smtClean="0">
                  <a:solidFill>
                    <a:schemeClr val="bg1"/>
                  </a:solidFill>
                  <a:ea typeface="Yu Gothic Light" panose="020B0300000000000000" pitchFamily="34" charset="-128"/>
                  <a:cs typeface="Times New Roman" panose="02020603050405020304" pitchFamily="18" charset="0"/>
                </a:rPr>
                <a:t>La connexion avec un outil </a:t>
              </a:r>
              <a:br>
                <a:rPr lang="fr-FR" sz="1600" dirty="0" smtClean="0">
                  <a:solidFill>
                    <a:schemeClr val="bg1"/>
                  </a:solidFill>
                  <a:ea typeface="Yu Gothic Light" panose="020B0300000000000000" pitchFamily="34" charset="-128"/>
                  <a:cs typeface="Times New Roman" panose="02020603050405020304" pitchFamily="18" charset="0"/>
                </a:rPr>
              </a:br>
              <a:r>
                <a:rPr lang="fr-FR" sz="1600" dirty="0" smtClean="0">
                  <a:solidFill>
                    <a:schemeClr val="bg1"/>
                  </a:solidFill>
                  <a:ea typeface="Yu Gothic Light" panose="020B0300000000000000" pitchFamily="34" charset="-128"/>
                  <a:cs typeface="Times New Roman" panose="02020603050405020304" pitchFamily="18" charset="0"/>
                </a:rPr>
                <a:t>disponible sur le poste utilisateur</a:t>
              </a:r>
              <a:endParaRPr lang="fr-FR" sz="1600" dirty="0">
                <a:solidFill>
                  <a:schemeClr val="bg1"/>
                </a:solidFill>
                <a:ea typeface="Yu Gothic Light" panose="020B0300000000000000" pitchFamily="34" charset="-128"/>
                <a:cs typeface="Times New Roman" panose="02020603050405020304" pitchFamily="18" charset="0"/>
              </a:endParaRPr>
            </a:p>
          </p:txBody>
        </p:sp>
      </p:grpSp>
      <p:pic>
        <p:nvPicPr>
          <p:cNvPr id="5" name="Image 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211269">
            <a:off x="5397713" y="1658295"/>
            <a:ext cx="601842" cy="601842"/>
          </a:xfrm>
          <a:prstGeom prst="rect">
            <a:avLst/>
          </a:prstGeom>
        </p:spPr>
      </p:pic>
      <p:cxnSp>
        <p:nvCxnSpPr>
          <p:cNvPr id="37" name="Connecteur droit 36"/>
          <p:cNvCxnSpPr/>
          <p:nvPr/>
        </p:nvCxnSpPr>
        <p:spPr>
          <a:xfrm>
            <a:off x="2616858" y="3376163"/>
            <a:ext cx="0" cy="1570741"/>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953804" y="3385378"/>
            <a:ext cx="5366229" cy="1779333"/>
          </a:xfrm>
          <a:prstGeom prst="rect">
            <a:avLst/>
          </a:prstGeom>
        </p:spPr>
        <p:txBody>
          <a:bodyPr wrap="square">
            <a:spAutoFit/>
          </a:bodyPr>
          <a:lstStyle/>
          <a:p>
            <a:pPr lvl="0">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Plusieurs modalités de connexions de outils avec un espace DataLab sont possibles.</a:t>
            </a:r>
          </a:p>
          <a:p>
            <a:pPr lvl="0">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Certaines connexions peuvent nécessiter l’installation de pilotes sur votre poste de travail (</a:t>
            </a:r>
            <a:r>
              <a:rPr lang="fr-FR" i="1" dirty="0" smtClean="0">
                <a:solidFill>
                  <a:schemeClr val="tx1">
                    <a:lumMod val="75000"/>
                    <a:lumOff val="25000"/>
                  </a:schemeClr>
                </a:solidFill>
                <a:ea typeface="Yu Gothic Light" panose="020B0300000000000000" pitchFamily="34" charset="-128"/>
                <a:cs typeface="Times New Roman" panose="02020603050405020304" pitchFamily="18" charset="0"/>
              </a:rPr>
              <a:t>ex. ODBC, JDBC</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a:t>
            </a:r>
          </a:p>
          <a:p>
            <a:pPr lvl="0">
              <a:lnSpc>
                <a:spcPct val="107000"/>
              </a:lnSpc>
              <a:spcAft>
                <a:spcPts val="800"/>
              </a:spcAft>
            </a:pPr>
            <a:endParaRPr lang="fr-FR" dirty="0" smtClean="0">
              <a:solidFill>
                <a:schemeClr val="tx1">
                  <a:lumMod val="75000"/>
                  <a:lumOff val="25000"/>
                </a:schemeClr>
              </a:solidFill>
              <a:ea typeface="Yu Gothic Light" panose="020B0300000000000000" pitchFamily="34" charset="-128"/>
              <a:cs typeface="Times New Roman" panose="02020603050405020304" pitchFamily="18" charset="0"/>
            </a:endParaRPr>
          </a:p>
        </p:txBody>
      </p:sp>
      <p:grpSp>
        <p:nvGrpSpPr>
          <p:cNvPr id="33" name="Groupe 32"/>
          <p:cNvGrpSpPr/>
          <p:nvPr/>
        </p:nvGrpSpPr>
        <p:grpSpPr>
          <a:xfrm rot="21054998">
            <a:off x="1699254" y="3456316"/>
            <a:ext cx="1012503" cy="1012503"/>
            <a:chOff x="2610637" y="1665146"/>
            <a:chExt cx="1012503" cy="1012503"/>
          </a:xfrm>
        </p:grpSpPr>
        <p:sp>
          <p:nvSpPr>
            <p:cNvPr id="34" name="Ellipse 33"/>
            <p:cNvSpPr/>
            <p:nvPr/>
          </p:nvSpPr>
          <p:spPr>
            <a:xfrm>
              <a:off x="2610637" y="1665146"/>
              <a:ext cx="1012503" cy="1012503"/>
            </a:xfrm>
            <a:prstGeom prst="ellipse">
              <a:avLst/>
            </a:prstGeom>
            <a:solidFill>
              <a:srgbClr val="00B0F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6" name="Image 35"/>
            <p:cNvPicPr>
              <a:picLocks noChangeAspect="1"/>
            </p:cNvPicPr>
            <p:nvPr/>
          </p:nvPicPr>
          <p:blipFill>
            <a:blip r:embed="rId14" cstate="print">
              <a:lum bright="70000" contrast="-70000"/>
              <a:extLst>
                <a:ext uri="{BEBA8EAE-BF5A-486C-A8C5-ECC9F3942E4B}">
                  <a14:imgProps xmlns:a14="http://schemas.microsoft.com/office/drawing/2010/main">
                    <a14:imgLayer r:embed="rId15">
                      <a14:imgEffect>
                        <a14:artisticPhotocopy/>
                      </a14:imgEffect>
                    </a14:imgLayer>
                  </a14:imgProps>
                </a:ext>
                <a:ext uri="{28A0092B-C50C-407E-A947-70E740481C1C}">
                  <a14:useLocalDpi xmlns:a14="http://schemas.microsoft.com/office/drawing/2010/main" val="0"/>
                </a:ext>
              </a:extLst>
            </a:blip>
            <a:stretch>
              <a:fillRect/>
            </a:stretch>
          </p:blipFill>
          <p:spPr>
            <a:xfrm>
              <a:off x="2779866" y="1816046"/>
              <a:ext cx="654545" cy="654545"/>
            </a:xfrm>
            <a:prstGeom prst="rect">
              <a:avLst/>
            </a:prstGeom>
          </p:spPr>
        </p:pic>
      </p:grpSp>
      <p:grpSp>
        <p:nvGrpSpPr>
          <p:cNvPr id="18" name="Groupe 17"/>
          <p:cNvGrpSpPr/>
          <p:nvPr/>
        </p:nvGrpSpPr>
        <p:grpSpPr>
          <a:xfrm>
            <a:off x="1921444" y="5390759"/>
            <a:ext cx="6786712" cy="1047651"/>
            <a:chOff x="1921444" y="5390759"/>
            <a:chExt cx="6786712" cy="1047651"/>
          </a:xfrm>
        </p:grpSpPr>
        <p:cxnSp>
          <p:nvCxnSpPr>
            <p:cNvPr id="42" name="Connecteur droit 41"/>
            <p:cNvCxnSpPr/>
            <p:nvPr/>
          </p:nvCxnSpPr>
          <p:spPr>
            <a:xfrm>
              <a:off x="2172008" y="5807728"/>
              <a:ext cx="238196" cy="356451"/>
            </a:xfrm>
            <a:prstGeom prst="line">
              <a:avLst/>
            </a:prstGeom>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914869" y="5459031"/>
              <a:ext cx="5410928" cy="685059"/>
            </a:xfrm>
            <a:prstGeom prst="rect">
              <a:avLst/>
            </a:prstGeom>
          </p:spPr>
          <p:txBody>
            <a:bodyPr wrap="square">
              <a:spAutoFit/>
            </a:bodyPr>
            <a:lstStyle/>
            <a:p>
              <a:pPr lvl="0">
                <a:lnSpc>
                  <a:spcPct val="107000"/>
                </a:lnSpc>
                <a:spcAft>
                  <a:spcPts val="800"/>
                </a:spcAft>
              </a:pPr>
              <a:r>
                <a:rPr lang="fr-FR" dirty="0">
                  <a:solidFill>
                    <a:schemeClr val="tx1">
                      <a:lumMod val="75000"/>
                      <a:lumOff val="25000"/>
                    </a:schemeClr>
                  </a:solidFill>
                  <a:ea typeface="Yu Gothic Light" panose="020B0300000000000000" pitchFamily="34" charset="-128"/>
                  <a:cs typeface="Times New Roman" panose="02020603050405020304" pitchFamily="18" charset="0"/>
                </a:rPr>
                <a:t>Toute connexion nécessite de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fournir </a:t>
              </a:r>
              <a:r>
                <a:rPr lang="fr-FR" dirty="0">
                  <a:solidFill>
                    <a:schemeClr val="tx1">
                      <a:lumMod val="75000"/>
                      <a:lumOff val="25000"/>
                    </a:schemeClr>
                  </a:solidFill>
                  <a:ea typeface="Yu Gothic Light" panose="020B0300000000000000" pitchFamily="34" charset="-128"/>
                  <a:cs typeface="Times New Roman" panose="02020603050405020304" pitchFamily="18" charset="0"/>
                </a:rPr>
                <a:t>vos informations d’identification et est tracée sur la plateforme Hadoop.</a:t>
              </a:r>
            </a:p>
          </p:txBody>
        </p:sp>
        <p:pic>
          <p:nvPicPr>
            <p:cNvPr id="7" name="Image 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921444" y="5390759"/>
              <a:ext cx="540000" cy="540000"/>
            </a:xfrm>
            <a:prstGeom prst="rect">
              <a:avLst/>
            </a:prstGeom>
          </p:spPr>
        </p:pic>
        <p:cxnSp>
          <p:nvCxnSpPr>
            <p:cNvPr id="45" name="Connecteur droit 44"/>
            <p:cNvCxnSpPr>
              <a:endCxn id="55" idx="6"/>
            </p:cNvCxnSpPr>
            <p:nvPr/>
          </p:nvCxnSpPr>
          <p:spPr>
            <a:xfrm flipV="1">
              <a:off x="2425245" y="6168941"/>
              <a:ext cx="5898510" cy="8040"/>
            </a:xfrm>
            <a:prstGeom prst="line">
              <a:avLst/>
            </a:prstGeom>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Ellipse 51"/>
            <p:cNvSpPr/>
            <p:nvPr/>
          </p:nvSpPr>
          <p:spPr>
            <a:xfrm>
              <a:off x="2360690" y="6110473"/>
              <a:ext cx="116935" cy="116935"/>
            </a:xfrm>
            <a:prstGeom prst="ellipse">
              <a:avLst/>
            </a:prstGeom>
            <a:solidFill>
              <a:schemeClr val="accent4">
                <a:lumMod val="75000"/>
                <a:lumOff val="2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54" name="Connecteur droit 53"/>
            <p:cNvCxnSpPr/>
            <p:nvPr/>
          </p:nvCxnSpPr>
          <p:spPr>
            <a:xfrm flipH="1" flipV="1">
              <a:off x="8279347" y="6164179"/>
              <a:ext cx="428809" cy="274231"/>
            </a:xfrm>
            <a:prstGeom prst="line">
              <a:avLst/>
            </a:prstGeom>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Ellipse 54"/>
            <p:cNvSpPr/>
            <p:nvPr/>
          </p:nvSpPr>
          <p:spPr>
            <a:xfrm>
              <a:off x="8206820" y="6110473"/>
              <a:ext cx="116935" cy="116935"/>
            </a:xfrm>
            <a:prstGeom prst="ellipse">
              <a:avLst/>
            </a:prstGeom>
            <a:solidFill>
              <a:schemeClr val="accent4">
                <a:lumMod val="75000"/>
                <a:lumOff val="2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extLst>
      <p:ext uri="{BB962C8B-B14F-4D97-AF65-F5344CB8AC3E}">
        <p14:creationId xmlns:p14="http://schemas.microsoft.com/office/powerpoint/2010/main" val="27886062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Arc 42"/>
          <p:cNvSpPr/>
          <p:nvPr/>
        </p:nvSpPr>
        <p:spPr bwMode="auto">
          <a:xfrm rot="5751881">
            <a:off x="455958" y="819809"/>
            <a:ext cx="2155454" cy="2354405"/>
          </a:xfrm>
          <a:prstGeom prst="arc">
            <a:avLst>
              <a:gd name="adj1" fmla="val 18239200"/>
              <a:gd name="adj2" fmla="val 1306552"/>
            </a:avLst>
          </a:prstGeom>
          <a:noFill/>
          <a:ln w="28575" cap="flat" cmpd="sng" algn="ctr">
            <a:solidFill>
              <a:schemeClr val="accent3">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charset="0"/>
            </a:endParaRPr>
          </a:p>
        </p:txBody>
      </p:sp>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n°29</a:t>
            </a:r>
            <a:r>
              <a:rPr lang="fr-FR" sz="2000" dirty="0">
                <a:latin typeface="+mn-lt"/>
              </a:rPr>
              <a:t/>
            </a:r>
            <a:br>
              <a:rPr lang="fr-FR" sz="2000" dirty="0">
                <a:latin typeface="+mn-lt"/>
              </a:rPr>
            </a:br>
            <a:r>
              <a:rPr lang="fr-FR" sz="2000" dirty="0" smtClean="0">
                <a:latin typeface="+mn-lt"/>
              </a:rPr>
              <a:t>Connecter mon tableur à mon espace DataLab</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2"/>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6" cstate="print">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25" name="Image 24"/>
          <p:cNvPicPr>
            <a:picLocks noChangeAspect="1"/>
          </p:cNvPicPr>
          <p:nvPr/>
        </p:nvPicPr>
        <p:blipFill>
          <a:blip r:embed="rId10"/>
          <a:stretch>
            <a:fillRect/>
          </a:stretch>
        </p:blipFill>
        <p:spPr>
          <a:xfrm flipH="1">
            <a:off x="332136" y="2335209"/>
            <a:ext cx="1243692" cy="2938527"/>
          </a:xfrm>
          <a:prstGeom prst="rect">
            <a:avLst/>
          </a:prstGeom>
        </p:spPr>
      </p:pic>
      <p:grpSp>
        <p:nvGrpSpPr>
          <p:cNvPr id="11" name="Groupe 10"/>
          <p:cNvGrpSpPr/>
          <p:nvPr/>
        </p:nvGrpSpPr>
        <p:grpSpPr>
          <a:xfrm>
            <a:off x="1800529" y="1833739"/>
            <a:ext cx="3980655" cy="724528"/>
            <a:chOff x="252081" y="5492631"/>
            <a:chExt cx="3980655" cy="724528"/>
          </a:xfrm>
        </p:grpSpPr>
        <p:sp>
          <p:nvSpPr>
            <p:cNvPr id="38" name="Rectangle à coins arrondis 37"/>
            <p:cNvSpPr/>
            <p:nvPr/>
          </p:nvSpPr>
          <p:spPr>
            <a:xfrm>
              <a:off x="252081" y="5492631"/>
              <a:ext cx="3980655" cy="724528"/>
            </a:xfrm>
            <a:prstGeom prst="roundRect">
              <a:avLst/>
            </a:prstGeom>
            <a:solidFill>
              <a:schemeClr val="accent6"/>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5" name="Image 34"/>
            <p:cNvPicPr>
              <a:picLocks noChangeAspect="1"/>
            </p:cNvPicPr>
            <p:nvPr/>
          </p:nvPicPr>
          <p:blipFill>
            <a:blip r:embed="rId11" cstate="print">
              <a:lum bright="70000" contrast="-70000"/>
              <a:extLst>
                <a:ext uri="{BEBA8EAE-BF5A-486C-A8C5-ECC9F3942E4B}">
                  <a14:imgProps xmlns:a14="http://schemas.microsoft.com/office/drawing/2010/main">
                    <a14:imgLayer r:embed="rId12">
                      <a14:imgEffect>
                        <a14:artisticPhotocopy/>
                      </a14:imgEffect>
                    </a14:imgLayer>
                  </a14:imgProps>
                </a:ext>
                <a:ext uri="{28A0092B-C50C-407E-A947-70E740481C1C}">
                  <a14:useLocalDpi xmlns:a14="http://schemas.microsoft.com/office/drawing/2010/main" val="0"/>
                </a:ext>
              </a:extLst>
            </a:blip>
            <a:stretch>
              <a:fillRect/>
            </a:stretch>
          </p:blipFill>
          <p:spPr>
            <a:xfrm>
              <a:off x="413192" y="5640861"/>
              <a:ext cx="468000" cy="468000"/>
            </a:xfrm>
            <a:prstGeom prst="rect">
              <a:avLst/>
            </a:prstGeom>
          </p:spPr>
        </p:pic>
        <p:sp>
          <p:nvSpPr>
            <p:cNvPr id="41" name="Rectangle 40"/>
            <p:cNvSpPr/>
            <p:nvPr/>
          </p:nvSpPr>
          <p:spPr>
            <a:xfrm>
              <a:off x="1055360" y="5550406"/>
              <a:ext cx="3158158" cy="619272"/>
            </a:xfrm>
            <a:prstGeom prst="rect">
              <a:avLst/>
            </a:prstGeom>
          </p:spPr>
          <p:txBody>
            <a:bodyPr wrap="square">
              <a:spAutoFit/>
            </a:bodyPr>
            <a:lstStyle/>
            <a:p>
              <a:pPr lvl="0">
                <a:lnSpc>
                  <a:spcPct val="107000"/>
                </a:lnSpc>
                <a:spcAft>
                  <a:spcPts val="800"/>
                </a:spcAft>
              </a:pPr>
              <a:r>
                <a:rPr lang="fr-FR" sz="1600" dirty="0" smtClean="0">
                  <a:solidFill>
                    <a:schemeClr val="bg1"/>
                  </a:solidFill>
                  <a:ea typeface="Yu Gothic Light" panose="020B0300000000000000" pitchFamily="34" charset="-128"/>
                  <a:cs typeface="Times New Roman" panose="02020603050405020304" pitchFamily="18" charset="0"/>
                </a:rPr>
                <a:t>La connexion avec un outil </a:t>
              </a:r>
              <a:br>
                <a:rPr lang="fr-FR" sz="1600" dirty="0" smtClean="0">
                  <a:solidFill>
                    <a:schemeClr val="bg1"/>
                  </a:solidFill>
                  <a:ea typeface="Yu Gothic Light" panose="020B0300000000000000" pitchFamily="34" charset="-128"/>
                  <a:cs typeface="Times New Roman" panose="02020603050405020304" pitchFamily="18" charset="0"/>
                </a:rPr>
              </a:br>
              <a:r>
                <a:rPr lang="fr-FR" sz="1600" dirty="0" smtClean="0">
                  <a:solidFill>
                    <a:schemeClr val="bg1"/>
                  </a:solidFill>
                  <a:ea typeface="Yu Gothic Light" panose="020B0300000000000000" pitchFamily="34" charset="-128"/>
                  <a:cs typeface="Times New Roman" panose="02020603050405020304" pitchFamily="18" charset="0"/>
                </a:rPr>
                <a:t>disponible sur le poste utilisateur</a:t>
              </a:r>
              <a:endParaRPr lang="fr-FR" sz="1600" dirty="0">
                <a:solidFill>
                  <a:schemeClr val="bg1"/>
                </a:solidFill>
                <a:ea typeface="Yu Gothic Light" panose="020B0300000000000000" pitchFamily="34" charset="-128"/>
                <a:cs typeface="Times New Roman" panose="02020603050405020304" pitchFamily="18" charset="0"/>
              </a:endParaRPr>
            </a:p>
          </p:txBody>
        </p:sp>
      </p:grpSp>
      <p:pic>
        <p:nvPicPr>
          <p:cNvPr id="5" name="Image 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211269">
            <a:off x="5397713" y="1658295"/>
            <a:ext cx="601842" cy="601842"/>
          </a:xfrm>
          <a:prstGeom prst="rect">
            <a:avLst/>
          </a:prstGeom>
        </p:spPr>
      </p:pic>
      <p:sp>
        <p:nvSpPr>
          <p:cNvPr id="34" name="Rectangle 33"/>
          <p:cNvSpPr/>
          <p:nvPr/>
        </p:nvSpPr>
        <p:spPr>
          <a:xfrm>
            <a:off x="1864143" y="3241069"/>
            <a:ext cx="1571674" cy="388696"/>
          </a:xfrm>
          <a:prstGeom prst="rect">
            <a:avLst/>
          </a:prstGeom>
        </p:spPr>
        <p:txBody>
          <a:bodyPr wrap="square">
            <a:spAutoFit/>
          </a:bodyPr>
          <a:lstStyle/>
          <a:p>
            <a:pPr lvl="0">
              <a:lnSpc>
                <a:spcPct val="107000"/>
              </a:lnSpc>
              <a:spcAft>
                <a:spcPts val="800"/>
              </a:spcAft>
            </a:pPr>
            <a:r>
              <a:rPr lang="fr-FR" i="1" u="sng" dirty="0" smtClean="0">
                <a:solidFill>
                  <a:schemeClr val="bg2">
                    <a:lumMod val="50000"/>
                  </a:schemeClr>
                </a:solidFill>
                <a:ea typeface="Yu Gothic Light" panose="020B0300000000000000" pitchFamily="34" charset="-128"/>
                <a:cs typeface="Times New Roman" panose="02020603050405020304" pitchFamily="18" charset="0"/>
              </a:rPr>
              <a:t>Exemple :</a:t>
            </a:r>
            <a:endParaRPr lang="fr-FR" i="1" u="sng" dirty="0">
              <a:solidFill>
                <a:schemeClr val="bg2">
                  <a:lumMod val="50000"/>
                </a:schemeClr>
              </a:solidFill>
              <a:ea typeface="Yu Gothic Light" panose="020B0300000000000000" pitchFamily="34" charset="-128"/>
              <a:cs typeface="Times New Roman" panose="02020603050405020304" pitchFamily="18" charset="0"/>
            </a:endParaRPr>
          </a:p>
        </p:txBody>
      </p:sp>
      <p:grpSp>
        <p:nvGrpSpPr>
          <p:cNvPr id="17" name="Groupe 16"/>
          <p:cNvGrpSpPr/>
          <p:nvPr/>
        </p:nvGrpSpPr>
        <p:grpSpPr>
          <a:xfrm>
            <a:off x="3322912" y="3391884"/>
            <a:ext cx="3577983" cy="1613306"/>
            <a:chOff x="2579983" y="3342890"/>
            <a:chExt cx="3577983" cy="1613306"/>
          </a:xfrm>
        </p:grpSpPr>
        <p:cxnSp>
          <p:nvCxnSpPr>
            <p:cNvPr id="40" name="Connecteur droit 39"/>
            <p:cNvCxnSpPr/>
            <p:nvPr/>
          </p:nvCxnSpPr>
          <p:spPr>
            <a:xfrm flipH="1" flipV="1">
              <a:off x="4094701" y="3724099"/>
              <a:ext cx="692800" cy="160745"/>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flipV="1">
              <a:off x="3371576" y="3688487"/>
              <a:ext cx="675205" cy="589516"/>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 name="Image 2"/>
            <p:cNvPicPr>
              <a:picLocks noChangeAspect="1"/>
            </p:cNvPicPr>
            <p:nvPr/>
          </p:nvPicPr>
          <p:blipFill>
            <a:blip r:embed="rId1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21153733">
              <a:off x="2579983" y="4056196"/>
              <a:ext cx="900000" cy="900000"/>
            </a:xfrm>
            <a:prstGeom prst="rect">
              <a:avLst/>
            </a:prstGeom>
            <a:solidFill>
              <a:schemeClr val="bg1"/>
            </a:solidFill>
          </p:spPr>
        </p:pic>
        <p:sp>
          <p:nvSpPr>
            <p:cNvPr id="9" name="Ellipse 8"/>
            <p:cNvSpPr/>
            <p:nvPr/>
          </p:nvSpPr>
          <p:spPr>
            <a:xfrm>
              <a:off x="3936348" y="3619725"/>
              <a:ext cx="188325" cy="188325"/>
            </a:xfrm>
            <a:prstGeom prst="ellips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3" name="Image 12"/>
            <p:cNvPicPr>
              <a:picLocks noChangeAspect="1"/>
            </p:cNvPicPr>
            <p:nvPr/>
          </p:nvPicPr>
          <p:blipFill>
            <a:blip r:embed="rId1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365966" y="4001730"/>
              <a:ext cx="792000" cy="792000"/>
            </a:xfrm>
            <a:prstGeom prst="rect">
              <a:avLst/>
            </a:prstGeom>
          </p:spPr>
        </p:pic>
        <p:sp>
          <p:nvSpPr>
            <p:cNvPr id="45" name="Ellipse 44"/>
            <p:cNvSpPr/>
            <p:nvPr/>
          </p:nvSpPr>
          <p:spPr>
            <a:xfrm>
              <a:off x="4743416" y="3813405"/>
              <a:ext cx="188325" cy="188325"/>
            </a:xfrm>
            <a:prstGeom prst="ellips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4" name="Imag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113884" y="3635392"/>
              <a:ext cx="418148" cy="418148"/>
            </a:xfrm>
            <a:prstGeom prst="rect">
              <a:avLst/>
            </a:prstGeom>
          </p:spPr>
        </p:pic>
        <p:pic>
          <p:nvPicPr>
            <p:cNvPr id="15" name="Image 1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793440" y="4206862"/>
              <a:ext cx="561831" cy="299157"/>
            </a:xfrm>
            <a:prstGeom prst="rect">
              <a:avLst/>
            </a:prstGeom>
          </p:spPr>
        </p:pic>
        <p:sp>
          <p:nvSpPr>
            <p:cNvPr id="52" name="Ellipse 51"/>
            <p:cNvSpPr/>
            <p:nvPr/>
          </p:nvSpPr>
          <p:spPr>
            <a:xfrm>
              <a:off x="3360881" y="4112699"/>
              <a:ext cx="188325" cy="188325"/>
            </a:xfrm>
            <a:prstGeom prst="ellips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ZoneTexte 15"/>
            <p:cNvSpPr txBox="1"/>
            <p:nvPr/>
          </p:nvSpPr>
          <p:spPr>
            <a:xfrm rot="21275987">
              <a:off x="3747497" y="3342890"/>
              <a:ext cx="566024" cy="307777"/>
            </a:xfrm>
            <a:prstGeom prst="rect">
              <a:avLst/>
            </a:prstGeom>
            <a:noFill/>
          </p:spPr>
          <p:txBody>
            <a:bodyPr wrap="square" rtlCol="0">
              <a:spAutoFit/>
            </a:bodyPr>
            <a:lstStyle/>
            <a:p>
              <a:r>
                <a:rPr lang="fr-FR" sz="1400" b="1" i="1" dirty="0" smtClean="0">
                  <a:solidFill>
                    <a:schemeClr val="bg2">
                      <a:lumMod val="50000"/>
                    </a:schemeClr>
                  </a:solidFill>
                </a:rPr>
                <a:t>JDBC</a:t>
              </a:r>
              <a:endParaRPr lang="fr-FR" sz="1400" b="1" i="1" dirty="0">
                <a:solidFill>
                  <a:schemeClr val="bg2">
                    <a:lumMod val="50000"/>
                  </a:schemeClr>
                </a:solidFill>
              </a:endParaRPr>
            </a:p>
          </p:txBody>
        </p:sp>
      </p:grpSp>
      <p:sp>
        <p:nvSpPr>
          <p:cNvPr id="53" name="Rectangle 52"/>
          <p:cNvSpPr/>
          <p:nvPr/>
        </p:nvSpPr>
        <p:spPr>
          <a:xfrm>
            <a:off x="2238170" y="5326943"/>
            <a:ext cx="5747466" cy="981423"/>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Si je travaille habituellement avec mon tableur pour croiser mes données et calculer mes indicateurs. Je peux aussi le faire en connectant mon tableur à mon espace DataLab.</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38333893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Arc 42"/>
          <p:cNvSpPr/>
          <p:nvPr/>
        </p:nvSpPr>
        <p:spPr bwMode="auto">
          <a:xfrm rot="5751881">
            <a:off x="455958" y="819809"/>
            <a:ext cx="2155454" cy="2354405"/>
          </a:xfrm>
          <a:prstGeom prst="arc">
            <a:avLst>
              <a:gd name="adj1" fmla="val 18239200"/>
              <a:gd name="adj2" fmla="val 1306552"/>
            </a:avLst>
          </a:prstGeom>
          <a:noFill/>
          <a:ln w="28575" cap="flat" cmpd="sng" algn="ctr">
            <a:solidFill>
              <a:schemeClr val="accent3">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charset="0"/>
            </a:endParaRPr>
          </a:p>
        </p:txBody>
      </p:sp>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n°29 bis</a:t>
            </a:r>
            <a:r>
              <a:rPr lang="fr-FR" sz="2000" dirty="0">
                <a:latin typeface="+mn-lt"/>
              </a:rPr>
              <a:t/>
            </a:r>
            <a:br>
              <a:rPr lang="fr-FR" sz="2000" dirty="0">
                <a:latin typeface="+mn-lt"/>
              </a:rPr>
            </a:br>
            <a:r>
              <a:rPr lang="fr-FR" sz="2000" dirty="0" smtClean="0">
                <a:latin typeface="+mn-lt"/>
              </a:rPr>
              <a:t>Connecter mon </a:t>
            </a:r>
            <a:r>
              <a:rPr lang="fr-FR" sz="2000" dirty="0" smtClean="0">
                <a:latin typeface="+mn-lt"/>
              </a:rPr>
              <a:t>tableur </a:t>
            </a:r>
            <a:r>
              <a:rPr lang="fr-FR" sz="2000" dirty="0" smtClean="0">
                <a:latin typeface="+mn-lt"/>
              </a:rPr>
              <a:t>à mon espace DataLab</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2"/>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6" cstate="print">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25" name="Image 24"/>
          <p:cNvPicPr>
            <a:picLocks noChangeAspect="1"/>
          </p:cNvPicPr>
          <p:nvPr/>
        </p:nvPicPr>
        <p:blipFill>
          <a:blip r:embed="rId10"/>
          <a:stretch>
            <a:fillRect/>
          </a:stretch>
        </p:blipFill>
        <p:spPr>
          <a:xfrm flipH="1">
            <a:off x="332136" y="2335209"/>
            <a:ext cx="1243692" cy="2938527"/>
          </a:xfrm>
          <a:prstGeom prst="rect">
            <a:avLst/>
          </a:prstGeom>
        </p:spPr>
      </p:pic>
      <p:grpSp>
        <p:nvGrpSpPr>
          <p:cNvPr id="11" name="Groupe 10"/>
          <p:cNvGrpSpPr/>
          <p:nvPr/>
        </p:nvGrpSpPr>
        <p:grpSpPr>
          <a:xfrm>
            <a:off x="1800529" y="1833739"/>
            <a:ext cx="3980655" cy="724528"/>
            <a:chOff x="252081" y="5492631"/>
            <a:chExt cx="3980655" cy="724528"/>
          </a:xfrm>
        </p:grpSpPr>
        <p:sp>
          <p:nvSpPr>
            <p:cNvPr id="38" name="Rectangle à coins arrondis 37"/>
            <p:cNvSpPr/>
            <p:nvPr/>
          </p:nvSpPr>
          <p:spPr>
            <a:xfrm>
              <a:off x="252081" y="5492631"/>
              <a:ext cx="3980655" cy="724528"/>
            </a:xfrm>
            <a:prstGeom prst="roundRect">
              <a:avLst/>
            </a:prstGeom>
            <a:solidFill>
              <a:schemeClr val="accent6"/>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5" name="Image 34"/>
            <p:cNvPicPr>
              <a:picLocks noChangeAspect="1"/>
            </p:cNvPicPr>
            <p:nvPr/>
          </p:nvPicPr>
          <p:blipFill>
            <a:blip r:embed="rId11" cstate="print">
              <a:lum bright="70000" contrast="-70000"/>
              <a:extLst>
                <a:ext uri="{BEBA8EAE-BF5A-486C-A8C5-ECC9F3942E4B}">
                  <a14:imgProps xmlns:a14="http://schemas.microsoft.com/office/drawing/2010/main">
                    <a14:imgLayer r:embed="rId12">
                      <a14:imgEffect>
                        <a14:artisticPhotocopy/>
                      </a14:imgEffect>
                    </a14:imgLayer>
                  </a14:imgProps>
                </a:ext>
                <a:ext uri="{28A0092B-C50C-407E-A947-70E740481C1C}">
                  <a14:useLocalDpi xmlns:a14="http://schemas.microsoft.com/office/drawing/2010/main" val="0"/>
                </a:ext>
              </a:extLst>
            </a:blip>
            <a:stretch>
              <a:fillRect/>
            </a:stretch>
          </p:blipFill>
          <p:spPr>
            <a:xfrm>
              <a:off x="413192" y="5640861"/>
              <a:ext cx="468000" cy="468000"/>
            </a:xfrm>
            <a:prstGeom prst="rect">
              <a:avLst/>
            </a:prstGeom>
          </p:spPr>
        </p:pic>
        <p:sp>
          <p:nvSpPr>
            <p:cNvPr id="41" name="Rectangle 40"/>
            <p:cNvSpPr/>
            <p:nvPr/>
          </p:nvSpPr>
          <p:spPr>
            <a:xfrm>
              <a:off x="1055360" y="5550406"/>
              <a:ext cx="3158158" cy="619272"/>
            </a:xfrm>
            <a:prstGeom prst="rect">
              <a:avLst/>
            </a:prstGeom>
          </p:spPr>
          <p:txBody>
            <a:bodyPr wrap="square">
              <a:spAutoFit/>
            </a:bodyPr>
            <a:lstStyle/>
            <a:p>
              <a:pPr lvl="0">
                <a:lnSpc>
                  <a:spcPct val="107000"/>
                </a:lnSpc>
                <a:spcAft>
                  <a:spcPts val="800"/>
                </a:spcAft>
              </a:pPr>
              <a:r>
                <a:rPr lang="fr-FR" sz="1600" dirty="0" smtClean="0">
                  <a:solidFill>
                    <a:schemeClr val="bg1"/>
                  </a:solidFill>
                  <a:ea typeface="Yu Gothic Light" panose="020B0300000000000000" pitchFamily="34" charset="-128"/>
                  <a:cs typeface="Times New Roman" panose="02020603050405020304" pitchFamily="18" charset="0"/>
                </a:rPr>
                <a:t>La connexion avec un outil </a:t>
              </a:r>
              <a:br>
                <a:rPr lang="fr-FR" sz="1600" dirty="0" smtClean="0">
                  <a:solidFill>
                    <a:schemeClr val="bg1"/>
                  </a:solidFill>
                  <a:ea typeface="Yu Gothic Light" panose="020B0300000000000000" pitchFamily="34" charset="-128"/>
                  <a:cs typeface="Times New Roman" panose="02020603050405020304" pitchFamily="18" charset="0"/>
                </a:rPr>
              </a:br>
              <a:r>
                <a:rPr lang="fr-FR" sz="1600" dirty="0" smtClean="0">
                  <a:solidFill>
                    <a:schemeClr val="bg1"/>
                  </a:solidFill>
                  <a:ea typeface="Yu Gothic Light" panose="020B0300000000000000" pitchFamily="34" charset="-128"/>
                  <a:cs typeface="Times New Roman" panose="02020603050405020304" pitchFamily="18" charset="0"/>
                </a:rPr>
                <a:t>disponible sur le poste utilisateur</a:t>
              </a:r>
              <a:endParaRPr lang="fr-FR" sz="1600" dirty="0">
                <a:solidFill>
                  <a:schemeClr val="bg1"/>
                </a:solidFill>
                <a:ea typeface="Yu Gothic Light" panose="020B0300000000000000" pitchFamily="34" charset="-128"/>
                <a:cs typeface="Times New Roman" panose="02020603050405020304" pitchFamily="18" charset="0"/>
              </a:endParaRPr>
            </a:p>
          </p:txBody>
        </p:sp>
      </p:grpSp>
      <p:pic>
        <p:nvPicPr>
          <p:cNvPr id="5" name="Image 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211269">
            <a:off x="5397713" y="1658295"/>
            <a:ext cx="601842" cy="601842"/>
          </a:xfrm>
          <a:prstGeom prst="rect">
            <a:avLst/>
          </a:prstGeom>
        </p:spPr>
      </p:pic>
      <p:sp>
        <p:nvSpPr>
          <p:cNvPr id="34" name="Rectangle 33"/>
          <p:cNvSpPr/>
          <p:nvPr/>
        </p:nvSpPr>
        <p:spPr>
          <a:xfrm>
            <a:off x="1864143" y="3241069"/>
            <a:ext cx="1571674" cy="388696"/>
          </a:xfrm>
          <a:prstGeom prst="rect">
            <a:avLst/>
          </a:prstGeom>
        </p:spPr>
        <p:txBody>
          <a:bodyPr wrap="square">
            <a:spAutoFit/>
          </a:bodyPr>
          <a:lstStyle/>
          <a:p>
            <a:pPr lvl="0">
              <a:lnSpc>
                <a:spcPct val="107000"/>
              </a:lnSpc>
              <a:spcAft>
                <a:spcPts val="800"/>
              </a:spcAft>
            </a:pPr>
            <a:r>
              <a:rPr lang="fr-FR" i="1" u="sng" dirty="0" smtClean="0">
                <a:solidFill>
                  <a:schemeClr val="bg2">
                    <a:lumMod val="50000"/>
                  </a:schemeClr>
                </a:solidFill>
                <a:ea typeface="Yu Gothic Light" panose="020B0300000000000000" pitchFamily="34" charset="-128"/>
                <a:cs typeface="Times New Roman" panose="02020603050405020304" pitchFamily="18" charset="0"/>
              </a:rPr>
              <a:t>Exemple :</a:t>
            </a:r>
            <a:endParaRPr lang="fr-FR" i="1" u="sng" dirty="0">
              <a:solidFill>
                <a:schemeClr val="bg2">
                  <a:lumMod val="50000"/>
                </a:schemeClr>
              </a:solidFill>
              <a:ea typeface="Yu Gothic Light" panose="020B0300000000000000" pitchFamily="34" charset="-128"/>
              <a:cs typeface="Times New Roman" panose="02020603050405020304" pitchFamily="18" charset="0"/>
            </a:endParaRPr>
          </a:p>
        </p:txBody>
      </p:sp>
      <p:grpSp>
        <p:nvGrpSpPr>
          <p:cNvPr id="17" name="Groupe 16"/>
          <p:cNvGrpSpPr/>
          <p:nvPr/>
        </p:nvGrpSpPr>
        <p:grpSpPr>
          <a:xfrm>
            <a:off x="3322912" y="3391884"/>
            <a:ext cx="3577983" cy="1613306"/>
            <a:chOff x="2579983" y="3342890"/>
            <a:chExt cx="3577983" cy="1613306"/>
          </a:xfrm>
        </p:grpSpPr>
        <p:cxnSp>
          <p:nvCxnSpPr>
            <p:cNvPr id="40" name="Connecteur droit 39"/>
            <p:cNvCxnSpPr/>
            <p:nvPr/>
          </p:nvCxnSpPr>
          <p:spPr>
            <a:xfrm flipH="1" flipV="1">
              <a:off x="4094701" y="3724099"/>
              <a:ext cx="692800" cy="160745"/>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flipV="1">
              <a:off x="3371576" y="3688487"/>
              <a:ext cx="675205" cy="589516"/>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 name="Image 2"/>
            <p:cNvPicPr>
              <a:picLocks noChangeAspect="1"/>
            </p:cNvPicPr>
            <p:nvPr/>
          </p:nvPicPr>
          <p:blipFill>
            <a:blip r:embed="rId1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21153733">
              <a:off x="2579983" y="4056196"/>
              <a:ext cx="900000" cy="900000"/>
            </a:xfrm>
            <a:prstGeom prst="rect">
              <a:avLst/>
            </a:prstGeom>
            <a:solidFill>
              <a:schemeClr val="bg1"/>
            </a:solidFill>
          </p:spPr>
        </p:pic>
        <p:sp>
          <p:nvSpPr>
            <p:cNvPr id="9" name="Ellipse 8"/>
            <p:cNvSpPr/>
            <p:nvPr/>
          </p:nvSpPr>
          <p:spPr>
            <a:xfrm>
              <a:off x="3936348" y="3619725"/>
              <a:ext cx="188325" cy="188325"/>
            </a:xfrm>
            <a:prstGeom prst="ellips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3" name="Image 12"/>
            <p:cNvPicPr>
              <a:picLocks noChangeAspect="1"/>
            </p:cNvPicPr>
            <p:nvPr/>
          </p:nvPicPr>
          <p:blipFill>
            <a:blip r:embed="rId1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365966" y="4001730"/>
              <a:ext cx="792000" cy="792000"/>
            </a:xfrm>
            <a:prstGeom prst="rect">
              <a:avLst/>
            </a:prstGeom>
          </p:spPr>
        </p:pic>
        <p:sp>
          <p:nvSpPr>
            <p:cNvPr id="45" name="Ellipse 44"/>
            <p:cNvSpPr/>
            <p:nvPr/>
          </p:nvSpPr>
          <p:spPr>
            <a:xfrm>
              <a:off x="4743416" y="3813405"/>
              <a:ext cx="188325" cy="188325"/>
            </a:xfrm>
            <a:prstGeom prst="ellips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4" name="Imag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113884" y="3635392"/>
              <a:ext cx="418148" cy="418148"/>
            </a:xfrm>
            <a:prstGeom prst="rect">
              <a:avLst/>
            </a:prstGeom>
          </p:spPr>
        </p:pic>
        <p:pic>
          <p:nvPicPr>
            <p:cNvPr id="15" name="Image 1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793440" y="4206862"/>
              <a:ext cx="561831" cy="299157"/>
            </a:xfrm>
            <a:prstGeom prst="rect">
              <a:avLst/>
            </a:prstGeom>
          </p:spPr>
        </p:pic>
        <p:sp>
          <p:nvSpPr>
            <p:cNvPr id="52" name="Ellipse 51"/>
            <p:cNvSpPr/>
            <p:nvPr/>
          </p:nvSpPr>
          <p:spPr>
            <a:xfrm>
              <a:off x="3360881" y="4112699"/>
              <a:ext cx="188325" cy="188325"/>
            </a:xfrm>
            <a:prstGeom prst="ellips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ZoneTexte 15"/>
            <p:cNvSpPr txBox="1"/>
            <p:nvPr/>
          </p:nvSpPr>
          <p:spPr>
            <a:xfrm rot="21275987">
              <a:off x="3747497" y="3342890"/>
              <a:ext cx="566024" cy="307777"/>
            </a:xfrm>
            <a:prstGeom prst="rect">
              <a:avLst/>
            </a:prstGeom>
            <a:noFill/>
          </p:spPr>
          <p:txBody>
            <a:bodyPr wrap="square" rtlCol="0">
              <a:spAutoFit/>
            </a:bodyPr>
            <a:lstStyle/>
            <a:p>
              <a:r>
                <a:rPr lang="fr-FR" sz="1400" b="1" i="1" dirty="0" smtClean="0">
                  <a:solidFill>
                    <a:schemeClr val="bg2">
                      <a:lumMod val="50000"/>
                    </a:schemeClr>
                  </a:solidFill>
                </a:rPr>
                <a:t>JDBC</a:t>
              </a:r>
              <a:endParaRPr lang="fr-FR" sz="1400" b="1" i="1" dirty="0">
                <a:solidFill>
                  <a:schemeClr val="bg2">
                    <a:lumMod val="50000"/>
                  </a:schemeClr>
                </a:solidFill>
              </a:endParaRPr>
            </a:p>
          </p:txBody>
        </p:sp>
      </p:grpSp>
      <p:sp>
        <p:nvSpPr>
          <p:cNvPr id="53" name="Rectangle 52"/>
          <p:cNvSpPr/>
          <p:nvPr/>
        </p:nvSpPr>
        <p:spPr>
          <a:xfrm>
            <a:off x="2238170" y="5326943"/>
            <a:ext cx="5747466" cy="981423"/>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Si je travaille habituellement avec mon tableur pour croiser mes données et calculer mes indicateurs. Je peux aussi le faire en connectant mon tableur à mon espace DataLab.</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grpSp>
        <p:nvGrpSpPr>
          <p:cNvPr id="44" name="Groupe 43"/>
          <p:cNvGrpSpPr/>
          <p:nvPr/>
        </p:nvGrpSpPr>
        <p:grpSpPr>
          <a:xfrm>
            <a:off x="468568" y="5235842"/>
            <a:ext cx="7897464" cy="1304471"/>
            <a:chOff x="332136" y="5448300"/>
            <a:chExt cx="7897464" cy="1304471"/>
          </a:xfrm>
        </p:grpSpPr>
        <p:sp>
          <p:nvSpPr>
            <p:cNvPr id="46" name="Rectangle à coins arrondis 45"/>
            <p:cNvSpPr/>
            <p:nvPr/>
          </p:nvSpPr>
          <p:spPr>
            <a:xfrm>
              <a:off x="332136" y="5448300"/>
              <a:ext cx="7897464" cy="1304471"/>
            </a:xfrm>
            <a:prstGeom prst="round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p:cNvGrpSpPr/>
            <p:nvPr/>
          </p:nvGrpSpPr>
          <p:grpSpPr>
            <a:xfrm>
              <a:off x="618399" y="5549404"/>
              <a:ext cx="7330138" cy="1203367"/>
              <a:chOff x="1654744" y="5390759"/>
              <a:chExt cx="7330138" cy="1203367"/>
            </a:xfrm>
          </p:grpSpPr>
          <p:cxnSp>
            <p:nvCxnSpPr>
              <p:cNvPr id="55" name="Connecteur droit 54"/>
              <p:cNvCxnSpPr/>
              <p:nvPr/>
            </p:nvCxnSpPr>
            <p:spPr>
              <a:xfrm>
                <a:off x="1905308" y="5807728"/>
                <a:ext cx="238196" cy="356451"/>
              </a:xfrm>
              <a:prstGeom prst="line">
                <a:avLst/>
              </a:prstGeom>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389336" y="5439981"/>
                <a:ext cx="6299587" cy="685059"/>
              </a:xfrm>
              <a:prstGeom prst="rect">
                <a:avLst/>
              </a:prstGeom>
            </p:spPr>
            <p:txBody>
              <a:bodyPr wrap="square">
                <a:spAutoFit/>
              </a:bodyPr>
              <a:lstStyle/>
              <a:p>
                <a:pPr lvl="0">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Je suis conscient que les </a:t>
                </a:r>
                <a:r>
                  <a:rPr lang="fr-FR" dirty="0">
                    <a:solidFill>
                      <a:schemeClr val="tx1">
                        <a:lumMod val="75000"/>
                        <a:lumOff val="25000"/>
                      </a:schemeClr>
                    </a:solidFill>
                    <a:ea typeface="Yu Gothic Light" panose="020B0300000000000000" pitchFamily="34" charset="-128"/>
                    <a:cs typeface="Times New Roman" panose="02020603050405020304" pitchFamily="18" charset="0"/>
                  </a:rPr>
                  <a:t>performances de mon poste sont bien moindres que celles offertes par un outil intégré à la plateforme</a:t>
                </a:r>
              </a:p>
            </p:txBody>
          </p:sp>
          <p:pic>
            <p:nvPicPr>
              <p:cNvPr id="57" name="Image 5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654744" y="5390759"/>
                <a:ext cx="540000" cy="540000"/>
              </a:xfrm>
              <a:prstGeom prst="rect">
                <a:avLst/>
              </a:prstGeom>
            </p:spPr>
          </p:pic>
          <p:cxnSp>
            <p:nvCxnSpPr>
              <p:cNvPr id="58" name="Connecteur droit 57"/>
              <p:cNvCxnSpPr>
                <a:stCxn id="59" idx="6"/>
                <a:endCxn id="61" idx="6"/>
              </p:cNvCxnSpPr>
              <p:nvPr/>
            </p:nvCxnSpPr>
            <p:spPr>
              <a:xfrm>
                <a:off x="2220450" y="6168941"/>
                <a:ext cx="6512880" cy="0"/>
              </a:xfrm>
              <a:prstGeom prst="line">
                <a:avLst/>
              </a:prstGeom>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9" name="Ellipse 58"/>
              <p:cNvSpPr/>
              <p:nvPr/>
            </p:nvSpPr>
            <p:spPr>
              <a:xfrm>
                <a:off x="2103515" y="6110473"/>
                <a:ext cx="116935" cy="116935"/>
              </a:xfrm>
              <a:prstGeom prst="ellipse">
                <a:avLst/>
              </a:prstGeom>
              <a:solidFill>
                <a:schemeClr val="accent4">
                  <a:lumMod val="75000"/>
                  <a:lumOff val="2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0" name="Connecteur droit 59"/>
              <p:cNvCxnSpPr/>
              <p:nvPr/>
            </p:nvCxnSpPr>
            <p:spPr>
              <a:xfrm flipH="1" flipV="1">
                <a:off x="8688923" y="6164182"/>
                <a:ext cx="295959" cy="429944"/>
              </a:xfrm>
              <a:prstGeom prst="line">
                <a:avLst/>
              </a:prstGeom>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1" name="Ellipse 60"/>
              <p:cNvSpPr/>
              <p:nvPr/>
            </p:nvSpPr>
            <p:spPr>
              <a:xfrm>
                <a:off x="8616395" y="6110473"/>
                <a:ext cx="116935" cy="116935"/>
              </a:xfrm>
              <a:prstGeom prst="ellipse">
                <a:avLst/>
              </a:prstGeom>
              <a:solidFill>
                <a:schemeClr val="accent4">
                  <a:lumMod val="75000"/>
                  <a:lumOff val="2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spTree>
    <p:extLst>
      <p:ext uri="{BB962C8B-B14F-4D97-AF65-F5344CB8AC3E}">
        <p14:creationId xmlns:p14="http://schemas.microsoft.com/office/powerpoint/2010/main" val="41230632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n°30</a:t>
            </a:r>
            <a:r>
              <a:rPr lang="fr-FR" sz="2000" dirty="0">
                <a:latin typeface="+mn-lt"/>
              </a:rPr>
              <a:t/>
            </a:r>
            <a:br>
              <a:rPr lang="fr-FR" sz="2000" dirty="0">
                <a:latin typeface="+mn-lt"/>
              </a:rPr>
            </a:br>
            <a:r>
              <a:rPr lang="fr-FR" sz="2000" dirty="0" smtClean="0">
                <a:latin typeface="+mn-lt"/>
              </a:rPr>
              <a:t>Formaliser le besoin de connexion avec mes outils</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 </a:t>
            </a:r>
            <a:r>
              <a:rPr lang="fr-FR" dirty="0" smtClean="0"/>
              <a:t>bien identifier et formaliser ce besoin pour permettre l’ouverture de cette connexion  </a:t>
            </a:r>
            <a:endParaRPr lang="fr-FR"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2"/>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6" cstate="print">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44" name="Image 43"/>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464666" y="3185679"/>
            <a:ext cx="1697904" cy="2940771"/>
          </a:xfrm>
          <a:prstGeom prst="rect">
            <a:avLst/>
          </a:prstGeom>
        </p:spPr>
      </p:pic>
      <p:sp>
        <p:nvSpPr>
          <p:cNvPr id="46" name="Arc 45"/>
          <p:cNvSpPr/>
          <p:nvPr/>
        </p:nvSpPr>
        <p:spPr bwMode="auto">
          <a:xfrm rot="5751881">
            <a:off x="511504" y="1784616"/>
            <a:ext cx="2155454" cy="2354405"/>
          </a:xfrm>
          <a:prstGeom prst="arc">
            <a:avLst>
              <a:gd name="adj1" fmla="val 17251552"/>
              <a:gd name="adj2" fmla="val 20101725"/>
            </a:avLst>
          </a:prstGeom>
          <a:noFill/>
          <a:ln w="28575" cap="flat" cmpd="sng" algn="ctr">
            <a:solidFill>
              <a:schemeClr val="accent3">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charset="0"/>
            </a:endParaRPr>
          </a:p>
        </p:txBody>
      </p:sp>
      <p:sp>
        <p:nvSpPr>
          <p:cNvPr id="54" name="Rectangle 53"/>
          <p:cNvSpPr/>
          <p:nvPr/>
        </p:nvSpPr>
        <p:spPr>
          <a:xfrm>
            <a:off x="2301287" y="2204256"/>
            <a:ext cx="5747466" cy="1277786"/>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Si je souhaite connecter mes outils avec mon espace DataLab, je dois penser à formaliser cette demande et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à aborder ce point avec mon responsable DataLab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au moment de mon expression de besoin initiale.</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8722521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n°31</a:t>
            </a:r>
            <a:r>
              <a:rPr lang="fr-FR" sz="2000" dirty="0">
                <a:latin typeface="+mn-lt"/>
              </a:rPr>
              <a:t/>
            </a:r>
            <a:br>
              <a:rPr lang="fr-FR" sz="2000" dirty="0">
                <a:latin typeface="+mn-lt"/>
              </a:rPr>
            </a:br>
            <a:r>
              <a:rPr lang="fr-FR" sz="2000" dirty="0" smtClean="0">
                <a:latin typeface="+mn-lt"/>
              </a:rPr>
              <a:t>Disposer d’outils complémentaires</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2"/>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sp>
        <p:nvSpPr>
          <p:cNvPr id="44" name="Arc 43"/>
          <p:cNvSpPr/>
          <p:nvPr/>
        </p:nvSpPr>
        <p:spPr bwMode="auto">
          <a:xfrm rot="5751881">
            <a:off x="455958" y="935921"/>
            <a:ext cx="2155454" cy="2354405"/>
          </a:xfrm>
          <a:prstGeom prst="arc">
            <a:avLst>
              <a:gd name="adj1" fmla="val 17251552"/>
              <a:gd name="adj2" fmla="val 1306552"/>
            </a:avLst>
          </a:prstGeom>
          <a:noFill/>
          <a:ln w="28575" cap="flat" cmpd="sng" algn="ctr">
            <a:solidFill>
              <a:schemeClr val="accent3">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charset="0"/>
            </a:endParaRPr>
          </a:p>
        </p:txBody>
      </p:sp>
      <p:pic>
        <p:nvPicPr>
          <p:cNvPr id="25" name="Image 24"/>
          <p:cNvPicPr>
            <a:picLocks noChangeAspect="1"/>
          </p:cNvPicPr>
          <p:nvPr/>
        </p:nvPicPr>
        <p:blipFill>
          <a:blip r:embed="rId10"/>
          <a:stretch>
            <a:fillRect/>
          </a:stretch>
        </p:blipFill>
        <p:spPr>
          <a:xfrm flipH="1">
            <a:off x="332136" y="2335209"/>
            <a:ext cx="1243692" cy="2938527"/>
          </a:xfrm>
          <a:prstGeom prst="rect">
            <a:avLst/>
          </a:prstGeom>
        </p:spPr>
      </p:pic>
      <p:grpSp>
        <p:nvGrpSpPr>
          <p:cNvPr id="40" name="Groupe 39"/>
          <p:cNvGrpSpPr/>
          <p:nvPr/>
        </p:nvGrpSpPr>
        <p:grpSpPr>
          <a:xfrm>
            <a:off x="1648193" y="1868520"/>
            <a:ext cx="4053019" cy="724528"/>
            <a:chOff x="4422990" y="5486835"/>
            <a:chExt cx="4053019" cy="724528"/>
          </a:xfrm>
        </p:grpSpPr>
        <p:sp>
          <p:nvSpPr>
            <p:cNvPr id="41" name="Rectangle à coins arrondis 40"/>
            <p:cNvSpPr/>
            <p:nvPr/>
          </p:nvSpPr>
          <p:spPr>
            <a:xfrm>
              <a:off x="4422990" y="5486835"/>
              <a:ext cx="3980655" cy="724528"/>
            </a:xfrm>
            <a:prstGeom prst="roundRect">
              <a:avLst/>
            </a:prstGeom>
            <a:solidFill>
              <a:schemeClr val="accent5">
                <a:lumMod val="75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2" name="Image 41"/>
            <p:cNvPicPr>
              <a:picLocks noChangeAspect="1"/>
            </p:cNvPicPr>
            <p:nvPr/>
          </p:nvPicPr>
          <p:blipFill>
            <a:blip r:embed="rId11" cstate="print">
              <a:lum bright="70000" contrast="-70000"/>
              <a:extLst>
                <a:ext uri="{BEBA8EAE-BF5A-486C-A8C5-ECC9F3942E4B}">
                  <a14:imgProps xmlns:a14="http://schemas.microsoft.com/office/drawing/2010/main">
                    <a14:imgLayer r:embed="rId12">
                      <a14:imgEffect>
                        <a14:artisticPhotocopy/>
                      </a14:imgEffect>
                    </a14:imgLayer>
                  </a14:imgProps>
                </a:ext>
                <a:ext uri="{28A0092B-C50C-407E-A947-70E740481C1C}">
                  <a14:useLocalDpi xmlns:a14="http://schemas.microsoft.com/office/drawing/2010/main" val="0"/>
                </a:ext>
              </a:extLst>
            </a:blip>
            <a:stretch>
              <a:fillRect/>
            </a:stretch>
          </p:blipFill>
          <p:spPr>
            <a:xfrm>
              <a:off x="4560538" y="5626042"/>
              <a:ext cx="468000" cy="468000"/>
            </a:xfrm>
            <a:prstGeom prst="rect">
              <a:avLst/>
            </a:prstGeom>
          </p:spPr>
        </p:pic>
        <p:sp>
          <p:nvSpPr>
            <p:cNvPr id="43" name="Rectangle 42"/>
            <p:cNvSpPr/>
            <p:nvPr/>
          </p:nvSpPr>
          <p:spPr>
            <a:xfrm>
              <a:off x="5064720" y="5550406"/>
              <a:ext cx="3411289" cy="619272"/>
            </a:xfrm>
            <a:prstGeom prst="rect">
              <a:avLst/>
            </a:prstGeom>
          </p:spPr>
          <p:txBody>
            <a:bodyPr wrap="square">
              <a:spAutoFit/>
            </a:bodyPr>
            <a:lstStyle/>
            <a:p>
              <a:pPr lvl="0">
                <a:lnSpc>
                  <a:spcPct val="107000"/>
                </a:lnSpc>
                <a:spcAft>
                  <a:spcPts val="800"/>
                </a:spcAft>
              </a:pPr>
              <a:r>
                <a:rPr lang="fr-FR" sz="1600" dirty="0" smtClean="0">
                  <a:solidFill>
                    <a:schemeClr val="bg1"/>
                  </a:solidFill>
                  <a:ea typeface="Yu Gothic Light" panose="020B0300000000000000" pitchFamily="34" charset="-128"/>
                  <a:cs typeface="Times New Roman" panose="02020603050405020304" pitchFamily="18" charset="0"/>
                </a:rPr>
                <a:t>L’installation d’outils complémentaires sur un espace DataLab</a:t>
              </a:r>
              <a:endParaRPr lang="fr-FR" sz="1600" dirty="0">
                <a:solidFill>
                  <a:schemeClr val="bg1"/>
                </a:solidFill>
                <a:ea typeface="Yu Gothic Light" panose="020B0300000000000000" pitchFamily="34" charset="-128"/>
                <a:cs typeface="Times New Roman" panose="02020603050405020304" pitchFamily="18" charset="0"/>
              </a:endParaRPr>
            </a:p>
          </p:txBody>
        </p:sp>
      </p:grpSp>
      <p:sp>
        <p:nvSpPr>
          <p:cNvPr id="53" name="Rectangle 52"/>
          <p:cNvSpPr/>
          <p:nvPr/>
        </p:nvSpPr>
        <p:spPr>
          <a:xfrm>
            <a:off x="2484054" y="3218851"/>
            <a:ext cx="5359206" cy="388696"/>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Plusieurs scénarii sont à distinguer dans ce cas :</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sp>
        <p:nvSpPr>
          <p:cNvPr id="60" name="Rectangle à coins arrondis 59"/>
          <p:cNvSpPr/>
          <p:nvPr/>
        </p:nvSpPr>
        <p:spPr>
          <a:xfrm>
            <a:off x="1753518" y="3796279"/>
            <a:ext cx="6621225" cy="761207"/>
          </a:xfrm>
          <a:prstGeom prst="roundRect">
            <a:avLst>
              <a:gd name="adj" fmla="val 17129"/>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smtClean="0"/>
              <a:t>Cas 1</a:t>
            </a:r>
            <a:endParaRPr lang="fr-FR" b="1" dirty="0"/>
          </a:p>
        </p:txBody>
      </p:sp>
      <p:sp>
        <p:nvSpPr>
          <p:cNvPr id="61" name="Rectangle à coins arrondis 60"/>
          <p:cNvSpPr/>
          <p:nvPr/>
        </p:nvSpPr>
        <p:spPr>
          <a:xfrm>
            <a:off x="1753518" y="4648216"/>
            <a:ext cx="6621225" cy="761207"/>
          </a:xfrm>
          <a:prstGeom prst="roundRect">
            <a:avLst>
              <a:gd name="adj" fmla="val 11409"/>
            </a:avLst>
          </a:prstGeom>
          <a:solidFill>
            <a:schemeClr val="bg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smtClean="0">
                <a:solidFill>
                  <a:schemeClr val="tx1">
                    <a:lumMod val="50000"/>
                    <a:lumOff val="50000"/>
                  </a:schemeClr>
                </a:solidFill>
              </a:rPr>
              <a:t>Cas 2</a:t>
            </a:r>
            <a:endParaRPr lang="fr-FR" dirty="0">
              <a:solidFill>
                <a:schemeClr val="tx1">
                  <a:lumMod val="50000"/>
                  <a:lumOff val="50000"/>
                </a:schemeClr>
              </a:solidFill>
            </a:endParaRPr>
          </a:p>
        </p:txBody>
      </p:sp>
      <p:sp>
        <p:nvSpPr>
          <p:cNvPr id="62" name="Rectangle à coins arrondis 61"/>
          <p:cNvSpPr/>
          <p:nvPr/>
        </p:nvSpPr>
        <p:spPr>
          <a:xfrm>
            <a:off x="1753518" y="5500153"/>
            <a:ext cx="6621225" cy="761207"/>
          </a:xfrm>
          <a:prstGeom prst="roundRect">
            <a:avLst>
              <a:gd name="adj" fmla="val 17129"/>
            </a:avLst>
          </a:prstGeom>
          <a:solidFill>
            <a:schemeClr val="bg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fr-FR" dirty="0" smtClean="0">
                <a:solidFill>
                  <a:schemeClr val="tx1">
                    <a:lumMod val="50000"/>
                    <a:lumOff val="50000"/>
                  </a:schemeClr>
                </a:solidFill>
              </a:rPr>
              <a:t>Cas 3</a:t>
            </a:r>
            <a:endParaRPr lang="fr-FR" dirty="0">
              <a:solidFill>
                <a:schemeClr val="tx1">
                  <a:lumMod val="50000"/>
                  <a:lumOff val="50000"/>
                </a:schemeClr>
              </a:solidFill>
            </a:endParaRPr>
          </a:p>
        </p:txBody>
      </p:sp>
      <p:sp>
        <p:nvSpPr>
          <p:cNvPr id="63" name="Rectangle à coins arrondis 62"/>
          <p:cNvSpPr/>
          <p:nvPr/>
        </p:nvSpPr>
        <p:spPr>
          <a:xfrm>
            <a:off x="1764773" y="3804472"/>
            <a:ext cx="6621225" cy="761207"/>
          </a:xfrm>
          <a:prstGeom prst="roundRect">
            <a:avLst>
              <a:gd name="adj" fmla="val 1712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Je dispose d’un outil « privatif » de manipulation </a:t>
            </a:r>
            <a:br>
              <a:rPr lang="fr-FR" dirty="0">
                <a:solidFill>
                  <a:schemeClr val="bg1"/>
                </a:solidFill>
              </a:rPr>
            </a:br>
            <a:r>
              <a:rPr lang="fr-FR" dirty="0">
                <a:solidFill>
                  <a:schemeClr val="bg1"/>
                </a:solidFill>
              </a:rPr>
              <a:t>des données et souhaite l’utiliser sur mon espace DataLab.</a:t>
            </a:r>
          </a:p>
        </p:txBody>
      </p:sp>
    </p:spTree>
    <p:extLst>
      <p:ext uri="{BB962C8B-B14F-4D97-AF65-F5344CB8AC3E}">
        <p14:creationId xmlns:p14="http://schemas.microsoft.com/office/powerpoint/2010/main" val="7981974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n°32</a:t>
            </a:r>
            <a:r>
              <a:rPr lang="fr-FR" sz="2000" dirty="0">
                <a:latin typeface="+mn-lt"/>
              </a:rPr>
              <a:t/>
            </a:r>
            <a:br>
              <a:rPr lang="fr-FR" sz="2000" dirty="0">
                <a:latin typeface="+mn-lt"/>
              </a:rPr>
            </a:br>
            <a:r>
              <a:rPr lang="fr-FR" sz="2000" dirty="0" smtClean="0">
                <a:latin typeface="+mn-lt"/>
              </a:rPr>
              <a:t>Disposer d’outils complémentaires</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2"/>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sp>
        <p:nvSpPr>
          <p:cNvPr id="44" name="Arc 43"/>
          <p:cNvSpPr/>
          <p:nvPr/>
        </p:nvSpPr>
        <p:spPr bwMode="auto">
          <a:xfrm rot="5751881">
            <a:off x="455958" y="935921"/>
            <a:ext cx="2155454" cy="2354405"/>
          </a:xfrm>
          <a:prstGeom prst="arc">
            <a:avLst>
              <a:gd name="adj1" fmla="val 17251552"/>
              <a:gd name="adj2" fmla="val 1306552"/>
            </a:avLst>
          </a:prstGeom>
          <a:noFill/>
          <a:ln w="28575" cap="flat" cmpd="sng" algn="ctr">
            <a:solidFill>
              <a:schemeClr val="accent3">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charset="0"/>
            </a:endParaRPr>
          </a:p>
        </p:txBody>
      </p:sp>
      <p:pic>
        <p:nvPicPr>
          <p:cNvPr id="25" name="Image 24"/>
          <p:cNvPicPr>
            <a:picLocks noChangeAspect="1"/>
          </p:cNvPicPr>
          <p:nvPr/>
        </p:nvPicPr>
        <p:blipFill>
          <a:blip r:embed="rId10"/>
          <a:stretch>
            <a:fillRect/>
          </a:stretch>
        </p:blipFill>
        <p:spPr>
          <a:xfrm flipH="1">
            <a:off x="332136" y="2335209"/>
            <a:ext cx="1243692" cy="2938527"/>
          </a:xfrm>
          <a:prstGeom prst="rect">
            <a:avLst/>
          </a:prstGeom>
        </p:spPr>
      </p:pic>
      <p:grpSp>
        <p:nvGrpSpPr>
          <p:cNvPr id="40" name="Groupe 39"/>
          <p:cNvGrpSpPr/>
          <p:nvPr/>
        </p:nvGrpSpPr>
        <p:grpSpPr>
          <a:xfrm>
            <a:off x="1648193" y="1868520"/>
            <a:ext cx="4053019" cy="724528"/>
            <a:chOff x="4422990" y="5486835"/>
            <a:chExt cx="4053019" cy="724528"/>
          </a:xfrm>
        </p:grpSpPr>
        <p:sp>
          <p:nvSpPr>
            <p:cNvPr id="41" name="Rectangle à coins arrondis 40"/>
            <p:cNvSpPr/>
            <p:nvPr/>
          </p:nvSpPr>
          <p:spPr>
            <a:xfrm>
              <a:off x="4422990" y="5486835"/>
              <a:ext cx="3980655" cy="724528"/>
            </a:xfrm>
            <a:prstGeom prst="roundRect">
              <a:avLst/>
            </a:prstGeom>
            <a:solidFill>
              <a:schemeClr val="accent5">
                <a:lumMod val="75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2" name="Image 41"/>
            <p:cNvPicPr>
              <a:picLocks noChangeAspect="1"/>
            </p:cNvPicPr>
            <p:nvPr/>
          </p:nvPicPr>
          <p:blipFill>
            <a:blip r:embed="rId11" cstate="print">
              <a:lum bright="70000" contrast="-70000"/>
              <a:extLst>
                <a:ext uri="{BEBA8EAE-BF5A-486C-A8C5-ECC9F3942E4B}">
                  <a14:imgProps xmlns:a14="http://schemas.microsoft.com/office/drawing/2010/main">
                    <a14:imgLayer r:embed="rId12">
                      <a14:imgEffect>
                        <a14:artisticPhotocopy/>
                      </a14:imgEffect>
                    </a14:imgLayer>
                  </a14:imgProps>
                </a:ext>
                <a:ext uri="{28A0092B-C50C-407E-A947-70E740481C1C}">
                  <a14:useLocalDpi xmlns:a14="http://schemas.microsoft.com/office/drawing/2010/main" val="0"/>
                </a:ext>
              </a:extLst>
            </a:blip>
            <a:stretch>
              <a:fillRect/>
            </a:stretch>
          </p:blipFill>
          <p:spPr>
            <a:xfrm>
              <a:off x="4560538" y="5626042"/>
              <a:ext cx="468000" cy="468000"/>
            </a:xfrm>
            <a:prstGeom prst="rect">
              <a:avLst/>
            </a:prstGeom>
          </p:spPr>
        </p:pic>
        <p:sp>
          <p:nvSpPr>
            <p:cNvPr id="43" name="Rectangle 42"/>
            <p:cNvSpPr/>
            <p:nvPr/>
          </p:nvSpPr>
          <p:spPr>
            <a:xfrm>
              <a:off x="5064720" y="5550406"/>
              <a:ext cx="3411289" cy="619272"/>
            </a:xfrm>
            <a:prstGeom prst="rect">
              <a:avLst/>
            </a:prstGeom>
          </p:spPr>
          <p:txBody>
            <a:bodyPr wrap="square">
              <a:spAutoFit/>
            </a:bodyPr>
            <a:lstStyle/>
            <a:p>
              <a:pPr lvl="0">
                <a:lnSpc>
                  <a:spcPct val="107000"/>
                </a:lnSpc>
                <a:spcAft>
                  <a:spcPts val="800"/>
                </a:spcAft>
              </a:pPr>
              <a:r>
                <a:rPr lang="fr-FR" sz="1600" dirty="0" smtClean="0">
                  <a:solidFill>
                    <a:schemeClr val="bg1"/>
                  </a:solidFill>
                  <a:ea typeface="Yu Gothic Light" panose="020B0300000000000000" pitchFamily="34" charset="-128"/>
                  <a:cs typeface="Times New Roman" panose="02020603050405020304" pitchFamily="18" charset="0"/>
                </a:rPr>
                <a:t>L’installation d’outils complémentaires sur un espace DataLab</a:t>
              </a:r>
              <a:endParaRPr lang="fr-FR" sz="1600" dirty="0">
                <a:solidFill>
                  <a:schemeClr val="bg1"/>
                </a:solidFill>
                <a:ea typeface="Yu Gothic Light" panose="020B0300000000000000" pitchFamily="34" charset="-128"/>
                <a:cs typeface="Times New Roman" panose="02020603050405020304" pitchFamily="18" charset="0"/>
              </a:endParaRPr>
            </a:p>
          </p:txBody>
        </p:sp>
      </p:grpSp>
      <p:sp>
        <p:nvSpPr>
          <p:cNvPr id="53" name="Rectangle 52"/>
          <p:cNvSpPr/>
          <p:nvPr/>
        </p:nvSpPr>
        <p:spPr>
          <a:xfrm>
            <a:off x="2484054" y="3218851"/>
            <a:ext cx="5359206" cy="388696"/>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Plusieurs scénarii sont à distinguer dans ce cas :</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sp>
        <p:nvSpPr>
          <p:cNvPr id="60" name="Rectangle à coins arrondis 59"/>
          <p:cNvSpPr/>
          <p:nvPr/>
        </p:nvSpPr>
        <p:spPr>
          <a:xfrm>
            <a:off x="1753518" y="3796279"/>
            <a:ext cx="6621225" cy="761207"/>
          </a:xfrm>
          <a:prstGeom prst="roundRect">
            <a:avLst>
              <a:gd name="adj" fmla="val 17129"/>
            </a:avLst>
          </a:prstGeom>
          <a:solidFill>
            <a:schemeClr val="bg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solidFill>
                  <a:schemeClr val="tx1">
                    <a:lumMod val="50000"/>
                    <a:lumOff val="50000"/>
                  </a:schemeClr>
                </a:solidFill>
              </a:rPr>
              <a:t>Cas 1</a:t>
            </a:r>
          </a:p>
        </p:txBody>
      </p:sp>
      <p:sp>
        <p:nvSpPr>
          <p:cNvPr id="62" name="Rectangle à coins arrondis 61"/>
          <p:cNvSpPr/>
          <p:nvPr/>
        </p:nvSpPr>
        <p:spPr>
          <a:xfrm>
            <a:off x="1753518" y="5500153"/>
            <a:ext cx="6621225" cy="761207"/>
          </a:xfrm>
          <a:prstGeom prst="roundRect">
            <a:avLst>
              <a:gd name="adj" fmla="val 17129"/>
            </a:avLst>
          </a:prstGeom>
          <a:solidFill>
            <a:schemeClr val="bg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fr-FR" dirty="0" smtClean="0">
                <a:solidFill>
                  <a:schemeClr val="tx1">
                    <a:lumMod val="50000"/>
                    <a:lumOff val="50000"/>
                  </a:schemeClr>
                </a:solidFill>
              </a:rPr>
              <a:t>Cas 3</a:t>
            </a:r>
            <a:endParaRPr lang="fr-FR" dirty="0">
              <a:solidFill>
                <a:schemeClr val="tx1">
                  <a:lumMod val="50000"/>
                  <a:lumOff val="50000"/>
                </a:schemeClr>
              </a:solidFill>
            </a:endParaRPr>
          </a:p>
        </p:txBody>
      </p:sp>
      <p:sp>
        <p:nvSpPr>
          <p:cNvPr id="63" name="Rectangle à coins arrondis 62"/>
          <p:cNvSpPr/>
          <p:nvPr/>
        </p:nvSpPr>
        <p:spPr>
          <a:xfrm>
            <a:off x="1764773" y="3804472"/>
            <a:ext cx="6621225" cy="761207"/>
          </a:xfrm>
          <a:prstGeom prst="roundRect">
            <a:avLst>
              <a:gd name="adj" fmla="val 1712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3">
                    <a:lumMod val="50000"/>
                  </a:schemeClr>
                </a:solidFill>
              </a:rPr>
              <a:t>Je dispose d’un outil « privatif » de manipulation </a:t>
            </a:r>
            <a:br>
              <a:rPr lang="fr-FR" dirty="0">
                <a:solidFill>
                  <a:schemeClr val="accent3">
                    <a:lumMod val="50000"/>
                  </a:schemeClr>
                </a:solidFill>
              </a:rPr>
            </a:br>
            <a:r>
              <a:rPr lang="fr-FR" dirty="0">
                <a:solidFill>
                  <a:schemeClr val="accent3">
                    <a:lumMod val="50000"/>
                  </a:schemeClr>
                </a:solidFill>
              </a:rPr>
              <a:t>des données et souhaite l’utiliser sur mon espace DataLab.</a:t>
            </a:r>
          </a:p>
        </p:txBody>
      </p:sp>
      <p:grpSp>
        <p:nvGrpSpPr>
          <p:cNvPr id="2" name="Groupe 1"/>
          <p:cNvGrpSpPr/>
          <p:nvPr/>
        </p:nvGrpSpPr>
        <p:grpSpPr>
          <a:xfrm>
            <a:off x="1753517" y="4648216"/>
            <a:ext cx="6621226" cy="769400"/>
            <a:chOff x="1753517" y="4648216"/>
            <a:chExt cx="6621226" cy="769400"/>
          </a:xfrm>
        </p:grpSpPr>
        <p:sp>
          <p:nvSpPr>
            <p:cNvPr id="61" name="Rectangle à coins arrondis 60"/>
            <p:cNvSpPr/>
            <p:nvPr/>
          </p:nvSpPr>
          <p:spPr>
            <a:xfrm>
              <a:off x="1753518" y="4648216"/>
              <a:ext cx="6621225" cy="761207"/>
            </a:xfrm>
            <a:prstGeom prst="roundRect">
              <a:avLst>
                <a:gd name="adj" fmla="val 11409"/>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a:t>Cas 2</a:t>
              </a:r>
            </a:p>
          </p:txBody>
        </p:sp>
        <p:sp>
          <p:nvSpPr>
            <p:cNvPr id="35" name="Rectangle à coins arrondis 34"/>
            <p:cNvSpPr/>
            <p:nvPr/>
          </p:nvSpPr>
          <p:spPr>
            <a:xfrm>
              <a:off x="1753517" y="4656409"/>
              <a:ext cx="6621225" cy="761207"/>
            </a:xfrm>
            <a:prstGeom prst="roundRect">
              <a:avLst>
                <a:gd name="adj" fmla="val 1712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Je souhaite déployer l’un de mes outils </a:t>
              </a:r>
              <a:br>
                <a:rPr lang="fr-FR" dirty="0" smtClean="0">
                  <a:solidFill>
                    <a:schemeClr val="bg1"/>
                  </a:solidFill>
                </a:rPr>
              </a:br>
              <a:r>
                <a:rPr lang="fr-FR" dirty="0" smtClean="0">
                  <a:solidFill>
                    <a:schemeClr val="bg1"/>
                  </a:solidFill>
                </a:rPr>
                <a:t>« privatif » sur l’espace DataLab.</a:t>
              </a:r>
              <a:endParaRPr lang="fr-FR" dirty="0">
                <a:solidFill>
                  <a:schemeClr val="bg1"/>
                </a:solidFill>
              </a:endParaRPr>
            </a:p>
          </p:txBody>
        </p:sp>
      </p:grpSp>
    </p:spTree>
    <p:extLst>
      <p:ext uri="{BB962C8B-B14F-4D97-AF65-F5344CB8AC3E}">
        <p14:creationId xmlns:p14="http://schemas.microsoft.com/office/powerpoint/2010/main" val="30682307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n°33</a:t>
            </a:r>
            <a:r>
              <a:rPr lang="fr-FR" sz="2000" dirty="0">
                <a:latin typeface="+mn-lt"/>
              </a:rPr>
              <a:t/>
            </a:r>
            <a:br>
              <a:rPr lang="fr-FR" sz="2000" dirty="0">
                <a:latin typeface="+mn-lt"/>
              </a:rPr>
            </a:br>
            <a:r>
              <a:rPr lang="fr-FR" sz="2000" dirty="0" smtClean="0">
                <a:latin typeface="+mn-lt"/>
              </a:rPr>
              <a:t>Disposer d’outils complémentaires</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2"/>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sp>
        <p:nvSpPr>
          <p:cNvPr id="44" name="Arc 43"/>
          <p:cNvSpPr/>
          <p:nvPr/>
        </p:nvSpPr>
        <p:spPr bwMode="auto">
          <a:xfrm rot="5751881">
            <a:off x="455958" y="935921"/>
            <a:ext cx="2155454" cy="2354405"/>
          </a:xfrm>
          <a:prstGeom prst="arc">
            <a:avLst>
              <a:gd name="adj1" fmla="val 17251552"/>
              <a:gd name="adj2" fmla="val 1306552"/>
            </a:avLst>
          </a:prstGeom>
          <a:noFill/>
          <a:ln w="28575" cap="flat" cmpd="sng" algn="ctr">
            <a:solidFill>
              <a:schemeClr val="accent3">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charset="0"/>
            </a:endParaRPr>
          </a:p>
        </p:txBody>
      </p:sp>
      <p:pic>
        <p:nvPicPr>
          <p:cNvPr id="25" name="Image 24"/>
          <p:cNvPicPr>
            <a:picLocks noChangeAspect="1"/>
          </p:cNvPicPr>
          <p:nvPr/>
        </p:nvPicPr>
        <p:blipFill>
          <a:blip r:embed="rId10"/>
          <a:stretch>
            <a:fillRect/>
          </a:stretch>
        </p:blipFill>
        <p:spPr>
          <a:xfrm flipH="1">
            <a:off x="332136" y="2335209"/>
            <a:ext cx="1243692" cy="2938527"/>
          </a:xfrm>
          <a:prstGeom prst="rect">
            <a:avLst/>
          </a:prstGeom>
        </p:spPr>
      </p:pic>
      <p:grpSp>
        <p:nvGrpSpPr>
          <p:cNvPr id="40" name="Groupe 39"/>
          <p:cNvGrpSpPr/>
          <p:nvPr/>
        </p:nvGrpSpPr>
        <p:grpSpPr>
          <a:xfrm>
            <a:off x="1648193" y="1868520"/>
            <a:ext cx="4053019" cy="724528"/>
            <a:chOff x="4422990" y="5486835"/>
            <a:chExt cx="4053019" cy="724528"/>
          </a:xfrm>
        </p:grpSpPr>
        <p:sp>
          <p:nvSpPr>
            <p:cNvPr id="41" name="Rectangle à coins arrondis 40"/>
            <p:cNvSpPr/>
            <p:nvPr/>
          </p:nvSpPr>
          <p:spPr>
            <a:xfrm>
              <a:off x="4422990" y="5486835"/>
              <a:ext cx="3980655" cy="724528"/>
            </a:xfrm>
            <a:prstGeom prst="roundRect">
              <a:avLst/>
            </a:prstGeom>
            <a:solidFill>
              <a:schemeClr val="accent5">
                <a:lumMod val="75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2" name="Image 41"/>
            <p:cNvPicPr>
              <a:picLocks noChangeAspect="1"/>
            </p:cNvPicPr>
            <p:nvPr/>
          </p:nvPicPr>
          <p:blipFill>
            <a:blip r:embed="rId11" cstate="print">
              <a:lum bright="70000" contrast="-70000"/>
              <a:extLst>
                <a:ext uri="{BEBA8EAE-BF5A-486C-A8C5-ECC9F3942E4B}">
                  <a14:imgProps xmlns:a14="http://schemas.microsoft.com/office/drawing/2010/main">
                    <a14:imgLayer r:embed="rId12">
                      <a14:imgEffect>
                        <a14:artisticPhotocopy/>
                      </a14:imgEffect>
                    </a14:imgLayer>
                  </a14:imgProps>
                </a:ext>
                <a:ext uri="{28A0092B-C50C-407E-A947-70E740481C1C}">
                  <a14:useLocalDpi xmlns:a14="http://schemas.microsoft.com/office/drawing/2010/main" val="0"/>
                </a:ext>
              </a:extLst>
            </a:blip>
            <a:stretch>
              <a:fillRect/>
            </a:stretch>
          </p:blipFill>
          <p:spPr>
            <a:xfrm>
              <a:off x="4560538" y="5626042"/>
              <a:ext cx="468000" cy="468000"/>
            </a:xfrm>
            <a:prstGeom prst="rect">
              <a:avLst/>
            </a:prstGeom>
          </p:spPr>
        </p:pic>
        <p:sp>
          <p:nvSpPr>
            <p:cNvPr id="43" name="Rectangle 42"/>
            <p:cNvSpPr/>
            <p:nvPr/>
          </p:nvSpPr>
          <p:spPr>
            <a:xfrm>
              <a:off x="5064720" y="5550406"/>
              <a:ext cx="3411289" cy="619272"/>
            </a:xfrm>
            <a:prstGeom prst="rect">
              <a:avLst/>
            </a:prstGeom>
          </p:spPr>
          <p:txBody>
            <a:bodyPr wrap="square">
              <a:spAutoFit/>
            </a:bodyPr>
            <a:lstStyle/>
            <a:p>
              <a:pPr lvl="0">
                <a:lnSpc>
                  <a:spcPct val="107000"/>
                </a:lnSpc>
                <a:spcAft>
                  <a:spcPts val="800"/>
                </a:spcAft>
              </a:pPr>
              <a:r>
                <a:rPr lang="fr-FR" sz="1600" dirty="0" smtClean="0">
                  <a:solidFill>
                    <a:schemeClr val="bg1"/>
                  </a:solidFill>
                  <a:ea typeface="Yu Gothic Light" panose="020B0300000000000000" pitchFamily="34" charset="-128"/>
                  <a:cs typeface="Times New Roman" panose="02020603050405020304" pitchFamily="18" charset="0"/>
                </a:rPr>
                <a:t>L’installation d’outils complémentaires sur un espace DataLab</a:t>
              </a:r>
              <a:endParaRPr lang="fr-FR" sz="1600" dirty="0">
                <a:solidFill>
                  <a:schemeClr val="bg1"/>
                </a:solidFill>
                <a:ea typeface="Yu Gothic Light" panose="020B0300000000000000" pitchFamily="34" charset="-128"/>
                <a:cs typeface="Times New Roman" panose="02020603050405020304" pitchFamily="18" charset="0"/>
              </a:endParaRPr>
            </a:p>
          </p:txBody>
        </p:sp>
      </p:grpSp>
      <p:sp>
        <p:nvSpPr>
          <p:cNvPr id="53" name="Rectangle 52"/>
          <p:cNvSpPr/>
          <p:nvPr/>
        </p:nvSpPr>
        <p:spPr>
          <a:xfrm>
            <a:off x="2484054" y="3218851"/>
            <a:ext cx="5359206" cy="388696"/>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Plusieurs scénarii sont à distinguer dans ce cas :</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sp>
        <p:nvSpPr>
          <p:cNvPr id="60" name="Rectangle à coins arrondis 59"/>
          <p:cNvSpPr/>
          <p:nvPr/>
        </p:nvSpPr>
        <p:spPr>
          <a:xfrm>
            <a:off x="1753518" y="3796279"/>
            <a:ext cx="6621225" cy="761207"/>
          </a:xfrm>
          <a:prstGeom prst="roundRect">
            <a:avLst>
              <a:gd name="adj" fmla="val 17129"/>
            </a:avLst>
          </a:prstGeom>
          <a:solidFill>
            <a:schemeClr val="bg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solidFill>
                  <a:schemeClr val="tx1">
                    <a:lumMod val="50000"/>
                    <a:lumOff val="50000"/>
                  </a:schemeClr>
                </a:solidFill>
              </a:rPr>
              <a:t>Cas 1</a:t>
            </a:r>
          </a:p>
        </p:txBody>
      </p:sp>
      <p:sp>
        <p:nvSpPr>
          <p:cNvPr id="61" name="Rectangle à coins arrondis 60"/>
          <p:cNvSpPr/>
          <p:nvPr/>
        </p:nvSpPr>
        <p:spPr>
          <a:xfrm>
            <a:off x="1753518" y="4648216"/>
            <a:ext cx="6621225" cy="761207"/>
          </a:xfrm>
          <a:prstGeom prst="roundRect">
            <a:avLst>
              <a:gd name="adj" fmla="val 11409"/>
            </a:avLst>
          </a:prstGeom>
          <a:solidFill>
            <a:schemeClr val="bg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solidFill>
                  <a:schemeClr val="tx1">
                    <a:lumMod val="50000"/>
                    <a:lumOff val="50000"/>
                  </a:schemeClr>
                </a:solidFill>
              </a:rPr>
              <a:t>Cas 2</a:t>
            </a:r>
          </a:p>
        </p:txBody>
      </p:sp>
      <p:sp>
        <p:nvSpPr>
          <p:cNvPr id="63" name="Rectangle à coins arrondis 62"/>
          <p:cNvSpPr/>
          <p:nvPr/>
        </p:nvSpPr>
        <p:spPr>
          <a:xfrm>
            <a:off x="1764773" y="3804472"/>
            <a:ext cx="6621225" cy="761207"/>
          </a:xfrm>
          <a:prstGeom prst="roundRect">
            <a:avLst>
              <a:gd name="adj" fmla="val 1712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3">
                    <a:lumMod val="50000"/>
                  </a:schemeClr>
                </a:solidFill>
              </a:rPr>
              <a:t>Je dispose d’un outil « privatif » de manipulation </a:t>
            </a:r>
            <a:br>
              <a:rPr lang="fr-FR" dirty="0">
                <a:solidFill>
                  <a:schemeClr val="accent3">
                    <a:lumMod val="50000"/>
                  </a:schemeClr>
                </a:solidFill>
              </a:rPr>
            </a:br>
            <a:r>
              <a:rPr lang="fr-FR" dirty="0">
                <a:solidFill>
                  <a:schemeClr val="accent3">
                    <a:lumMod val="50000"/>
                  </a:schemeClr>
                </a:solidFill>
              </a:rPr>
              <a:t>des données et souhaite l’utiliser sur mon espace DataLab.</a:t>
            </a:r>
          </a:p>
        </p:txBody>
      </p:sp>
      <p:sp>
        <p:nvSpPr>
          <p:cNvPr id="35" name="Rectangle à coins arrondis 34"/>
          <p:cNvSpPr/>
          <p:nvPr/>
        </p:nvSpPr>
        <p:spPr>
          <a:xfrm>
            <a:off x="1753517" y="4656409"/>
            <a:ext cx="6621225" cy="761207"/>
          </a:xfrm>
          <a:prstGeom prst="roundRect">
            <a:avLst>
              <a:gd name="adj" fmla="val 1712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3">
                    <a:lumMod val="50000"/>
                  </a:schemeClr>
                </a:solidFill>
              </a:rPr>
              <a:t>Je souhaite déployer l’un de mes outils </a:t>
            </a:r>
            <a:br>
              <a:rPr lang="fr-FR" dirty="0" smtClean="0">
                <a:solidFill>
                  <a:schemeClr val="accent3">
                    <a:lumMod val="50000"/>
                  </a:schemeClr>
                </a:solidFill>
              </a:rPr>
            </a:br>
            <a:r>
              <a:rPr lang="fr-FR" dirty="0" smtClean="0">
                <a:solidFill>
                  <a:schemeClr val="accent3">
                    <a:lumMod val="50000"/>
                  </a:schemeClr>
                </a:solidFill>
              </a:rPr>
              <a:t>« privatif » sur l’espace DataLab.</a:t>
            </a:r>
            <a:endParaRPr lang="fr-FR" dirty="0">
              <a:solidFill>
                <a:schemeClr val="accent3">
                  <a:lumMod val="50000"/>
                </a:schemeClr>
              </a:solidFill>
            </a:endParaRPr>
          </a:p>
        </p:txBody>
      </p:sp>
      <p:grpSp>
        <p:nvGrpSpPr>
          <p:cNvPr id="2" name="Groupe 1"/>
          <p:cNvGrpSpPr/>
          <p:nvPr/>
        </p:nvGrpSpPr>
        <p:grpSpPr>
          <a:xfrm>
            <a:off x="1753516" y="5500153"/>
            <a:ext cx="6621227" cy="777593"/>
            <a:chOff x="1753516" y="5500153"/>
            <a:chExt cx="6621227" cy="777593"/>
          </a:xfrm>
        </p:grpSpPr>
        <p:sp>
          <p:nvSpPr>
            <p:cNvPr id="62" name="Rectangle à coins arrondis 61"/>
            <p:cNvSpPr/>
            <p:nvPr/>
          </p:nvSpPr>
          <p:spPr>
            <a:xfrm>
              <a:off x="1753518" y="5500153"/>
              <a:ext cx="6621225" cy="761207"/>
            </a:xfrm>
            <a:prstGeom prst="roundRect">
              <a:avLst>
                <a:gd name="adj" fmla="val 17129"/>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fr-FR" b="1" dirty="0"/>
                <a:t>Cas 3</a:t>
              </a:r>
            </a:p>
          </p:txBody>
        </p:sp>
        <p:sp>
          <p:nvSpPr>
            <p:cNvPr id="36" name="Rectangle à coins arrondis 35"/>
            <p:cNvSpPr/>
            <p:nvPr/>
          </p:nvSpPr>
          <p:spPr>
            <a:xfrm>
              <a:off x="1753516" y="5516539"/>
              <a:ext cx="6621225" cy="761207"/>
            </a:xfrm>
            <a:prstGeom prst="roundRect">
              <a:avLst>
                <a:gd name="adj" fmla="val 1712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Je souhaite disposer d’un nouvel outil fourni </a:t>
              </a:r>
              <a:br>
                <a:rPr lang="fr-FR" dirty="0">
                  <a:solidFill>
                    <a:schemeClr val="bg1"/>
                  </a:solidFill>
                </a:rPr>
              </a:br>
              <a:r>
                <a:rPr lang="fr-FR" dirty="0">
                  <a:solidFill>
                    <a:schemeClr val="bg1"/>
                  </a:solidFill>
                </a:rPr>
                <a:t>avec l’espace DataLab, en mode « communautaire ».</a:t>
              </a:r>
            </a:p>
          </p:txBody>
        </p:sp>
      </p:grpSp>
    </p:spTree>
    <p:extLst>
      <p:ext uri="{BB962C8B-B14F-4D97-AF65-F5344CB8AC3E}">
        <p14:creationId xmlns:p14="http://schemas.microsoft.com/office/powerpoint/2010/main" val="8101939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Connecteur droit 35"/>
          <p:cNvCxnSpPr/>
          <p:nvPr/>
        </p:nvCxnSpPr>
        <p:spPr>
          <a:xfrm>
            <a:off x="2616858" y="3477761"/>
            <a:ext cx="0" cy="274143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0" name="Groupe 39"/>
          <p:cNvGrpSpPr/>
          <p:nvPr/>
        </p:nvGrpSpPr>
        <p:grpSpPr>
          <a:xfrm>
            <a:off x="1648193" y="1868520"/>
            <a:ext cx="4053019" cy="724528"/>
            <a:chOff x="4422990" y="5486835"/>
            <a:chExt cx="4053019" cy="724528"/>
          </a:xfrm>
        </p:grpSpPr>
        <p:sp>
          <p:nvSpPr>
            <p:cNvPr id="41" name="Rectangle à coins arrondis 40"/>
            <p:cNvSpPr/>
            <p:nvPr/>
          </p:nvSpPr>
          <p:spPr>
            <a:xfrm>
              <a:off x="4422990" y="5486835"/>
              <a:ext cx="3980655" cy="724528"/>
            </a:xfrm>
            <a:prstGeom prst="roundRect">
              <a:avLst/>
            </a:prstGeom>
            <a:solidFill>
              <a:schemeClr val="accent5">
                <a:lumMod val="75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2" name="Image 41"/>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4560538" y="5626042"/>
              <a:ext cx="468000" cy="468000"/>
            </a:xfrm>
            <a:prstGeom prst="rect">
              <a:avLst/>
            </a:prstGeom>
          </p:spPr>
        </p:pic>
        <p:sp>
          <p:nvSpPr>
            <p:cNvPr id="43" name="Rectangle 42"/>
            <p:cNvSpPr/>
            <p:nvPr/>
          </p:nvSpPr>
          <p:spPr>
            <a:xfrm>
              <a:off x="5064720" y="5550406"/>
              <a:ext cx="3411289" cy="619272"/>
            </a:xfrm>
            <a:prstGeom prst="rect">
              <a:avLst/>
            </a:prstGeom>
          </p:spPr>
          <p:txBody>
            <a:bodyPr wrap="square">
              <a:spAutoFit/>
            </a:bodyPr>
            <a:lstStyle/>
            <a:p>
              <a:pPr lvl="0">
                <a:lnSpc>
                  <a:spcPct val="107000"/>
                </a:lnSpc>
                <a:spcAft>
                  <a:spcPts val="800"/>
                </a:spcAft>
              </a:pPr>
              <a:r>
                <a:rPr lang="fr-FR" sz="1600" dirty="0" smtClean="0">
                  <a:solidFill>
                    <a:schemeClr val="bg1"/>
                  </a:solidFill>
                  <a:ea typeface="Yu Gothic Light" panose="020B0300000000000000" pitchFamily="34" charset="-128"/>
                  <a:cs typeface="Times New Roman" panose="02020603050405020304" pitchFamily="18" charset="0"/>
                </a:rPr>
                <a:t>L’installation d’outils complémentaires sur un espace DataLab</a:t>
              </a:r>
              <a:endParaRPr lang="fr-FR" sz="1600" dirty="0">
                <a:solidFill>
                  <a:schemeClr val="bg1"/>
                </a:solidFill>
                <a:ea typeface="Yu Gothic Light" panose="020B0300000000000000" pitchFamily="34" charset="-128"/>
                <a:cs typeface="Times New Roman" panose="02020603050405020304" pitchFamily="18" charset="0"/>
              </a:endParaRPr>
            </a:p>
          </p:txBody>
        </p:sp>
      </p:grpSp>
      <p:grpSp>
        <p:nvGrpSpPr>
          <p:cNvPr id="2" name="Groupe 1"/>
          <p:cNvGrpSpPr/>
          <p:nvPr/>
        </p:nvGrpSpPr>
        <p:grpSpPr>
          <a:xfrm>
            <a:off x="1913544" y="2056699"/>
            <a:ext cx="6632480" cy="769400"/>
            <a:chOff x="1753518" y="3796279"/>
            <a:chExt cx="6632480" cy="769400"/>
          </a:xfrm>
        </p:grpSpPr>
        <p:sp>
          <p:nvSpPr>
            <p:cNvPr id="60" name="Rectangle à coins arrondis 59"/>
            <p:cNvSpPr/>
            <p:nvPr/>
          </p:nvSpPr>
          <p:spPr>
            <a:xfrm>
              <a:off x="1753518" y="3796279"/>
              <a:ext cx="6621225" cy="761207"/>
            </a:xfrm>
            <a:prstGeom prst="roundRect">
              <a:avLst>
                <a:gd name="adj" fmla="val 17129"/>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smtClean="0"/>
                <a:t>Cas 1</a:t>
              </a:r>
              <a:endParaRPr lang="fr-FR" b="1" dirty="0"/>
            </a:p>
          </p:txBody>
        </p:sp>
        <p:sp>
          <p:nvSpPr>
            <p:cNvPr id="63" name="Rectangle à coins arrondis 62"/>
            <p:cNvSpPr/>
            <p:nvPr/>
          </p:nvSpPr>
          <p:spPr>
            <a:xfrm>
              <a:off x="1764773" y="3804472"/>
              <a:ext cx="6621225" cy="761207"/>
            </a:xfrm>
            <a:prstGeom prst="roundRect">
              <a:avLst>
                <a:gd name="adj" fmla="val 1712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Je dispose d’un outil « privatif » de manipulation </a:t>
              </a:r>
              <a:br>
                <a:rPr lang="fr-FR" dirty="0">
                  <a:solidFill>
                    <a:schemeClr val="bg1"/>
                  </a:solidFill>
                </a:rPr>
              </a:br>
              <a:r>
                <a:rPr lang="fr-FR" dirty="0">
                  <a:solidFill>
                    <a:schemeClr val="bg1"/>
                  </a:solidFill>
                </a:rPr>
                <a:t>des données et souhaite l’utiliser sur mon espace DataLab.</a:t>
              </a:r>
            </a:p>
          </p:txBody>
        </p:sp>
      </p:grpSp>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n°34</a:t>
            </a:r>
            <a:r>
              <a:rPr lang="fr-FR" sz="2000" dirty="0">
                <a:latin typeface="+mn-lt"/>
              </a:rPr>
              <a:t/>
            </a:r>
            <a:br>
              <a:rPr lang="fr-FR" sz="2000" dirty="0">
                <a:latin typeface="+mn-lt"/>
              </a:rPr>
            </a:br>
            <a:r>
              <a:rPr lang="fr-FR" sz="2000" dirty="0" smtClean="0">
                <a:latin typeface="+mn-lt"/>
              </a:rPr>
              <a:t>Connecter mon outil à un espace DataLab</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4"/>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7" cstate="print">
            <a:lum bright="70000" contrast="-70000"/>
            <a:extLst>
              <a:ext uri="{BEBA8EAE-BF5A-486C-A8C5-ECC9F3942E4B}">
                <a14:imgProps xmlns:a14="http://schemas.microsoft.com/office/drawing/2010/main">
                  <a14:imgLayer r:embed="rId8">
                    <a14:imgEffect>
                      <a14:artisticPhotocopy/>
                    </a14:imgEffect>
                  </a14:imgLayer>
                </a14:imgProps>
              </a:ex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11"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25" name="Image 24"/>
          <p:cNvPicPr>
            <a:picLocks noChangeAspect="1"/>
          </p:cNvPicPr>
          <p:nvPr/>
        </p:nvPicPr>
        <p:blipFill>
          <a:blip r:embed="rId12"/>
          <a:stretch>
            <a:fillRect/>
          </a:stretch>
        </p:blipFill>
        <p:spPr>
          <a:xfrm flipH="1">
            <a:off x="332136" y="2335209"/>
            <a:ext cx="1243692" cy="2938527"/>
          </a:xfrm>
          <a:prstGeom prst="rect">
            <a:avLst/>
          </a:prstGeom>
        </p:spPr>
      </p:pic>
      <p:pic>
        <p:nvPicPr>
          <p:cNvPr id="3" name="Imag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633459" y="3929684"/>
            <a:ext cx="1196928" cy="1196928"/>
          </a:xfrm>
          <a:prstGeom prst="rect">
            <a:avLst/>
          </a:prstGeom>
        </p:spPr>
      </p:pic>
      <p:sp>
        <p:nvSpPr>
          <p:cNvPr id="37" name="Rectangle 36"/>
          <p:cNvSpPr/>
          <p:nvPr/>
        </p:nvSpPr>
        <p:spPr>
          <a:xfrm>
            <a:off x="2986454" y="3399089"/>
            <a:ext cx="5366229" cy="2873607"/>
          </a:xfrm>
          <a:prstGeom prst="rect">
            <a:avLst/>
          </a:prstGeom>
        </p:spPr>
        <p:txBody>
          <a:bodyPr wrap="square">
            <a:spAutoFit/>
          </a:bodyPr>
          <a:lstStyle/>
          <a:p>
            <a:pPr lvl="0">
              <a:lnSpc>
                <a:spcPct val="107000"/>
              </a:lnSpc>
              <a:spcAft>
                <a:spcPts val="800"/>
              </a:spcAft>
            </a:pPr>
            <a:r>
              <a:rPr lang="fr-FR" b="1" dirty="0" smtClean="0">
                <a:solidFill>
                  <a:schemeClr val="tx1">
                    <a:lumMod val="75000"/>
                    <a:lumOff val="25000"/>
                  </a:schemeClr>
                </a:solidFill>
                <a:ea typeface="Yu Gothic Light" panose="020B0300000000000000" pitchFamily="34" charset="-128"/>
                <a:cs typeface="Times New Roman" panose="02020603050405020304" pitchFamily="18" charset="0"/>
              </a:rPr>
              <a:t>C’est possible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en respectant les conditions suivantes :</a:t>
            </a:r>
          </a:p>
          <a:p>
            <a:pPr marL="285750" lvl="0" indent="-285750">
              <a:lnSpc>
                <a:spcPct val="107000"/>
              </a:lnSpc>
              <a:spcAft>
                <a:spcPts val="800"/>
              </a:spcAft>
              <a:buFont typeface="Arial" panose="020B0604020202020204" pitchFamily="34" charset="0"/>
              <a:buChar char="•"/>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J’installe mon outil sur des machines sur lesquelles j’ai la main (hors PHG),</a:t>
            </a:r>
          </a:p>
          <a:p>
            <a:pPr marL="285750" lvl="0" indent="-285750">
              <a:lnSpc>
                <a:spcPct val="107000"/>
              </a:lnSpc>
              <a:spcAft>
                <a:spcPts val="800"/>
              </a:spcAft>
              <a:buFont typeface="Arial" panose="020B0604020202020204" pitchFamily="34" charset="0"/>
              <a:buChar char="•"/>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Je connecte mon outil à l’espace DataLab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via l’un des modes de connexion autorisés.</a:t>
            </a:r>
            <a:endParaRPr lang="fr-FR" dirty="0" smtClean="0">
              <a:solidFill>
                <a:schemeClr val="tx1">
                  <a:lumMod val="75000"/>
                  <a:lumOff val="25000"/>
                </a:schemeClr>
              </a:solidFill>
              <a:ea typeface="Yu Gothic Light" panose="020B0300000000000000" pitchFamily="34" charset="-128"/>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Je fais une demande pour ouverture de la connexion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adéquate</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en précisant l’outil utilisé,</a:t>
            </a:r>
          </a:p>
          <a:p>
            <a:pPr marL="285750" lvl="0" indent="-285750">
              <a:lnSpc>
                <a:spcPct val="107000"/>
              </a:lnSpc>
              <a:spcAft>
                <a:spcPts val="800"/>
              </a:spcAft>
              <a:buFont typeface="Arial" panose="020B0604020202020204" pitchFamily="34" charset="0"/>
              <a:buChar char="•"/>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Je respecte les règles des services DataLab.</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33587000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Connecteur droit 35"/>
          <p:cNvCxnSpPr/>
          <p:nvPr/>
        </p:nvCxnSpPr>
        <p:spPr>
          <a:xfrm>
            <a:off x="2616858" y="3477761"/>
            <a:ext cx="0" cy="274143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0" name="Groupe 39"/>
          <p:cNvGrpSpPr/>
          <p:nvPr/>
        </p:nvGrpSpPr>
        <p:grpSpPr>
          <a:xfrm>
            <a:off x="1648193" y="1868520"/>
            <a:ext cx="4053019" cy="724528"/>
            <a:chOff x="4422990" y="5486835"/>
            <a:chExt cx="4053019" cy="724528"/>
          </a:xfrm>
        </p:grpSpPr>
        <p:sp>
          <p:nvSpPr>
            <p:cNvPr id="41" name="Rectangle à coins arrondis 40"/>
            <p:cNvSpPr/>
            <p:nvPr/>
          </p:nvSpPr>
          <p:spPr>
            <a:xfrm>
              <a:off x="4422990" y="5486835"/>
              <a:ext cx="3980655" cy="724528"/>
            </a:xfrm>
            <a:prstGeom prst="roundRect">
              <a:avLst/>
            </a:prstGeom>
            <a:solidFill>
              <a:schemeClr val="accent5">
                <a:lumMod val="75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2" name="Image 41"/>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4560538" y="5626042"/>
              <a:ext cx="468000" cy="468000"/>
            </a:xfrm>
            <a:prstGeom prst="rect">
              <a:avLst/>
            </a:prstGeom>
          </p:spPr>
        </p:pic>
        <p:sp>
          <p:nvSpPr>
            <p:cNvPr id="43" name="Rectangle 42"/>
            <p:cNvSpPr/>
            <p:nvPr/>
          </p:nvSpPr>
          <p:spPr>
            <a:xfrm>
              <a:off x="5064720" y="5550406"/>
              <a:ext cx="3411289" cy="619272"/>
            </a:xfrm>
            <a:prstGeom prst="rect">
              <a:avLst/>
            </a:prstGeom>
          </p:spPr>
          <p:txBody>
            <a:bodyPr wrap="square">
              <a:spAutoFit/>
            </a:bodyPr>
            <a:lstStyle/>
            <a:p>
              <a:pPr lvl="0">
                <a:lnSpc>
                  <a:spcPct val="107000"/>
                </a:lnSpc>
                <a:spcAft>
                  <a:spcPts val="800"/>
                </a:spcAft>
              </a:pPr>
              <a:r>
                <a:rPr lang="fr-FR" sz="1600" dirty="0" smtClean="0">
                  <a:solidFill>
                    <a:schemeClr val="bg1"/>
                  </a:solidFill>
                  <a:ea typeface="Yu Gothic Light" panose="020B0300000000000000" pitchFamily="34" charset="-128"/>
                  <a:cs typeface="Times New Roman" panose="02020603050405020304" pitchFamily="18" charset="0"/>
                </a:rPr>
                <a:t>L’installation d’outils complémentaires sur un espace DataLab</a:t>
              </a:r>
              <a:endParaRPr lang="fr-FR" sz="1600" dirty="0">
                <a:solidFill>
                  <a:schemeClr val="bg1"/>
                </a:solidFill>
                <a:ea typeface="Yu Gothic Light" panose="020B0300000000000000" pitchFamily="34" charset="-128"/>
                <a:cs typeface="Times New Roman" panose="02020603050405020304" pitchFamily="18" charset="0"/>
              </a:endParaRPr>
            </a:p>
          </p:txBody>
        </p:sp>
      </p:grpSp>
      <p:grpSp>
        <p:nvGrpSpPr>
          <p:cNvPr id="2" name="Groupe 1"/>
          <p:cNvGrpSpPr/>
          <p:nvPr/>
        </p:nvGrpSpPr>
        <p:grpSpPr>
          <a:xfrm>
            <a:off x="1913544" y="2056699"/>
            <a:ext cx="6632480" cy="769400"/>
            <a:chOff x="1753518" y="3796279"/>
            <a:chExt cx="6632480" cy="769400"/>
          </a:xfrm>
        </p:grpSpPr>
        <p:sp>
          <p:nvSpPr>
            <p:cNvPr id="60" name="Rectangle à coins arrondis 59"/>
            <p:cNvSpPr/>
            <p:nvPr/>
          </p:nvSpPr>
          <p:spPr>
            <a:xfrm>
              <a:off x="1753518" y="3796279"/>
              <a:ext cx="6621225" cy="761207"/>
            </a:xfrm>
            <a:prstGeom prst="roundRect">
              <a:avLst>
                <a:gd name="adj" fmla="val 17129"/>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smtClean="0"/>
                <a:t>Cas 1</a:t>
              </a:r>
              <a:endParaRPr lang="fr-FR" b="1" dirty="0"/>
            </a:p>
          </p:txBody>
        </p:sp>
        <p:sp>
          <p:nvSpPr>
            <p:cNvPr id="63" name="Rectangle à coins arrondis 62"/>
            <p:cNvSpPr/>
            <p:nvPr/>
          </p:nvSpPr>
          <p:spPr>
            <a:xfrm>
              <a:off x="1764773" y="3804472"/>
              <a:ext cx="6621225" cy="761207"/>
            </a:xfrm>
            <a:prstGeom prst="roundRect">
              <a:avLst>
                <a:gd name="adj" fmla="val 1712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Je dispose d’un outil « privatif » de manipulation </a:t>
              </a:r>
              <a:br>
                <a:rPr lang="fr-FR" dirty="0">
                  <a:solidFill>
                    <a:schemeClr val="bg1"/>
                  </a:solidFill>
                </a:rPr>
              </a:br>
              <a:r>
                <a:rPr lang="fr-FR" dirty="0">
                  <a:solidFill>
                    <a:schemeClr val="bg1"/>
                  </a:solidFill>
                </a:rPr>
                <a:t>des données et souhaite l’utiliser sur mon espace DataLab.</a:t>
              </a:r>
            </a:p>
          </p:txBody>
        </p:sp>
      </p:grpSp>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n°34 bis</a:t>
            </a:r>
            <a:r>
              <a:rPr lang="fr-FR" sz="2000" dirty="0">
                <a:latin typeface="+mn-lt"/>
              </a:rPr>
              <a:t/>
            </a:r>
            <a:br>
              <a:rPr lang="fr-FR" sz="2000" dirty="0">
                <a:latin typeface="+mn-lt"/>
              </a:rPr>
            </a:br>
            <a:r>
              <a:rPr lang="fr-FR" sz="2000" dirty="0" smtClean="0">
                <a:latin typeface="+mn-lt"/>
              </a:rPr>
              <a:t>Connecter mon outil à un espace DataLab</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4"/>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7" cstate="print">
            <a:lum bright="70000" contrast="-70000"/>
            <a:extLst>
              <a:ext uri="{BEBA8EAE-BF5A-486C-A8C5-ECC9F3942E4B}">
                <a14:imgProps xmlns:a14="http://schemas.microsoft.com/office/drawing/2010/main">
                  <a14:imgLayer r:embed="rId8">
                    <a14:imgEffect>
                      <a14:artisticPhotocopy/>
                    </a14:imgEffect>
                  </a14:imgLayer>
                </a14:imgProps>
              </a:ex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11"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25" name="Image 24"/>
          <p:cNvPicPr>
            <a:picLocks noChangeAspect="1"/>
          </p:cNvPicPr>
          <p:nvPr/>
        </p:nvPicPr>
        <p:blipFill>
          <a:blip r:embed="rId12"/>
          <a:stretch>
            <a:fillRect/>
          </a:stretch>
        </p:blipFill>
        <p:spPr>
          <a:xfrm flipH="1">
            <a:off x="332136" y="2335209"/>
            <a:ext cx="1243692" cy="2938527"/>
          </a:xfrm>
          <a:prstGeom prst="rect">
            <a:avLst/>
          </a:prstGeom>
        </p:spPr>
      </p:pic>
      <p:pic>
        <p:nvPicPr>
          <p:cNvPr id="3" name="Image 2"/>
          <p:cNvPicPr>
            <a:picLocks noChangeAspect="1"/>
          </p:cNvPicPr>
          <p:nvPr/>
        </p:nvPicPr>
        <p:blipFill>
          <a:blip r:embed="rId1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633459" y="3929684"/>
            <a:ext cx="1196928" cy="1196928"/>
          </a:xfrm>
          <a:prstGeom prst="rect">
            <a:avLst/>
          </a:prstGeom>
        </p:spPr>
      </p:pic>
      <p:sp>
        <p:nvSpPr>
          <p:cNvPr id="37" name="Rectangle 36"/>
          <p:cNvSpPr/>
          <p:nvPr/>
        </p:nvSpPr>
        <p:spPr>
          <a:xfrm>
            <a:off x="2986454" y="3399089"/>
            <a:ext cx="5366229" cy="2873607"/>
          </a:xfrm>
          <a:prstGeom prst="rect">
            <a:avLst/>
          </a:prstGeom>
        </p:spPr>
        <p:txBody>
          <a:bodyPr wrap="square">
            <a:spAutoFit/>
          </a:bodyPr>
          <a:lstStyle/>
          <a:p>
            <a:pPr lvl="0">
              <a:lnSpc>
                <a:spcPct val="107000"/>
              </a:lnSpc>
              <a:spcAft>
                <a:spcPts val="800"/>
              </a:spcAft>
            </a:pPr>
            <a:r>
              <a:rPr lang="fr-FR" b="1" dirty="0" smtClean="0">
                <a:solidFill>
                  <a:schemeClr val="bg1">
                    <a:lumMod val="85000"/>
                  </a:schemeClr>
                </a:solidFill>
                <a:ea typeface="Yu Gothic Light" panose="020B0300000000000000" pitchFamily="34" charset="-128"/>
                <a:cs typeface="Times New Roman" panose="02020603050405020304" pitchFamily="18" charset="0"/>
              </a:rPr>
              <a:t>C’est possible </a:t>
            </a:r>
            <a:r>
              <a:rPr lang="fr-FR" dirty="0" smtClean="0">
                <a:solidFill>
                  <a:schemeClr val="bg1">
                    <a:lumMod val="85000"/>
                  </a:schemeClr>
                </a:solidFill>
                <a:ea typeface="Yu Gothic Light" panose="020B0300000000000000" pitchFamily="34" charset="-128"/>
                <a:cs typeface="Times New Roman" panose="02020603050405020304" pitchFamily="18" charset="0"/>
              </a:rPr>
              <a:t>en respectant les conditions suivantes :</a:t>
            </a:r>
          </a:p>
          <a:p>
            <a:pPr marL="285750" lvl="0" indent="-285750">
              <a:lnSpc>
                <a:spcPct val="107000"/>
              </a:lnSpc>
              <a:spcAft>
                <a:spcPts val="800"/>
              </a:spcAft>
              <a:buFont typeface="Arial" panose="020B0604020202020204" pitchFamily="34" charset="0"/>
              <a:buChar char="•"/>
            </a:pPr>
            <a:r>
              <a:rPr lang="fr-FR" dirty="0" smtClean="0">
                <a:solidFill>
                  <a:schemeClr val="bg1">
                    <a:lumMod val="85000"/>
                  </a:schemeClr>
                </a:solidFill>
                <a:ea typeface="Yu Gothic Light" panose="020B0300000000000000" pitchFamily="34" charset="-128"/>
                <a:cs typeface="Times New Roman" panose="02020603050405020304" pitchFamily="18" charset="0"/>
              </a:rPr>
              <a:t>J’installe mon outil sur des machines sur lesquelles j’ai la main (hors PHG),</a:t>
            </a:r>
          </a:p>
          <a:p>
            <a:pPr marL="285750" lvl="0" indent="-285750">
              <a:lnSpc>
                <a:spcPct val="107000"/>
              </a:lnSpc>
              <a:spcAft>
                <a:spcPts val="800"/>
              </a:spcAft>
              <a:buFont typeface="Arial" panose="020B0604020202020204" pitchFamily="34" charset="0"/>
              <a:buChar char="•"/>
            </a:pPr>
            <a:r>
              <a:rPr lang="fr-FR" dirty="0" smtClean="0">
                <a:solidFill>
                  <a:schemeClr val="bg1">
                    <a:lumMod val="85000"/>
                  </a:schemeClr>
                </a:solidFill>
                <a:ea typeface="Yu Gothic Light" panose="020B0300000000000000" pitchFamily="34" charset="-128"/>
                <a:cs typeface="Times New Roman" panose="02020603050405020304" pitchFamily="18" charset="0"/>
              </a:rPr>
              <a:t>Je connecte mon outil à l’espace DataLab </a:t>
            </a:r>
            <a:r>
              <a:rPr lang="fr-FR" dirty="0" smtClean="0">
                <a:solidFill>
                  <a:schemeClr val="bg1">
                    <a:lumMod val="85000"/>
                  </a:schemeClr>
                </a:solidFill>
                <a:ea typeface="Yu Gothic Light" panose="020B0300000000000000" pitchFamily="34" charset="-128"/>
                <a:cs typeface="Times New Roman" panose="02020603050405020304" pitchFamily="18" charset="0"/>
              </a:rPr>
              <a:t>via l’un des modes de connexion autorisés.</a:t>
            </a:r>
            <a:endParaRPr lang="fr-FR" dirty="0" smtClean="0">
              <a:solidFill>
                <a:schemeClr val="bg1">
                  <a:lumMod val="85000"/>
                </a:schemeClr>
              </a:solidFill>
              <a:ea typeface="Yu Gothic Light" panose="020B0300000000000000" pitchFamily="34" charset="-128"/>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pPr>
            <a:r>
              <a:rPr lang="fr-FR" dirty="0" smtClean="0">
                <a:solidFill>
                  <a:schemeClr val="bg1">
                    <a:lumMod val="85000"/>
                  </a:schemeClr>
                </a:solidFill>
                <a:ea typeface="Yu Gothic Light" panose="020B0300000000000000" pitchFamily="34" charset="-128"/>
                <a:cs typeface="Times New Roman" panose="02020603050405020304" pitchFamily="18" charset="0"/>
              </a:rPr>
              <a:t>Je fais une demande pour ouverture de la connexion </a:t>
            </a:r>
            <a:r>
              <a:rPr lang="fr-FR" dirty="0" smtClean="0">
                <a:solidFill>
                  <a:schemeClr val="bg1">
                    <a:lumMod val="85000"/>
                  </a:schemeClr>
                </a:solidFill>
                <a:ea typeface="Yu Gothic Light" panose="020B0300000000000000" pitchFamily="34" charset="-128"/>
                <a:cs typeface="Times New Roman" panose="02020603050405020304" pitchFamily="18" charset="0"/>
              </a:rPr>
              <a:t>adéquate</a:t>
            </a:r>
            <a:r>
              <a:rPr lang="fr-FR" dirty="0" smtClean="0">
                <a:solidFill>
                  <a:schemeClr val="bg1">
                    <a:lumMod val="85000"/>
                  </a:schemeClr>
                </a:solidFill>
                <a:ea typeface="Yu Gothic Light" panose="020B0300000000000000" pitchFamily="34" charset="-128"/>
                <a:cs typeface="Times New Roman" panose="02020603050405020304" pitchFamily="18" charset="0"/>
              </a:rPr>
              <a:t> </a:t>
            </a:r>
            <a:r>
              <a:rPr lang="fr-FR" dirty="0" smtClean="0">
                <a:solidFill>
                  <a:schemeClr val="bg1">
                    <a:lumMod val="85000"/>
                  </a:schemeClr>
                </a:solidFill>
                <a:ea typeface="Yu Gothic Light" panose="020B0300000000000000" pitchFamily="34" charset="-128"/>
                <a:cs typeface="Times New Roman" panose="02020603050405020304" pitchFamily="18" charset="0"/>
              </a:rPr>
              <a:t>en précisant l’outil utilisé,</a:t>
            </a:r>
          </a:p>
          <a:p>
            <a:pPr marL="285750" lvl="0" indent="-285750">
              <a:lnSpc>
                <a:spcPct val="107000"/>
              </a:lnSpc>
              <a:spcAft>
                <a:spcPts val="800"/>
              </a:spcAft>
              <a:buFont typeface="Arial" panose="020B0604020202020204" pitchFamily="34" charset="0"/>
              <a:buChar char="•"/>
            </a:pPr>
            <a:r>
              <a:rPr lang="fr-FR" dirty="0" smtClean="0">
                <a:solidFill>
                  <a:schemeClr val="bg1">
                    <a:lumMod val="85000"/>
                  </a:schemeClr>
                </a:solidFill>
                <a:ea typeface="Yu Gothic Light" panose="020B0300000000000000" pitchFamily="34" charset="-128"/>
                <a:cs typeface="Times New Roman" panose="02020603050405020304" pitchFamily="18" charset="0"/>
              </a:rPr>
              <a:t>Je respecte les règles des services DataLab.</a:t>
            </a:r>
            <a:endParaRPr lang="fr-FR" dirty="0">
              <a:solidFill>
                <a:schemeClr val="bg1">
                  <a:lumMod val="85000"/>
                </a:schemeClr>
              </a:solidFill>
              <a:ea typeface="Yu Gothic Light" panose="020B0300000000000000" pitchFamily="34" charset="-128"/>
              <a:cs typeface="Times New Roman" panose="02020603050405020304" pitchFamily="18" charset="0"/>
            </a:endParaRPr>
          </a:p>
        </p:txBody>
      </p:sp>
      <p:grpSp>
        <p:nvGrpSpPr>
          <p:cNvPr id="53" name="Groupe 52"/>
          <p:cNvGrpSpPr/>
          <p:nvPr/>
        </p:nvGrpSpPr>
        <p:grpSpPr>
          <a:xfrm>
            <a:off x="468568" y="5235842"/>
            <a:ext cx="7897464" cy="1304471"/>
            <a:chOff x="332136" y="5448300"/>
            <a:chExt cx="7897464" cy="1304471"/>
          </a:xfrm>
        </p:grpSpPr>
        <p:sp>
          <p:nvSpPr>
            <p:cNvPr id="54" name="Rectangle à coins arrondis 53"/>
            <p:cNvSpPr/>
            <p:nvPr/>
          </p:nvSpPr>
          <p:spPr>
            <a:xfrm>
              <a:off x="332136" y="5448300"/>
              <a:ext cx="7897464" cy="1304471"/>
            </a:xfrm>
            <a:prstGeom prst="round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5" name="Groupe 54"/>
            <p:cNvGrpSpPr/>
            <p:nvPr/>
          </p:nvGrpSpPr>
          <p:grpSpPr>
            <a:xfrm>
              <a:off x="618399" y="5549404"/>
              <a:ext cx="7330138" cy="1203367"/>
              <a:chOff x="1654744" y="5390759"/>
              <a:chExt cx="7330138" cy="1203367"/>
            </a:xfrm>
          </p:grpSpPr>
          <p:cxnSp>
            <p:nvCxnSpPr>
              <p:cNvPr id="56" name="Connecteur droit 55"/>
              <p:cNvCxnSpPr/>
              <p:nvPr/>
            </p:nvCxnSpPr>
            <p:spPr>
              <a:xfrm>
                <a:off x="1905308" y="5807728"/>
                <a:ext cx="238196" cy="356451"/>
              </a:xfrm>
              <a:prstGeom prst="line">
                <a:avLst/>
              </a:prstGeom>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389336" y="5439981"/>
                <a:ext cx="6299587" cy="685059"/>
              </a:xfrm>
              <a:prstGeom prst="rect">
                <a:avLst/>
              </a:prstGeom>
            </p:spPr>
            <p:txBody>
              <a:bodyPr wrap="square">
                <a:spAutoFit/>
              </a:bodyPr>
              <a:lstStyle/>
              <a:p>
                <a:pPr lvl="0">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Je suis conscient que les </a:t>
                </a:r>
                <a:r>
                  <a:rPr lang="fr-FR" dirty="0">
                    <a:solidFill>
                      <a:schemeClr val="tx1">
                        <a:lumMod val="75000"/>
                        <a:lumOff val="25000"/>
                      </a:schemeClr>
                    </a:solidFill>
                    <a:ea typeface="Yu Gothic Light" panose="020B0300000000000000" pitchFamily="34" charset="-128"/>
                    <a:cs typeface="Times New Roman" panose="02020603050405020304" pitchFamily="18" charset="0"/>
                  </a:rPr>
                  <a:t>performances de mon poste sont bien moindres que celles offertes par un outil intégré à la plateforme</a:t>
                </a:r>
              </a:p>
            </p:txBody>
          </p:sp>
          <p:pic>
            <p:nvPicPr>
              <p:cNvPr id="58" name="Image 5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54744" y="5390759"/>
                <a:ext cx="540000" cy="540000"/>
              </a:xfrm>
              <a:prstGeom prst="rect">
                <a:avLst/>
              </a:prstGeom>
            </p:spPr>
          </p:pic>
          <p:cxnSp>
            <p:nvCxnSpPr>
              <p:cNvPr id="59" name="Connecteur droit 58"/>
              <p:cNvCxnSpPr>
                <a:stCxn id="61" idx="6"/>
                <a:endCxn id="64" idx="6"/>
              </p:cNvCxnSpPr>
              <p:nvPr/>
            </p:nvCxnSpPr>
            <p:spPr>
              <a:xfrm>
                <a:off x="2220450" y="6168941"/>
                <a:ext cx="6512880" cy="0"/>
              </a:xfrm>
              <a:prstGeom prst="line">
                <a:avLst/>
              </a:prstGeom>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1" name="Ellipse 60"/>
              <p:cNvSpPr/>
              <p:nvPr/>
            </p:nvSpPr>
            <p:spPr>
              <a:xfrm>
                <a:off x="2103515" y="6110473"/>
                <a:ext cx="116935" cy="116935"/>
              </a:xfrm>
              <a:prstGeom prst="ellipse">
                <a:avLst/>
              </a:prstGeom>
              <a:solidFill>
                <a:schemeClr val="accent4">
                  <a:lumMod val="75000"/>
                  <a:lumOff val="2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2" name="Connecteur droit 61"/>
              <p:cNvCxnSpPr/>
              <p:nvPr/>
            </p:nvCxnSpPr>
            <p:spPr>
              <a:xfrm flipH="1" flipV="1">
                <a:off x="8688923" y="6164182"/>
                <a:ext cx="295959" cy="429944"/>
              </a:xfrm>
              <a:prstGeom prst="line">
                <a:avLst/>
              </a:prstGeom>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4" name="Ellipse 63"/>
              <p:cNvSpPr/>
              <p:nvPr/>
            </p:nvSpPr>
            <p:spPr>
              <a:xfrm>
                <a:off x="8616395" y="6110473"/>
                <a:ext cx="116935" cy="116935"/>
              </a:xfrm>
              <a:prstGeom prst="ellipse">
                <a:avLst/>
              </a:prstGeom>
              <a:solidFill>
                <a:schemeClr val="accent4">
                  <a:lumMod val="75000"/>
                  <a:lumOff val="2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spTree>
    <p:extLst>
      <p:ext uri="{BB962C8B-B14F-4D97-AF65-F5344CB8AC3E}">
        <p14:creationId xmlns:p14="http://schemas.microsoft.com/office/powerpoint/2010/main" val="2331058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n°1</a:t>
            </a:r>
            <a:r>
              <a:rPr lang="fr-FR" sz="2000" dirty="0">
                <a:latin typeface="+mn-lt"/>
              </a:rPr>
              <a:t/>
            </a:r>
            <a:br>
              <a:rPr lang="fr-FR" sz="2000" dirty="0">
                <a:latin typeface="+mn-lt"/>
              </a:rPr>
            </a:br>
            <a:r>
              <a:rPr lang="fr-FR" sz="2000" dirty="0" smtClean="0">
                <a:latin typeface="+mn-lt"/>
              </a:rPr>
              <a:t>Introduction</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2"/>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lum bright="70000" contrast="-70000"/>
            <a:extLst>
              <a:ext uri="{BEBA8EAE-BF5A-486C-A8C5-ECC9F3942E4B}">
                <a14:imgProps xmlns:a14="http://schemas.microsoft.com/office/drawing/2010/main">
                  <a14:imgLayer r:embed="rId9">
                    <a14:imgEffect>
                      <a14:artisticPhotocopy/>
                    </a14:imgEffect>
                  </a14:imgLayer>
                </a14:imgProps>
              </a:ex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34" name="Image 33"/>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528127" y="2127781"/>
            <a:ext cx="1697904" cy="2940771"/>
          </a:xfrm>
          <a:prstGeom prst="rect">
            <a:avLst/>
          </a:prstGeom>
        </p:spPr>
      </p:pic>
      <p:sp>
        <p:nvSpPr>
          <p:cNvPr id="35" name="Rectangle 34"/>
          <p:cNvSpPr/>
          <p:nvPr/>
        </p:nvSpPr>
        <p:spPr>
          <a:xfrm>
            <a:off x="154668" y="5443774"/>
            <a:ext cx="8379325" cy="685059"/>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Salut c’est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Marc,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le responsable marketing.</a:t>
            </a:r>
            <a:r>
              <a:rPr lang="fr-FR" dirty="0">
                <a:solidFill>
                  <a:schemeClr val="tx1">
                    <a:lumMod val="75000"/>
                    <a:lumOff val="25000"/>
                  </a:schemeClr>
                </a:solidFill>
                <a:ea typeface="Yu Gothic Light" panose="020B0300000000000000" pitchFamily="34" charset="-128"/>
                <a:cs typeface="Times New Roman" panose="02020603050405020304" pitchFamily="18" charset="0"/>
              </a:rPr>
              <a:t/>
            </a:r>
            <a:br>
              <a:rPr lang="fr-FR" dirty="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Comme vous, j’ai suivi le e-learning d’introduction au DataLab.</a:t>
            </a:r>
          </a:p>
        </p:txBody>
      </p:sp>
      <p:sp>
        <p:nvSpPr>
          <p:cNvPr id="36" name="Rectangle 35"/>
          <p:cNvSpPr/>
          <p:nvPr/>
        </p:nvSpPr>
        <p:spPr>
          <a:xfrm>
            <a:off x="5181937" y="1835974"/>
            <a:ext cx="678793" cy="355803"/>
          </a:xfrm>
          <a:prstGeom prst="rect">
            <a:avLst/>
          </a:prstGeom>
        </p:spPr>
        <p:txBody>
          <a:bodyPr wrap="square">
            <a:spAutoFit/>
          </a:bodyPr>
          <a:lstStyle/>
          <a:p>
            <a:pPr lvl="0">
              <a:lnSpc>
                <a:spcPct val="107000"/>
              </a:lnSpc>
              <a:spcAft>
                <a:spcPts val="800"/>
              </a:spcAft>
            </a:pPr>
            <a:r>
              <a:rPr lang="fr-FR" sz="1600" dirty="0" smtClean="0">
                <a:solidFill>
                  <a:schemeClr val="tx1">
                    <a:lumMod val="75000"/>
                    <a:lumOff val="25000"/>
                  </a:schemeClr>
                </a:solidFill>
                <a:ea typeface="Yu Gothic Light" panose="020B0300000000000000" pitchFamily="34" charset="-128"/>
                <a:cs typeface="Times New Roman" panose="02020603050405020304" pitchFamily="18" charset="0"/>
              </a:rPr>
              <a:t>Marc</a:t>
            </a:r>
            <a:endParaRPr lang="fr-FR" sz="1600" dirty="0">
              <a:solidFill>
                <a:schemeClr val="tx1">
                  <a:lumMod val="75000"/>
                  <a:lumOff val="25000"/>
                </a:schemeClr>
              </a:solidFill>
              <a:ea typeface="Yu Gothic Light" panose="020B0300000000000000" pitchFamily="34" charset="-128"/>
              <a:cs typeface="Times New Roman" panose="02020603050405020304" pitchFamily="18" charset="0"/>
            </a:endParaRPr>
          </a:p>
        </p:txBody>
      </p:sp>
      <p:grpSp>
        <p:nvGrpSpPr>
          <p:cNvPr id="37" name="Groupe 36"/>
          <p:cNvGrpSpPr/>
          <p:nvPr/>
        </p:nvGrpSpPr>
        <p:grpSpPr>
          <a:xfrm flipH="1" flipV="1">
            <a:off x="4822822" y="2016767"/>
            <a:ext cx="370705" cy="311920"/>
            <a:chOff x="6236926" y="6163140"/>
            <a:chExt cx="370705" cy="311920"/>
          </a:xfrm>
        </p:grpSpPr>
        <p:cxnSp>
          <p:nvCxnSpPr>
            <p:cNvPr id="38" name="Connecteur droit 37"/>
            <p:cNvCxnSpPr/>
            <p:nvPr/>
          </p:nvCxnSpPr>
          <p:spPr>
            <a:xfrm flipV="1">
              <a:off x="6371422" y="6163140"/>
              <a:ext cx="236209" cy="31192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a:xfrm flipV="1">
              <a:off x="6236926" y="6473827"/>
              <a:ext cx="137572"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92365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e 39"/>
          <p:cNvGrpSpPr/>
          <p:nvPr/>
        </p:nvGrpSpPr>
        <p:grpSpPr>
          <a:xfrm>
            <a:off x="1648193" y="1868520"/>
            <a:ext cx="4053019" cy="724528"/>
            <a:chOff x="4422990" y="5486835"/>
            <a:chExt cx="4053019" cy="724528"/>
          </a:xfrm>
        </p:grpSpPr>
        <p:sp>
          <p:nvSpPr>
            <p:cNvPr id="41" name="Rectangle à coins arrondis 40"/>
            <p:cNvSpPr/>
            <p:nvPr/>
          </p:nvSpPr>
          <p:spPr>
            <a:xfrm>
              <a:off x="4422990" y="5486835"/>
              <a:ext cx="3980655" cy="724528"/>
            </a:xfrm>
            <a:prstGeom prst="roundRect">
              <a:avLst/>
            </a:prstGeom>
            <a:solidFill>
              <a:schemeClr val="accent5">
                <a:lumMod val="75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2" name="Image 41"/>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4560538" y="5626042"/>
              <a:ext cx="468000" cy="468000"/>
            </a:xfrm>
            <a:prstGeom prst="rect">
              <a:avLst/>
            </a:prstGeom>
          </p:spPr>
        </p:pic>
        <p:sp>
          <p:nvSpPr>
            <p:cNvPr id="43" name="Rectangle 42"/>
            <p:cNvSpPr/>
            <p:nvPr/>
          </p:nvSpPr>
          <p:spPr>
            <a:xfrm>
              <a:off x="5064720" y="5550406"/>
              <a:ext cx="3411289" cy="619272"/>
            </a:xfrm>
            <a:prstGeom prst="rect">
              <a:avLst/>
            </a:prstGeom>
          </p:spPr>
          <p:txBody>
            <a:bodyPr wrap="square">
              <a:spAutoFit/>
            </a:bodyPr>
            <a:lstStyle/>
            <a:p>
              <a:pPr lvl="0">
                <a:lnSpc>
                  <a:spcPct val="107000"/>
                </a:lnSpc>
                <a:spcAft>
                  <a:spcPts val="800"/>
                </a:spcAft>
              </a:pPr>
              <a:r>
                <a:rPr lang="fr-FR" sz="1600" dirty="0" smtClean="0">
                  <a:solidFill>
                    <a:schemeClr val="bg1"/>
                  </a:solidFill>
                  <a:ea typeface="Yu Gothic Light" panose="020B0300000000000000" pitchFamily="34" charset="-128"/>
                  <a:cs typeface="Times New Roman" panose="02020603050405020304" pitchFamily="18" charset="0"/>
                </a:rPr>
                <a:t>L’installation d’outils complémentaires sur un espace DataLab</a:t>
              </a:r>
              <a:endParaRPr lang="fr-FR" sz="1600" dirty="0">
                <a:solidFill>
                  <a:schemeClr val="bg1"/>
                </a:solidFill>
                <a:ea typeface="Yu Gothic Light" panose="020B0300000000000000" pitchFamily="34" charset="-128"/>
                <a:cs typeface="Times New Roman" panose="02020603050405020304" pitchFamily="18" charset="0"/>
              </a:endParaRPr>
            </a:p>
          </p:txBody>
        </p:sp>
      </p:grpSp>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n°35</a:t>
            </a:r>
            <a:r>
              <a:rPr lang="fr-FR" sz="2000" dirty="0">
                <a:latin typeface="+mn-lt"/>
              </a:rPr>
              <a:t/>
            </a:r>
            <a:br>
              <a:rPr lang="fr-FR" sz="2000" dirty="0">
                <a:latin typeface="+mn-lt"/>
              </a:rPr>
            </a:br>
            <a:r>
              <a:rPr lang="fr-FR" sz="2000" dirty="0" smtClean="0">
                <a:latin typeface="+mn-lt"/>
              </a:rPr>
              <a:t>Déployer mon outil sur un espace DataLab</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4"/>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7" cstate="print">
            <a:lum bright="70000" contrast="-70000"/>
            <a:extLst>
              <a:ext uri="{BEBA8EAE-BF5A-486C-A8C5-ECC9F3942E4B}">
                <a14:imgProps xmlns:a14="http://schemas.microsoft.com/office/drawing/2010/main">
                  <a14:imgLayer r:embed="rId8">
                    <a14:imgEffect>
                      <a14:artisticPhotocopy/>
                    </a14:imgEffect>
                  </a14:imgLayer>
                </a14:imgProps>
              </a:ex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11"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25" name="Image 24"/>
          <p:cNvPicPr>
            <a:picLocks noChangeAspect="1"/>
          </p:cNvPicPr>
          <p:nvPr/>
        </p:nvPicPr>
        <p:blipFill>
          <a:blip r:embed="rId12"/>
          <a:stretch>
            <a:fillRect/>
          </a:stretch>
        </p:blipFill>
        <p:spPr>
          <a:xfrm flipH="1">
            <a:off x="332136" y="2335209"/>
            <a:ext cx="1243692" cy="2938527"/>
          </a:xfrm>
          <a:prstGeom prst="rect">
            <a:avLst/>
          </a:prstGeom>
        </p:spPr>
      </p:pic>
      <p:grpSp>
        <p:nvGrpSpPr>
          <p:cNvPr id="33" name="Groupe 32"/>
          <p:cNvGrpSpPr/>
          <p:nvPr/>
        </p:nvGrpSpPr>
        <p:grpSpPr>
          <a:xfrm>
            <a:off x="1926618" y="2064892"/>
            <a:ext cx="6621226" cy="769400"/>
            <a:chOff x="1753517" y="4648216"/>
            <a:chExt cx="6621226" cy="769400"/>
          </a:xfrm>
        </p:grpSpPr>
        <p:sp>
          <p:nvSpPr>
            <p:cNvPr id="34" name="Rectangle à coins arrondis 33"/>
            <p:cNvSpPr/>
            <p:nvPr/>
          </p:nvSpPr>
          <p:spPr>
            <a:xfrm>
              <a:off x="1753518" y="4648216"/>
              <a:ext cx="6621225" cy="761207"/>
            </a:xfrm>
            <a:prstGeom prst="roundRect">
              <a:avLst>
                <a:gd name="adj" fmla="val 11409"/>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a:t>Cas 2</a:t>
              </a:r>
            </a:p>
          </p:txBody>
        </p:sp>
        <p:sp>
          <p:nvSpPr>
            <p:cNvPr id="35" name="Rectangle à coins arrondis 34"/>
            <p:cNvSpPr/>
            <p:nvPr/>
          </p:nvSpPr>
          <p:spPr>
            <a:xfrm>
              <a:off x="1753517" y="4656409"/>
              <a:ext cx="6621225" cy="761207"/>
            </a:xfrm>
            <a:prstGeom prst="roundRect">
              <a:avLst>
                <a:gd name="adj" fmla="val 1712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Je souhaite déployer l’un de mes outils </a:t>
              </a:r>
              <a:br>
                <a:rPr lang="fr-FR" dirty="0" smtClean="0">
                  <a:solidFill>
                    <a:schemeClr val="bg1"/>
                  </a:solidFill>
                </a:rPr>
              </a:br>
              <a:r>
                <a:rPr lang="fr-FR" dirty="0" smtClean="0">
                  <a:solidFill>
                    <a:schemeClr val="bg1"/>
                  </a:solidFill>
                </a:rPr>
                <a:t>« privatif » sur l’espace DataLab.</a:t>
              </a:r>
              <a:endParaRPr lang="fr-FR" dirty="0">
                <a:solidFill>
                  <a:schemeClr val="bg1"/>
                </a:solidFill>
              </a:endParaRPr>
            </a:p>
          </p:txBody>
        </p:sp>
      </p:grpSp>
      <p:cxnSp>
        <p:nvCxnSpPr>
          <p:cNvPr id="36" name="Connecteur droit 35"/>
          <p:cNvCxnSpPr/>
          <p:nvPr/>
        </p:nvCxnSpPr>
        <p:spPr>
          <a:xfrm>
            <a:off x="2616858" y="3283801"/>
            <a:ext cx="0" cy="3363741"/>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824616" y="3283801"/>
            <a:ext cx="5704390" cy="3067378"/>
          </a:xfrm>
          <a:prstGeom prst="rect">
            <a:avLst/>
          </a:prstGeom>
        </p:spPr>
        <p:txBody>
          <a:bodyPr wrap="square">
            <a:spAutoFit/>
          </a:bodyPr>
          <a:lstStyle/>
          <a:p>
            <a:pPr lvl="0">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Seuls les outils communautaires sont validés et déployés sur les espaces de la Plateforme Hadoop Groupe.</a:t>
            </a:r>
          </a:p>
          <a:p>
            <a:pPr lvl="0">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Si je souhaite disposer d’un nouvel outil dans ce cadre, je dois :</a:t>
            </a:r>
          </a:p>
          <a:p>
            <a:pPr marL="285750" lvl="0" indent="-285750">
              <a:lnSpc>
                <a:spcPct val="107000"/>
              </a:lnSpc>
              <a:spcAft>
                <a:spcPts val="800"/>
              </a:spcAft>
              <a:buFont typeface="Arial" panose="020B0604020202020204" pitchFamily="34" charset="0"/>
              <a:buChar char="•"/>
            </a:pPr>
            <a:r>
              <a:rPr lang="fr-FR" i="1" dirty="0" smtClean="0">
                <a:solidFill>
                  <a:schemeClr val="accent1"/>
                </a:solidFill>
                <a:ea typeface="Yu Gothic Light" panose="020B0300000000000000" pitchFamily="34" charset="-128"/>
                <a:cs typeface="Times New Roman" panose="02020603050405020304" pitchFamily="18" charset="0"/>
              </a:rPr>
              <a:t>Solution 1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 m’orienter vers le scénario 3 et demander l’intégration de l’outil privatif souhaité dans le catalogue de solutions communautaires, </a:t>
            </a:r>
          </a:p>
          <a:p>
            <a:pPr marL="285750" lvl="0" indent="-285750">
              <a:lnSpc>
                <a:spcPct val="107000"/>
              </a:lnSpc>
              <a:spcAft>
                <a:spcPts val="800"/>
              </a:spcAft>
              <a:buFont typeface="Arial" panose="020B0604020202020204" pitchFamily="34" charset="0"/>
              <a:buChar char="•"/>
            </a:pPr>
            <a:r>
              <a:rPr lang="fr-FR" i="1" dirty="0" smtClean="0">
                <a:solidFill>
                  <a:schemeClr val="accent6"/>
                </a:solidFill>
                <a:ea typeface="Yu Gothic Light" panose="020B0300000000000000" pitchFamily="34" charset="-128"/>
                <a:cs typeface="Times New Roman" panose="02020603050405020304" pitchFamily="18" charset="0"/>
              </a:rPr>
              <a:t>Solution 2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 installer le logiciel sur mes propres infrastructures et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connecter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celui-ci à l’espace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DataLab</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pic>
        <p:nvPicPr>
          <p:cNvPr id="3" name="Imag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13646" y="3968290"/>
            <a:ext cx="880189" cy="880189"/>
          </a:xfrm>
          <a:prstGeom prst="rect">
            <a:avLst/>
          </a:prstGeom>
        </p:spPr>
      </p:pic>
    </p:spTree>
    <p:extLst>
      <p:ext uri="{BB962C8B-B14F-4D97-AF65-F5344CB8AC3E}">
        <p14:creationId xmlns:p14="http://schemas.microsoft.com/office/powerpoint/2010/main" val="28198519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e 39"/>
          <p:cNvGrpSpPr/>
          <p:nvPr/>
        </p:nvGrpSpPr>
        <p:grpSpPr>
          <a:xfrm>
            <a:off x="1648193" y="1868520"/>
            <a:ext cx="4053019" cy="724528"/>
            <a:chOff x="4422990" y="5486835"/>
            <a:chExt cx="4053019" cy="724528"/>
          </a:xfrm>
        </p:grpSpPr>
        <p:sp>
          <p:nvSpPr>
            <p:cNvPr id="41" name="Rectangle à coins arrondis 40"/>
            <p:cNvSpPr/>
            <p:nvPr/>
          </p:nvSpPr>
          <p:spPr>
            <a:xfrm>
              <a:off x="4422990" y="5486835"/>
              <a:ext cx="3980655" cy="724528"/>
            </a:xfrm>
            <a:prstGeom prst="roundRect">
              <a:avLst/>
            </a:prstGeom>
            <a:solidFill>
              <a:schemeClr val="accent5">
                <a:lumMod val="75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2" name="Image 41"/>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4560538" y="5626042"/>
              <a:ext cx="468000" cy="468000"/>
            </a:xfrm>
            <a:prstGeom prst="rect">
              <a:avLst/>
            </a:prstGeom>
          </p:spPr>
        </p:pic>
        <p:sp>
          <p:nvSpPr>
            <p:cNvPr id="43" name="Rectangle 42"/>
            <p:cNvSpPr/>
            <p:nvPr/>
          </p:nvSpPr>
          <p:spPr>
            <a:xfrm>
              <a:off x="5064720" y="5550406"/>
              <a:ext cx="3411289" cy="619272"/>
            </a:xfrm>
            <a:prstGeom prst="rect">
              <a:avLst/>
            </a:prstGeom>
          </p:spPr>
          <p:txBody>
            <a:bodyPr wrap="square">
              <a:spAutoFit/>
            </a:bodyPr>
            <a:lstStyle/>
            <a:p>
              <a:pPr lvl="0">
                <a:lnSpc>
                  <a:spcPct val="107000"/>
                </a:lnSpc>
                <a:spcAft>
                  <a:spcPts val="800"/>
                </a:spcAft>
              </a:pPr>
              <a:r>
                <a:rPr lang="fr-FR" sz="1600" dirty="0" smtClean="0">
                  <a:solidFill>
                    <a:schemeClr val="bg1"/>
                  </a:solidFill>
                  <a:ea typeface="Yu Gothic Light" panose="020B0300000000000000" pitchFamily="34" charset="-128"/>
                  <a:cs typeface="Times New Roman" panose="02020603050405020304" pitchFamily="18" charset="0"/>
                </a:rPr>
                <a:t>L’installation d’outils complémentaires sur un espace DataLab</a:t>
              </a:r>
              <a:endParaRPr lang="fr-FR" sz="1600" dirty="0">
                <a:solidFill>
                  <a:schemeClr val="bg1"/>
                </a:solidFill>
                <a:ea typeface="Yu Gothic Light" panose="020B0300000000000000" pitchFamily="34" charset="-128"/>
                <a:cs typeface="Times New Roman" panose="02020603050405020304" pitchFamily="18" charset="0"/>
              </a:endParaRPr>
            </a:p>
          </p:txBody>
        </p:sp>
      </p:grpSp>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n°36</a:t>
            </a:r>
            <a:r>
              <a:rPr lang="fr-FR" sz="2000" dirty="0">
                <a:latin typeface="+mn-lt"/>
              </a:rPr>
              <a:t/>
            </a:r>
            <a:br>
              <a:rPr lang="fr-FR" sz="2000" dirty="0">
                <a:latin typeface="+mn-lt"/>
              </a:rPr>
            </a:br>
            <a:r>
              <a:rPr lang="fr-FR" sz="2000" dirty="0" smtClean="0">
                <a:latin typeface="+mn-lt"/>
              </a:rPr>
              <a:t>Intégrer mon outil au catalogue communautaire</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4"/>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7" cstate="print">
            <a:lum bright="70000" contrast="-70000"/>
            <a:extLst>
              <a:ext uri="{BEBA8EAE-BF5A-486C-A8C5-ECC9F3942E4B}">
                <a14:imgProps xmlns:a14="http://schemas.microsoft.com/office/drawing/2010/main">
                  <a14:imgLayer r:embed="rId8">
                    <a14:imgEffect>
                      <a14:artisticPhotocopy/>
                    </a14:imgEffect>
                  </a14:imgLayer>
                </a14:imgProps>
              </a:ex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11"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25" name="Image 24"/>
          <p:cNvPicPr>
            <a:picLocks noChangeAspect="1"/>
          </p:cNvPicPr>
          <p:nvPr/>
        </p:nvPicPr>
        <p:blipFill>
          <a:blip r:embed="rId12"/>
          <a:stretch>
            <a:fillRect/>
          </a:stretch>
        </p:blipFill>
        <p:spPr>
          <a:xfrm flipH="1">
            <a:off x="332136" y="2335209"/>
            <a:ext cx="1243692" cy="2938527"/>
          </a:xfrm>
          <a:prstGeom prst="rect">
            <a:avLst/>
          </a:prstGeom>
        </p:spPr>
      </p:pic>
      <p:grpSp>
        <p:nvGrpSpPr>
          <p:cNvPr id="33" name="Groupe 32"/>
          <p:cNvGrpSpPr/>
          <p:nvPr/>
        </p:nvGrpSpPr>
        <p:grpSpPr>
          <a:xfrm>
            <a:off x="1924799" y="2056699"/>
            <a:ext cx="6621227" cy="777593"/>
            <a:chOff x="1753516" y="5500153"/>
            <a:chExt cx="6621227" cy="777593"/>
          </a:xfrm>
        </p:grpSpPr>
        <p:sp>
          <p:nvSpPr>
            <p:cNvPr id="34" name="Rectangle à coins arrondis 33"/>
            <p:cNvSpPr/>
            <p:nvPr/>
          </p:nvSpPr>
          <p:spPr>
            <a:xfrm>
              <a:off x="1753518" y="5500153"/>
              <a:ext cx="6621225" cy="761207"/>
            </a:xfrm>
            <a:prstGeom prst="roundRect">
              <a:avLst>
                <a:gd name="adj" fmla="val 17129"/>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fr-FR" b="1" dirty="0"/>
                <a:t>Cas 3</a:t>
              </a:r>
            </a:p>
          </p:txBody>
        </p:sp>
        <p:sp>
          <p:nvSpPr>
            <p:cNvPr id="35" name="Rectangle à coins arrondis 34"/>
            <p:cNvSpPr/>
            <p:nvPr/>
          </p:nvSpPr>
          <p:spPr>
            <a:xfrm>
              <a:off x="1753516" y="5516539"/>
              <a:ext cx="6621225" cy="761207"/>
            </a:xfrm>
            <a:prstGeom prst="roundRect">
              <a:avLst>
                <a:gd name="adj" fmla="val 1712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Je souhaite disposer d’un nouvel outil fourni </a:t>
              </a:r>
              <a:br>
                <a:rPr lang="fr-FR" dirty="0">
                  <a:solidFill>
                    <a:schemeClr val="bg1"/>
                  </a:solidFill>
                </a:rPr>
              </a:br>
              <a:r>
                <a:rPr lang="fr-FR" dirty="0">
                  <a:solidFill>
                    <a:schemeClr val="bg1"/>
                  </a:solidFill>
                </a:rPr>
                <a:t>avec l’espace DataLab, en mode « communautaire ».</a:t>
              </a:r>
            </a:p>
          </p:txBody>
        </p:sp>
      </p:grpSp>
      <p:cxnSp>
        <p:nvCxnSpPr>
          <p:cNvPr id="36" name="Connecteur droit 35"/>
          <p:cNvCxnSpPr/>
          <p:nvPr/>
        </p:nvCxnSpPr>
        <p:spPr>
          <a:xfrm>
            <a:off x="2616858" y="3376163"/>
            <a:ext cx="0" cy="274143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953804" y="3385378"/>
            <a:ext cx="5366229" cy="2862194"/>
          </a:xfrm>
          <a:prstGeom prst="rect">
            <a:avLst/>
          </a:prstGeom>
        </p:spPr>
        <p:txBody>
          <a:bodyPr wrap="square">
            <a:spAutoFit/>
          </a:bodyPr>
          <a:lstStyle/>
          <a:p>
            <a:pPr lvl="0">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L’enrichissement d’un catalogue de solutions communautaires est envisageable, mais nécessite une durée importante.</a:t>
            </a:r>
          </a:p>
          <a:p>
            <a:pPr lvl="0">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Il est important de noter qu’une telle demande doit suivre un processus de validation impliquant l’ensemble des parties prenantes (groupe et éditeurs), validant la faisabilité d’intégration de la solution de la plateforme, sa conformité avec ses règles, anticipant les coûts induits et leur financement.</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grpSp>
        <p:nvGrpSpPr>
          <p:cNvPr id="38" name="Groupe 37"/>
          <p:cNvGrpSpPr/>
          <p:nvPr/>
        </p:nvGrpSpPr>
        <p:grpSpPr>
          <a:xfrm rot="21054998">
            <a:off x="1721777" y="3747248"/>
            <a:ext cx="1012503" cy="1012503"/>
            <a:chOff x="2610637" y="1665146"/>
            <a:chExt cx="1012503" cy="1012503"/>
          </a:xfrm>
        </p:grpSpPr>
        <p:sp>
          <p:nvSpPr>
            <p:cNvPr id="39" name="Ellipse 38"/>
            <p:cNvSpPr/>
            <p:nvPr/>
          </p:nvSpPr>
          <p:spPr>
            <a:xfrm>
              <a:off x="2610637" y="1665146"/>
              <a:ext cx="1012503" cy="1012503"/>
            </a:xfrm>
            <a:prstGeom prst="ellipse">
              <a:avLst/>
            </a:prstGeom>
            <a:solidFill>
              <a:srgbClr val="00B0F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4" name="Image 43"/>
            <p:cNvPicPr>
              <a:picLocks noChangeAspect="1"/>
            </p:cNvPicPr>
            <p:nvPr/>
          </p:nvPicPr>
          <p:blipFill>
            <a:blip r:embed="rId13" cstate="print">
              <a:lum bright="70000" contrast="-70000"/>
              <a:extLst>
                <a:ext uri="{BEBA8EAE-BF5A-486C-A8C5-ECC9F3942E4B}">
                  <a14:imgProps xmlns:a14="http://schemas.microsoft.com/office/drawing/2010/main">
                    <a14:imgLayer r:embed="rId14">
                      <a14:imgEffect>
                        <a14:artisticPhotocopy/>
                      </a14:imgEffect>
                    </a14:imgLayer>
                  </a14:imgProps>
                </a:ext>
                <a:ext uri="{28A0092B-C50C-407E-A947-70E740481C1C}">
                  <a14:useLocalDpi xmlns:a14="http://schemas.microsoft.com/office/drawing/2010/main" val="0"/>
                </a:ext>
              </a:extLst>
            </a:blip>
            <a:stretch>
              <a:fillRect/>
            </a:stretch>
          </p:blipFill>
          <p:spPr>
            <a:xfrm>
              <a:off x="2779866" y="1816046"/>
              <a:ext cx="654545" cy="654545"/>
            </a:xfrm>
            <a:prstGeom prst="rect">
              <a:avLst/>
            </a:prstGeom>
          </p:spPr>
        </p:pic>
      </p:grpSp>
    </p:spTree>
    <p:extLst>
      <p:ext uri="{BB962C8B-B14F-4D97-AF65-F5344CB8AC3E}">
        <p14:creationId xmlns:p14="http://schemas.microsoft.com/office/powerpoint/2010/main" val="22151228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n°37</a:t>
            </a:r>
            <a:r>
              <a:rPr lang="fr-FR" sz="2000" dirty="0">
                <a:latin typeface="+mn-lt"/>
              </a:rPr>
              <a:t/>
            </a:r>
            <a:br>
              <a:rPr lang="fr-FR" sz="2000" dirty="0">
                <a:latin typeface="+mn-lt"/>
              </a:rPr>
            </a:br>
            <a:r>
              <a:rPr lang="fr-FR" sz="2000" dirty="0" smtClean="0">
                <a:latin typeface="+mn-lt"/>
              </a:rPr>
              <a:t>Bien choisir mon approche</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2"/>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sp>
        <p:nvSpPr>
          <p:cNvPr id="52" name="Rectangle 51"/>
          <p:cNvSpPr/>
          <p:nvPr/>
        </p:nvSpPr>
        <p:spPr>
          <a:xfrm>
            <a:off x="182989" y="5138033"/>
            <a:ext cx="8379325" cy="1277786"/>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Quelque soit le scénario dans lequel je m’inscris,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mon responsable DataLab peut m’accompagner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pour opter pour l’orientation la plus pertinente et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cohérente avec les délais liés à mon besoin.</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pic>
        <p:nvPicPr>
          <p:cNvPr id="53" name="Image 52"/>
          <p:cNvPicPr>
            <a:picLocks noChangeAspect="1"/>
          </p:cNvPicPr>
          <p:nvPr/>
        </p:nvPicPr>
        <p:blipFill>
          <a:blip r:embed="rId10"/>
          <a:stretch>
            <a:fillRect/>
          </a:stretch>
        </p:blipFill>
        <p:spPr>
          <a:xfrm>
            <a:off x="4586423" y="2074029"/>
            <a:ext cx="1243692" cy="2938527"/>
          </a:xfrm>
          <a:prstGeom prst="rect">
            <a:avLst/>
          </a:prstGeom>
        </p:spPr>
      </p:pic>
      <p:pic>
        <p:nvPicPr>
          <p:cNvPr id="54" name="Image 53"/>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789186" y="2035330"/>
            <a:ext cx="1697904" cy="2940771"/>
          </a:xfrm>
          <a:prstGeom prst="rect">
            <a:avLst/>
          </a:prstGeom>
        </p:spPr>
      </p:pic>
    </p:spTree>
    <p:extLst>
      <p:ext uri="{BB962C8B-B14F-4D97-AF65-F5344CB8AC3E}">
        <p14:creationId xmlns:p14="http://schemas.microsoft.com/office/powerpoint/2010/main" val="38517861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n°38</a:t>
            </a:r>
            <a:r>
              <a:rPr lang="fr-FR" sz="2000" dirty="0">
                <a:latin typeface="+mn-lt"/>
              </a:rPr>
              <a:t/>
            </a:r>
            <a:br>
              <a:rPr lang="fr-FR" sz="2000" dirty="0">
                <a:latin typeface="+mn-lt"/>
              </a:rPr>
            </a:br>
            <a:r>
              <a:rPr lang="fr-FR" sz="2000" dirty="0" smtClean="0">
                <a:latin typeface="+mn-lt"/>
              </a:rPr>
              <a:t>Time to quizz</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2"/>
          <a:stretch>
            <a:fillRect/>
          </a:stretch>
        </p:blipFill>
        <p:spPr>
          <a:xfrm>
            <a:off x="9315912" y="5821650"/>
            <a:ext cx="2252149" cy="931121"/>
          </a:xfrm>
          <a:prstGeom prst="rect">
            <a:avLst/>
          </a:prstGeom>
        </p:spPr>
      </p:pic>
      <p:grpSp>
        <p:nvGrpSpPr>
          <p:cNvPr id="2" name="Groupe 1"/>
          <p:cNvGrpSpPr/>
          <p:nvPr/>
        </p:nvGrpSpPr>
        <p:grpSpPr>
          <a:xfrm>
            <a:off x="745442" y="986685"/>
            <a:ext cx="7066026" cy="552080"/>
            <a:chOff x="745442" y="986685"/>
            <a:chExt cx="7066026" cy="552080"/>
          </a:xfrm>
        </p:grpSpPr>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7" cstate="print">
              <a:duotone>
                <a:schemeClr val="accent3">
                  <a:shade val="45000"/>
                  <a:satMod val="135000"/>
                </a:schemeClr>
                <a:prstClr val="white"/>
              </a:duotone>
              <a:extLst>
                <a:ext uri="{BEBA8EAE-BF5A-486C-A8C5-ECC9F3942E4B}">
                  <a14:imgProps xmlns:a14="http://schemas.microsoft.com/office/drawing/2010/main">
                    <a14:imgLayer r:embed="rId8">
                      <a14:imgEffect>
                        <a14:artisticChalkSketch/>
                      </a14:imgEffect>
                    </a14:imgLayer>
                  </a14:imgProps>
                </a:ex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10"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grpSp>
      <p:pic>
        <p:nvPicPr>
          <p:cNvPr id="25" name="Image 24"/>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3435817" y="2629304"/>
            <a:ext cx="1904633" cy="3298825"/>
          </a:xfrm>
          <a:prstGeom prst="rect">
            <a:avLst/>
          </a:prstGeom>
        </p:spPr>
      </p:pic>
      <p:sp>
        <p:nvSpPr>
          <p:cNvPr id="26" name="Sous-titre 2"/>
          <p:cNvSpPr txBox="1">
            <a:spLocks/>
          </p:cNvSpPr>
          <p:nvPr/>
        </p:nvSpPr>
        <p:spPr>
          <a:xfrm>
            <a:off x="939102" y="2130865"/>
            <a:ext cx="2496715" cy="4220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2800" cap="all" dirty="0">
                <a:solidFill>
                  <a:schemeClr val="bg2">
                    <a:lumMod val="25000"/>
                  </a:schemeClr>
                </a:solidFill>
              </a:rPr>
              <a:t>à</a:t>
            </a:r>
            <a:r>
              <a:rPr lang="fr-FR" sz="2800" dirty="0" smtClean="0">
                <a:solidFill>
                  <a:schemeClr val="bg2">
                    <a:lumMod val="25000"/>
                  </a:schemeClr>
                </a:solidFill>
              </a:rPr>
              <a:t> vous de jouer</a:t>
            </a:r>
            <a:endParaRPr lang="fr-FR" sz="2800" dirty="0">
              <a:solidFill>
                <a:schemeClr val="bg2">
                  <a:lumMod val="25000"/>
                </a:schemeClr>
              </a:solidFill>
            </a:endParaRPr>
          </a:p>
        </p:txBody>
      </p:sp>
      <p:sp>
        <p:nvSpPr>
          <p:cNvPr id="33" name="ZoneTexte 32"/>
          <p:cNvSpPr txBox="1"/>
          <p:nvPr/>
        </p:nvSpPr>
        <p:spPr>
          <a:xfrm>
            <a:off x="4196033" y="5934670"/>
            <a:ext cx="4176464" cy="923330"/>
          </a:xfrm>
          <a:prstGeom prst="rect">
            <a:avLst/>
          </a:prstGeom>
          <a:noFill/>
        </p:spPr>
        <p:txBody>
          <a:bodyPr wrap="square" rtlCol="0">
            <a:spAutoFit/>
          </a:bodyPr>
          <a:lstStyle/>
          <a:p>
            <a:pPr algn="r"/>
            <a:r>
              <a:rPr lang="fr-FR" sz="1800" dirty="0" smtClean="0">
                <a:solidFill>
                  <a:schemeClr val="accent4">
                    <a:lumMod val="75000"/>
                    <a:lumOff val="25000"/>
                  </a:schemeClr>
                </a:solidFill>
                <a:latin typeface="Calibri" panose="020F0502020204030204" pitchFamily="34" charset="0"/>
              </a:rPr>
              <a:t>Questionnaire de 5 questions</a:t>
            </a:r>
          </a:p>
          <a:p>
            <a:pPr algn="r"/>
            <a:r>
              <a:rPr lang="fr-FR" sz="1800" dirty="0">
                <a:solidFill>
                  <a:schemeClr val="accent4">
                    <a:lumMod val="75000"/>
                    <a:lumOff val="25000"/>
                  </a:schemeClr>
                </a:solidFill>
                <a:latin typeface="Calibri" panose="020F0502020204030204" pitchFamily="34" charset="0"/>
              </a:rPr>
              <a:t>Score cible : 80% de réussite</a:t>
            </a:r>
          </a:p>
          <a:p>
            <a:pPr algn="r"/>
            <a:endParaRPr lang="fr-FR" sz="1800" dirty="0">
              <a:solidFill>
                <a:schemeClr val="accent4">
                  <a:lumMod val="75000"/>
                  <a:lumOff val="25000"/>
                </a:schemeClr>
              </a:solidFill>
              <a:latin typeface="Calibri" panose="020F0502020204030204" pitchFamily="34" charset="0"/>
            </a:endParaRPr>
          </a:p>
        </p:txBody>
      </p:sp>
      <p:sp>
        <p:nvSpPr>
          <p:cNvPr id="34" name="Arc 33"/>
          <p:cNvSpPr/>
          <p:nvPr/>
        </p:nvSpPr>
        <p:spPr bwMode="auto">
          <a:xfrm rot="16405421" flipH="1">
            <a:off x="2925410" y="1118225"/>
            <a:ext cx="1659769" cy="3247457"/>
          </a:xfrm>
          <a:prstGeom prst="arc">
            <a:avLst>
              <a:gd name="adj1" fmla="val 16317732"/>
              <a:gd name="adj2" fmla="val 0"/>
            </a:avLst>
          </a:prstGeom>
          <a:noFill/>
          <a:ln w="28575" cap="flat" cmpd="sng" algn="ctr">
            <a:solidFill>
              <a:schemeClr val="accent4">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6832051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n°39</a:t>
            </a:r>
            <a:r>
              <a:rPr lang="fr-FR" sz="2000" b="1" dirty="0">
                <a:latin typeface="+mn-lt"/>
              </a:rPr>
              <a:t/>
            </a:r>
            <a:br>
              <a:rPr lang="fr-FR" sz="2000" b="1" dirty="0">
                <a:latin typeface="+mn-lt"/>
              </a:rPr>
            </a:br>
            <a:r>
              <a:rPr lang="fr-FR" sz="2000" dirty="0" smtClean="0">
                <a:latin typeface="+mn-lt"/>
              </a:rPr>
              <a:t>Quizz – Question 1</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a:t>Message clé </a:t>
            </a:r>
            <a:r>
              <a:rPr lang="fr-FR" b="1" dirty="0" smtClean="0"/>
              <a:t>:</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a:solidFill>
                <a:schemeClr val="bg1"/>
              </a:solidFill>
            </a:endParaRPr>
          </a:p>
        </p:txBody>
      </p:sp>
      <p:sp>
        <p:nvSpPr>
          <p:cNvPr id="51" name="ZoneTexte 50"/>
          <p:cNvSpPr txBox="1"/>
          <p:nvPr/>
        </p:nvSpPr>
        <p:spPr>
          <a:xfrm>
            <a:off x="8737872" y="804640"/>
            <a:ext cx="3327992" cy="2031325"/>
          </a:xfrm>
          <a:prstGeom prst="rect">
            <a:avLst/>
          </a:prstGeom>
          <a:noFill/>
        </p:spPr>
        <p:txBody>
          <a:bodyPr wrap="square" rtlCol="0">
            <a:spAutoFit/>
          </a:bodyPr>
          <a:lstStyle/>
          <a:p>
            <a:r>
              <a:rPr lang="fr-FR" sz="1400" b="1" dirty="0">
                <a:solidFill>
                  <a:schemeClr val="bg1"/>
                </a:solidFill>
                <a:latin typeface="Calibri" panose="020F0502020204030204" pitchFamily="34" charset="0"/>
              </a:rPr>
              <a:t>Notes pour la mise en œuvre (explication animation, images, effets…) :</a:t>
            </a:r>
          </a:p>
          <a:p>
            <a:endParaRPr lang="fr-FR" sz="1400" b="1" dirty="0">
              <a:solidFill>
                <a:schemeClr val="bg1"/>
              </a:solidFill>
              <a:latin typeface="Calibri" panose="020F0502020204030204" pitchFamily="34" charset="0"/>
            </a:endParaRPr>
          </a:p>
          <a:p>
            <a:pPr marL="285750" lvl="0" indent="-285750">
              <a:buFontTx/>
              <a:buChar char="-"/>
            </a:pPr>
            <a:r>
              <a:rPr lang="fr-FR" sz="1400" dirty="0">
                <a:solidFill>
                  <a:srgbClr val="FFFFFF"/>
                </a:solidFill>
                <a:latin typeface="Calibri" panose="020F0502020204030204" pitchFamily="34" charset="0"/>
              </a:rPr>
              <a:t>Aucune case n’est cochée au démarrage</a:t>
            </a:r>
          </a:p>
          <a:p>
            <a:pPr marL="285750" lvl="0" indent="-285750">
              <a:buFontTx/>
              <a:buChar char="-"/>
            </a:pPr>
            <a:r>
              <a:rPr lang="fr-FR" sz="1400" dirty="0">
                <a:solidFill>
                  <a:srgbClr val="FFFFFF"/>
                </a:solidFill>
                <a:latin typeface="Calibri" panose="020F0502020204030204" pitchFamily="34" charset="0"/>
              </a:rPr>
              <a:t>Celles cochées ci-contre correspondent aux bonnes réponses. </a:t>
            </a:r>
          </a:p>
          <a:p>
            <a:pPr marL="285750" lvl="0" indent="-285750">
              <a:buFontTx/>
              <a:buChar char="-"/>
            </a:pPr>
            <a:endParaRPr lang="fr-FR" sz="1400" dirty="0">
              <a:solidFill>
                <a:srgbClr val="FFFFFF"/>
              </a:solidFill>
              <a:latin typeface="Calibri" panose="020F0502020204030204" pitchFamily="34" charset="0"/>
            </a:endParaRPr>
          </a:p>
          <a:p>
            <a:endParaRPr lang="fr-FR" sz="1400" b="1" dirty="0">
              <a:solidFill>
                <a:schemeClr val="bg1"/>
              </a:solidFill>
              <a:latin typeface="Calibri" panose="020F0502020204030204" pitchFamily="34" charset="0"/>
            </a:endParaRPr>
          </a:p>
        </p:txBody>
      </p:sp>
      <p:pic>
        <p:nvPicPr>
          <p:cNvPr id="43" name="Image 4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3278" y="2630453"/>
            <a:ext cx="1736187" cy="3007077"/>
          </a:xfrm>
          <a:prstGeom prst="rect">
            <a:avLst/>
          </a:prstGeom>
        </p:spPr>
      </p:pic>
      <p:sp>
        <p:nvSpPr>
          <p:cNvPr id="54" name="Sous-titre 2"/>
          <p:cNvSpPr txBox="1">
            <a:spLocks/>
          </p:cNvSpPr>
          <p:nvPr/>
        </p:nvSpPr>
        <p:spPr>
          <a:xfrm>
            <a:off x="848624" y="1884287"/>
            <a:ext cx="6859661" cy="4220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800" dirty="0" smtClean="0">
                <a:solidFill>
                  <a:schemeClr val="bg2">
                    <a:lumMod val="25000"/>
                  </a:schemeClr>
                </a:solidFill>
              </a:rPr>
              <a:t>Parmi les besoins suivants, pour lesquels il est pertinent </a:t>
            </a:r>
            <a:br>
              <a:rPr lang="fr-FR" sz="1800" dirty="0" smtClean="0">
                <a:solidFill>
                  <a:schemeClr val="bg2">
                    <a:lumMod val="25000"/>
                  </a:schemeClr>
                </a:solidFill>
              </a:rPr>
            </a:br>
            <a:r>
              <a:rPr lang="fr-FR" sz="1800" dirty="0" smtClean="0">
                <a:solidFill>
                  <a:schemeClr val="bg2">
                    <a:lumMod val="25000"/>
                  </a:schemeClr>
                </a:solidFill>
              </a:rPr>
              <a:t>de demander une espace DataLab ?</a:t>
            </a:r>
            <a:endParaRPr lang="fr-FR" sz="1800" dirty="0">
              <a:solidFill>
                <a:schemeClr val="bg2">
                  <a:lumMod val="25000"/>
                </a:schemeClr>
              </a:solidFill>
            </a:endParaRPr>
          </a:p>
        </p:txBody>
      </p:sp>
      <p:sp>
        <p:nvSpPr>
          <p:cNvPr id="56" name="Arc 55"/>
          <p:cNvSpPr/>
          <p:nvPr/>
        </p:nvSpPr>
        <p:spPr bwMode="auto">
          <a:xfrm rot="4034512">
            <a:off x="593277" y="1536691"/>
            <a:ext cx="1417209" cy="1871479"/>
          </a:xfrm>
          <a:prstGeom prst="arc">
            <a:avLst>
              <a:gd name="adj1" fmla="val 17251552"/>
              <a:gd name="adj2" fmla="val 0"/>
            </a:avLst>
          </a:prstGeom>
          <a:noFill/>
          <a:ln w="28575" cap="flat" cmpd="sng" algn="ctr">
            <a:solidFill>
              <a:schemeClr val="accent4">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charset="0"/>
            </a:endParaRPr>
          </a:p>
        </p:txBody>
      </p:sp>
      <p:sp>
        <p:nvSpPr>
          <p:cNvPr id="2" name="Pentagone 1"/>
          <p:cNvSpPr/>
          <p:nvPr/>
        </p:nvSpPr>
        <p:spPr>
          <a:xfrm>
            <a:off x="357139" y="6363675"/>
            <a:ext cx="1693446" cy="409433"/>
          </a:xfrm>
          <a:prstGeom prst="homePlate">
            <a:avLst/>
          </a:prstGeom>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Question 1</a:t>
            </a:r>
            <a:endParaRPr lang="fr-FR" sz="1400" dirty="0"/>
          </a:p>
        </p:txBody>
      </p:sp>
      <p:sp>
        <p:nvSpPr>
          <p:cNvPr id="3" name="Chevron 2"/>
          <p:cNvSpPr/>
          <p:nvPr/>
        </p:nvSpPr>
        <p:spPr>
          <a:xfrm>
            <a:off x="1974954" y="6363674"/>
            <a:ext cx="1681392" cy="409434"/>
          </a:xfrm>
          <a:prstGeom prst="chevron">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30" name="Chevron 29"/>
          <p:cNvSpPr/>
          <p:nvPr/>
        </p:nvSpPr>
        <p:spPr>
          <a:xfrm>
            <a:off x="3580714" y="6363674"/>
            <a:ext cx="1681392" cy="409434"/>
          </a:xfrm>
          <a:prstGeom prst="chevron">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31" name="Chevron 30"/>
          <p:cNvSpPr/>
          <p:nvPr/>
        </p:nvSpPr>
        <p:spPr>
          <a:xfrm>
            <a:off x="5186475" y="6363674"/>
            <a:ext cx="1681392" cy="409434"/>
          </a:xfrm>
          <a:prstGeom prst="chevron">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32" name="Chevron 31"/>
          <p:cNvSpPr/>
          <p:nvPr/>
        </p:nvSpPr>
        <p:spPr>
          <a:xfrm>
            <a:off x="6792235" y="6363674"/>
            <a:ext cx="1681392" cy="409434"/>
          </a:xfrm>
          <a:prstGeom prst="chevron">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grpSp>
        <p:nvGrpSpPr>
          <p:cNvPr id="73" name="Groupe 72"/>
          <p:cNvGrpSpPr/>
          <p:nvPr/>
        </p:nvGrpSpPr>
        <p:grpSpPr>
          <a:xfrm>
            <a:off x="745442" y="986685"/>
            <a:ext cx="7066026" cy="552080"/>
            <a:chOff x="745442" y="986685"/>
            <a:chExt cx="7066026" cy="552080"/>
          </a:xfrm>
        </p:grpSpPr>
        <p:grpSp>
          <p:nvGrpSpPr>
            <p:cNvPr id="74" name="Groupe 73"/>
            <p:cNvGrpSpPr/>
            <p:nvPr/>
          </p:nvGrpSpPr>
          <p:grpSpPr>
            <a:xfrm>
              <a:off x="745442" y="986685"/>
              <a:ext cx="7066026" cy="552080"/>
              <a:chOff x="2691257" y="529120"/>
              <a:chExt cx="7066026" cy="552080"/>
            </a:xfrm>
          </p:grpSpPr>
          <p:sp>
            <p:nvSpPr>
              <p:cNvPr id="80" name="Pentagone 79"/>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1" name="Ellipse 80"/>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2" name="Ellipse 81"/>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3" name="Ellipse 82"/>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4" name="Ellipse 83"/>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5" name="Groupe 84"/>
              <p:cNvGrpSpPr/>
              <p:nvPr/>
            </p:nvGrpSpPr>
            <p:grpSpPr>
              <a:xfrm>
                <a:off x="8732261" y="529120"/>
                <a:ext cx="551453" cy="549030"/>
                <a:chOff x="9401004" y="529120"/>
                <a:chExt cx="551453" cy="549030"/>
              </a:xfrm>
            </p:grpSpPr>
            <p:sp>
              <p:nvSpPr>
                <p:cNvPr id="87" name="Ellipse 86"/>
                <p:cNvSpPr/>
                <p:nvPr/>
              </p:nvSpPr>
              <p:spPr>
                <a:xfrm>
                  <a:off x="9401004"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8" name="Image 87"/>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86" name="Ellipse 85"/>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75" name="Image 74"/>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76" name="Image 75"/>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77" name="Image 76"/>
            <p:cNvPicPr>
              <a:picLocks noChangeAspect="1"/>
            </p:cNvPicPr>
            <p:nvPr/>
          </p:nvPicPr>
          <p:blipFill>
            <a:blip r:embed="rId7" cstate="print">
              <a:duotone>
                <a:schemeClr val="accent3">
                  <a:shade val="45000"/>
                  <a:satMod val="135000"/>
                </a:schemeClr>
                <a:prstClr val="white"/>
              </a:duotone>
              <a:extLst>
                <a:ext uri="{BEBA8EAE-BF5A-486C-A8C5-ECC9F3942E4B}">
                  <a14:imgProps xmlns:a14="http://schemas.microsoft.com/office/drawing/2010/main">
                    <a14:imgLayer r:embed="rId8">
                      <a14:imgEffect>
                        <a14:artisticChalkSketch/>
                      </a14:imgEffect>
                    </a14:imgLayer>
                  </a14:imgProps>
                </a:ex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78" name="Image 77"/>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79" name="Image 78"/>
            <p:cNvPicPr>
              <a:picLocks noChangeAspect="1"/>
            </p:cNvPicPr>
            <p:nvPr/>
          </p:nvPicPr>
          <p:blipFill>
            <a:blip r:embed="rId10"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grpSp>
      <p:sp>
        <p:nvSpPr>
          <p:cNvPr id="90" name="Rectangle 89"/>
          <p:cNvSpPr/>
          <p:nvPr/>
        </p:nvSpPr>
        <p:spPr>
          <a:xfrm>
            <a:off x="2620188" y="2638539"/>
            <a:ext cx="6025978" cy="3652282"/>
          </a:xfrm>
          <a:prstGeom prst="rect">
            <a:avLst/>
          </a:prstGeom>
        </p:spPr>
        <p:txBody>
          <a:bodyPr wrap="square">
            <a:spAutoFit/>
          </a:bodyPr>
          <a:lstStyle/>
          <a:p>
            <a:pPr>
              <a:lnSpc>
                <a:spcPct val="150000"/>
              </a:lnSpc>
              <a:spcAft>
                <a:spcPts val="800"/>
              </a:spcAft>
            </a:pPr>
            <a:r>
              <a:rPr lang="fr-FR" b="1" dirty="0" smtClean="0">
                <a:solidFill>
                  <a:schemeClr val="accent6"/>
                </a:solidFill>
                <a:ea typeface="Yu Gothic Light" panose="020B0300000000000000" pitchFamily="34" charset="-128"/>
                <a:cs typeface="Times New Roman" panose="02020603050405020304" pitchFamily="18" charset="0"/>
              </a:rPr>
              <a:t>Je souhaite tester des algorithmes de détection de fraude</a:t>
            </a:r>
          </a:p>
          <a:p>
            <a:pPr>
              <a:lnSpc>
                <a:spcPct val="150000"/>
              </a:lnSpc>
              <a:spcAft>
                <a:spcPts val="800"/>
              </a:spcAft>
            </a:pPr>
            <a:r>
              <a:rPr lang="fr-FR" dirty="0" smtClean="0">
                <a:ea typeface="Yu Gothic Light" panose="020B0300000000000000" pitchFamily="34" charset="-128"/>
                <a:cs typeface="Times New Roman" panose="02020603050405020304" pitchFamily="18" charset="0"/>
              </a:rPr>
              <a:t>Je souhaite concevoir un nouveau reporting périodique</a:t>
            </a:r>
          </a:p>
          <a:p>
            <a:pPr>
              <a:spcAft>
                <a:spcPts val="800"/>
              </a:spcAft>
            </a:pPr>
            <a:r>
              <a:rPr lang="fr-FR" b="1" dirty="0">
                <a:solidFill>
                  <a:schemeClr val="accent6"/>
                </a:solidFill>
                <a:ea typeface="Yu Gothic Light" panose="020B0300000000000000" pitchFamily="34" charset="-128"/>
                <a:cs typeface="Times New Roman" panose="02020603050405020304" pitchFamily="18" charset="0"/>
              </a:rPr>
              <a:t>Je souhaite disposer des données de 3 sources pour pouvoir enrichir certains de mes indicateurs</a:t>
            </a:r>
          </a:p>
          <a:p>
            <a:pPr>
              <a:spcAft>
                <a:spcPts val="800"/>
              </a:spcAft>
            </a:pPr>
            <a:r>
              <a:rPr lang="fr-FR" b="1" dirty="0">
                <a:solidFill>
                  <a:schemeClr val="accent6"/>
                </a:solidFill>
                <a:ea typeface="Yu Gothic Light" panose="020B0300000000000000" pitchFamily="34" charset="-128"/>
                <a:cs typeface="Times New Roman" panose="02020603050405020304" pitchFamily="18" charset="0"/>
              </a:rPr>
              <a:t>Je souhaite croiser certaines données avec des sources externes pour enrichir ma vue client</a:t>
            </a:r>
          </a:p>
          <a:p>
            <a:pPr>
              <a:spcAft>
                <a:spcPts val="800"/>
              </a:spcAft>
            </a:pPr>
            <a:r>
              <a:rPr lang="fr-FR" dirty="0" smtClean="0">
                <a:ea typeface="Yu Gothic Light" panose="020B0300000000000000" pitchFamily="34" charset="-128"/>
                <a:cs typeface="Times New Roman" panose="02020603050405020304" pitchFamily="18" charset="0"/>
              </a:rPr>
              <a:t>Je souhaite croiser des données de 3 sources hétérogènes pour alimenter une autre de mes applications opérationnelles.</a:t>
            </a:r>
            <a:endParaRPr lang="fr-FR" dirty="0">
              <a:ea typeface="Yu Gothic Light" panose="020B0300000000000000" pitchFamily="34" charset="-128"/>
              <a:cs typeface="Times New Roman" panose="02020603050405020304" pitchFamily="18" charset="0"/>
            </a:endParaRPr>
          </a:p>
          <a:p>
            <a:pPr>
              <a:spcAft>
                <a:spcPts val="800"/>
              </a:spcAft>
            </a:pPr>
            <a:r>
              <a:rPr lang="fr-FR" b="1" dirty="0">
                <a:solidFill>
                  <a:schemeClr val="accent6"/>
                </a:solidFill>
                <a:ea typeface="Yu Gothic Light" panose="020B0300000000000000" pitchFamily="34" charset="-128"/>
                <a:cs typeface="Times New Roman" panose="02020603050405020304" pitchFamily="18" charset="0"/>
              </a:rPr>
              <a:t>Je souhaite réaliser un prototype permettant d’évaluer l’impact de nos campagnes de publicité.</a:t>
            </a:r>
          </a:p>
        </p:txBody>
      </p:sp>
      <p:sp>
        <p:nvSpPr>
          <p:cNvPr id="91" name="Rectangle 90"/>
          <p:cNvSpPr/>
          <p:nvPr/>
        </p:nvSpPr>
        <p:spPr>
          <a:xfrm>
            <a:off x="2283009" y="2787374"/>
            <a:ext cx="209602" cy="209917"/>
          </a:xfrm>
          <a:prstGeom prst="rect">
            <a:avLst/>
          </a:prstGeom>
          <a:solidFill>
            <a:srgbClr val="92D05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Rectangle 91"/>
          <p:cNvSpPr/>
          <p:nvPr/>
        </p:nvSpPr>
        <p:spPr>
          <a:xfrm>
            <a:off x="2282382" y="3296961"/>
            <a:ext cx="209602" cy="209917"/>
          </a:xfrm>
          <a:prstGeom prst="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3" name="Rectangle 92"/>
          <p:cNvSpPr/>
          <p:nvPr/>
        </p:nvSpPr>
        <p:spPr>
          <a:xfrm>
            <a:off x="2282382" y="3850090"/>
            <a:ext cx="209602" cy="209917"/>
          </a:xfrm>
          <a:prstGeom prst="rect">
            <a:avLst/>
          </a:prstGeom>
          <a:solidFill>
            <a:srgbClr val="92D05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93"/>
          <p:cNvSpPr/>
          <p:nvPr/>
        </p:nvSpPr>
        <p:spPr>
          <a:xfrm>
            <a:off x="2282382" y="4547909"/>
            <a:ext cx="209602" cy="209917"/>
          </a:xfrm>
          <a:prstGeom prst="rect">
            <a:avLst/>
          </a:prstGeom>
          <a:solidFill>
            <a:srgbClr val="92D05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5" name="Rectangle 94"/>
          <p:cNvSpPr/>
          <p:nvPr/>
        </p:nvSpPr>
        <p:spPr>
          <a:xfrm>
            <a:off x="2281755" y="5188124"/>
            <a:ext cx="209602" cy="209917"/>
          </a:xfrm>
          <a:prstGeom prst="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6" name="Rectangle 95"/>
          <p:cNvSpPr/>
          <p:nvPr/>
        </p:nvSpPr>
        <p:spPr>
          <a:xfrm>
            <a:off x="2281755" y="5799309"/>
            <a:ext cx="209602" cy="209917"/>
          </a:xfrm>
          <a:prstGeom prst="rect">
            <a:avLst/>
          </a:prstGeom>
          <a:solidFill>
            <a:srgbClr val="92D05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7366371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n°40</a:t>
            </a:r>
            <a:r>
              <a:rPr lang="fr-FR" sz="2000" b="1" dirty="0">
                <a:latin typeface="+mn-lt"/>
              </a:rPr>
              <a:t/>
            </a:r>
            <a:br>
              <a:rPr lang="fr-FR" sz="2000" b="1" dirty="0">
                <a:latin typeface="+mn-lt"/>
              </a:rPr>
            </a:br>
            <a:r>
              <a:rPr lang="fr-FR" sz="2000" dirty="0" smtClean="0">
                <a:latin typeface="+mn-lt"/>
              </a:rPr>
              <a:t>Quizz – Question 2</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a:t>Message clé </a:t>
            </a:r>
            <a:r>
              <a:rPr lang="fr-FR" b="1" dirty="0" smtClean="0"/>
              <a:t>:</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a:solidFill>
                <a:schemeClr val="bg1"/>
              </a:solidFill>
            </a:endParaRPr>
          </a:p>
        </p:txBody>
      </p:sp>
      <p:sp>
        <p:nvSpPr>
          <p:cNvPr id="51" name="ZoneTexte 50"/>
          <p:cNvSpPr txBox="1"/>
          <p:nvPr/>
        </p:nvSpPr>
        <p:spPr>
          <a:xfrm>
            <a:off x="8737872" y="804640"/>
            <a:ext cx="3327992" cy="2031325"/>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p>
          <a:p>
            <a:endParaRPr lang="fr-FR" sz="1400" b="1" dirty="0" smtClean="0">
              <a:solidFill>
                <a:schemeClr val="bg1"/>
              </a:solidFill>
              <a:latin typeface="Calibri" panose="020F0502020204030204" pitchFamily="34" charset="0"/>
            </a:endParaRPr>
          </a:p>
          <a:p>
            <a:pPr marL="285750" lvl="0" indent="-285750">
              <a:buFontTx/>
              <a:buChar char="-"/>
            </a:pPr>
            <a:r>
              <a:rPr lang="fr-FR" sz="1400" dirty="0" smtClean="0">
                <a:solidFill>
                  <a:srgbClr val="FFFFFF"/>
                </a:solidFill>
                <a:latin typeface="Calibri" panose="020F0502020204030204" pitchFamily="34" charset="0"/>
              </a:rPr>
              <a:t>Aucune case n’est cochée au démarrage</a:t>
            </a:r>
          </a:p>
          <a:p>
            <a:pPr marL="285750" lvl="0" indent="-285750">
              <a:buFontTx/>
              <a:buChar char="-"/>
            </a:pPr>
            <a:r>
              <a:rPr lang="fr-FR" sz="1400" dirty="0" smtClean="0">
                <a:solidFill>
                  <a:srgbClr val="FFFFFF"/>
                </a:solidFill>
                <a:latin typeface="Calibri" panose="020F0502020204030204" pitchFamily="34" charset="0"/>
              </a:rPr>
              <a:t>Celles cochées ci-contre correspondent aux bonnes réponses. </a:t>
            </a:r>
            <a:endParaRPr lang="fr-FR" sz="1400" dirty="0">
              <a:solidFill>
                <a:srgbClr val="FFFFFF"/>
              </a:solidFill>
              <a:latin typeface="Calibri" panose="020F0502020204030204" pitchFamily="34" charset="0"/>
            </a:endParaRPr>
          </a:p>
          <a:p>
            <a:pPr marL="285750" lvl="0" indent="-285750">
              <a:buFontTx/>
              <a:buChar char="-"/>
            </a:pPr>
            <a:endParaRPr lang="fr-FR" sz="1400" dirty="0">
              <a:solidFill>
                <a:srgbClr val="FFFFFF"/>
              </a:solidFill>
              <a:latin typeface="Calibri" panose="020F0502020204030204" pitchFamily="34" charset="0"/>
            </a:endParaRPr>
          </a:p>
          <a:p>
            <a:endParaRPr lang="fr-FR" sz="1400" b="1" dirty="0">
              <a:solidFill>
                <a:schemeClr val="bg1"/>
              </a:solidFill>
              <a:latin typeface="Calibri" panose="020F0502020204030204" pitchFamily="34" charset="0"/>
            </a:endParaRPr>
          </a:p>
        </p:txBody>
      </p:sp>
      <p:pic>
        <p:nvPicPr>
          <p:cNvPr id="43" name="Image 4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3278" y="2807877"/>
            <a:ext cx="1736187" cy="3007077"/>
          </a:xfrm>
          <a:prstGeom prst="rect">
            <a:avLst/>
          </a:prstGeom>
        </p:spPr>
      </p:pic>
      <p:sp>
        <p:nvSpPr>
          <p:cNvPr id="54" name="Sous-titre 2"/>
          <p:cNvSpPr txBox="1">
            <a:spLocks/>
          </p:cNvSpPr>
          <p:nvPr/>
        </p:nvSpPr>
        <p:spPr>
          <a:xfrm>
            <a:off x="583420" y="1821183"/>
            <a:ext cx="7914876" cy="6107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800" dirty="0" smtClean="0">
                <a:solidFill>
                  <a:schemeClr val="bg2">
                    <a:lumMod val="25000"/>
                  </a:schemeClr>
                </a:solidFill>
              </a:rPr>
              <a:t>Je suis habitué à travailler avec Excel pour manipuler mes données. </a:t>
            </a:r>
            <a:r>
              <a:rPr lang="fr-FR" sz="1800" dirty="0" smtClean="0">
                <a:solidFill>
                  <a:schemeClr val="bg2">
                    <a:lumMod val="25000"/>
                  </a:schemeClr>
                </a:solidFill>
              </a:rPr>
              <a:t/>
            </a:r>
            <a:br>
              <a:rPr lang="fr-FR" sz="1800" dirty="0" smtClean="0">
                <a:solidFill>
                  <a:schemeClr val="bg2">
                    <a:lumMod val="25000"/>
                  </a:schemeClr>
                </a:solidFill>
              </a:rPr>
            </a:br>
            <a:r>
              <a:rPr lang="fr-FR" sz="1800" dirty="0" smtClean="0">
                <a:solidFill>
                  <a:schemeClr val="bg2">
                    <a:lumMod val="25000"/>
                  </a:schemeClr>
                </a:solidFill>
              </a:rPr>
              <a:t>Puis-je </a:t>
            </a:r>
            <a:r>
              <a:rPr lang="fr-FR" sz="1800" dirty="0" smtClean="0">
                <a:solidFill>
                  <a:schemeClr val="bg2">
                    <a:lumMod val="25000"/>
                  </a:schemeClr>
                </a:solidFill>
              </a:rPr>
              <a:t>utiliser Excel </a:t>
            </a:r>
            <a:r>
              <a:rPr lang="fr-FR" sz="1800" dirty="0" smtClean="0">
                <a:solidFill>
                  <a:schemeClr val="bg2">
                    <a:lumMod val="25000"/>
                  </a:schemeClr>
                </a:solidFill>
              </a:rPr>
              <a:t>sur mon poste de travail professionnel pour </a:t>
            </a:r>
            <a:r>
              <a:rPr lang="fr-FR" sz="1800" dirty="0" smtClean="0">
                <a:solidFill>
                  <a:schemeClr val="bg2">
                    <a:lumMod val="25000"/>
                  </a:schemeClr>
                </a:solidFill>
              </a:rPr>
              <a:t>travailler </a:t>
            </a:r>
            <a:r>
              <a:rPr lang="fr-FR" sz="1800" dirty="0" smtClean="0">
                <a:solidFill>
                  <a:schemeClr val="bg2">
                    <a:lumMod val="25000"/>
                  </a:schemeClr>
                </a:solidFill>
              </a:rPr>
              <a:t>dans </a:t>
            </a:r>
            <a:r>
              <a:rPr lang="fr-FR" sz="1800" dirty="0" smtClean="0">
                <a:solidFill>
                  <a:schemeClr val="bg2">
                    <a:lumMod val="25000"/>
                  </a:schemeClr>
                </a:solidFill>
              </a:rPr>
              <a:t>le cadre de </a:t>
            </a:r>
            <a:r>
              <a:rPr lang="fr-FR" sz="1800" dirty="0" smtClean="0">
                <a:solidFill>
                  <a:schemeClr val="bg2">
                    <a:lumMod val="25000"/>
                  </a:schemeClr>
                </a:solidFill>
              </a:rPr>
              <a:t>mon </a:t>
            </a:r>
            <a:r>
              <a:rPr lang="fr-FR" sz="1800" dirty="0" smtClean="0">
                <a:solidFill>
                  <a:schemeClr val="bg2">
                    <a:lumMod val="25000"/>
                  </a:schemeClr>
                </a:solidFill>
              </a:rPr>
              <a:t>expérimentation DataLab ?</a:t>
            </a:r>
            <a:endParaRPr lang="fr-FR" sz="1800" dirty="0">
              <a:solidFill>
                <a:schemeClr val="bg2">
                  <a:lumMod val="25000"/>
                </a:schemeClr>
              </a:solidFill>
            </a:endParaRPr>
          </a:p>
        </p:txBody>
      </p:sp>
      <p:sp>
        <p:nvSpPr>
          <p:cNvPr id="56" name="Arc 55"/>
          <p:cNvSpPr/>
          <p:nvPr/>
        </p:nvSpPr>
        <p:spPr bwMode="auto">
          <a:xfrm rot="4034512">
            <a:off x="593277" y="1673171"/>
            <a:ext cx="1417209" cy="1871479"/>
          </a:xfrm>
          <a:prstGeom prst="arc">
            <a:avLst>
              <a:gd name="adj1" fmla="val 17251552"/>
              <a:gd name="adj2" fmla="val 0"/>
            </a:avLst>
          </a:prstGeom>
          <a:noFill/>
          <a:ln w="28575" cap="flat" cmpd="sng" algn="ctr">
            <a:solidFill>
              <a:schemeClr val="accent4">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charset="0"/>
            </a:endParaRPr>
          </a:p>
        </p:txBody>
      </p:sp>
      <p:sp>
        <p:nvSpPr>
          <p:cNvPr id="2" name="Pentagone 1"/>
          <p:cNvSpPr/>
          <p:nvPr/>
        </p:nvSpPr>
        <p:spPr>
          <a:xfrm>
            <a:off x="357139" y="6363675"/>
            <a:ext cx="1693446" cy="409433"/>
          </a:xfrm>
          <a:prstGeom prst="homePlate">
            <a:avLst/>
          </a:prstGeom>
          <a:solidFill>
            <a:schemeClr val="accent6">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Chevron 2"/>
          <p:cNvSpPr/>
          <p:nvPr/>
        </p:nvSpPr>
        <p:spPr>
          <a:xfrm>
            <a:off x="1974954" y="6363674"/>
            <a:ext cx="1681392" cy="409434"/>
          </a:xfrm>
          <a:prstGeom prst="chevron">
            <a:avLst/>
          </a:prstGeom>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Question 2</a:t>
            </a:r>
            <a:endParaRPr lang="fr-FR" sz="1400" dirty="0"/>
          </a:p>
        </p:txBody>
      </p:sp>
      <p:sp>
        <p:nvSpPr>
          <p:cNvPr id="30" name="Chevron 29"/>
          <p:cNvSpPr/>
          <p:nvPr/>
        </p:nvSpPr>
        <p:spPr>
          <a:xfrm>
            <a:off x="3580714" y="6363674"/>
            <a:ext cx="1681392" cy="409434"/>
          </a:xfrm>
          <a:prstGeom prst="chevron">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31" name="Chevron 30"/>
          <p:cNvSpPr/>
          <p:nvPr/>
        </p:nvSpPr>
        <p:spPr>
          <a:xfrm>
            <a:off x="5186475" y="6363674"/>
            <a:ext cx="1681392" cy="409434"/>
          </a:xfrm>
          <a:prstGeom prst="chevron">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32" name="Chevron 31"/>
          <p:cNvSpPr/>
          <p:nvPr/>
        </p:nvSpPr>
        <p:spPr>
          <a:xfrm>
            <a:off x="6792235" y="6363674"/>
            <a:ext cx="1681392" cy="409434"/>
          </a:xfrm>
          <a:prstGeom prst="chevron">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grpSp>
        <p:nvGrpSpPr>
          <p:cNvPr id="38" name="Groupe 37"/>
          <p:cNvGrpSpPr/>
          <p:nvPr/>
        </p:nvGrpSpPr>
        <p:grpSpPr>
          <a:xfrm>
            <a:off x="745442" y="986685"/>
            <a:ext cx="7066026" cy="552080"/>
            <a:chOff x="745442" y="986685"/>
            <a:chExt cx="7066026" cy="552080"/>
          </a:xfrm>
        </p:grpSpPr>
        <p:grpSp>
          <p:nvGrpSpPr>
            <p:cNvPr id="39" name="Groupe 38"/>
            <p:cNvGrpSpPr/>
            <p:nvPr/>
          </p:nvGrpSpPr>
          <p:grpSpPr>
            <a:xfrm>
              <a:off x="745442" y="986685"/>
              <a:ext cx="7066026" cy="552080"/>
              <a:chOff x="2691257" y="529120"/>
              <a:chExt cx="7066026" cy="552080"/>
            </a:xfrm>
          </p:grpSpPr>
          <p:sp>
            <p:nvSpPr>
              <p:cNvPr id="75" name="Pentagone 74"/>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6" name="Ellipse 75"/>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7" name="Ellipse 76"/>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Ellipse 77"/>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9" name="Ellipse 78"/>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0" name="Groupe 79"/>
              <p:cNvGrpSpPr/>
              <p:nvPr/>
            </p:nvGrpSpPr>
            <p:grpSpPr>
              <a:xfrm>
                <a:off x="8732261" y="529120"/>
                <a:ext cx="551453" cy="549030"/>
                <a:chOff x="9401004" y="529120"/>
                <a:chExt cx="551453" cy="549030"/>
              </a:xfrm>
            </p:grpSpPr>
            <p:sp>
              <p:nvSpPr>
                <p:cNvPr id="82" name="Ellipse 81"/>
                <p:cNvSpPr/>
                <p:nvPr/>
              </p:nvSpPr>
              <p:spPr>
                <a:xfrm>
                  <a:off x="9401004"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3" name="Image 82"/>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81" name="Ellipse 80"/>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40" name="Image 39"/>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41" name="Image 40"/>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42" name="Image 41"/>
            <p:cNvPicPr>
              <a:picLocks noChangeAspect="1"/>
            </p:cNvPicPr>
            <p:nvPr/>
          </p:nvPicPr>
          <p:blipFill>
            <a:blip r:embed="rId7" cstate="print">
              <a:duotone>
                <a:schemeClr val="accent3">
                  <a:shade val="45000"/>
                  <a:satMod val="135000"/>
                </a:schemeClr>
                <a:prstClr val="white"/>
              </a:duotone>
              <a:extLst>
                <a:ext uri="{BEBA8EAE-BF5A-486C-A8C5-ECC9F3942E4B}">
                  <a14:imgProps xmlns:a14="http://schemas.microsoft.com/office/drawing/2010/main">
                    <a14:imgLayer r:embed="rId8">
                      <a14:imgEffect>
                        <a14:artisticChalkSketch/>
                      </a14:imgEffect>
                    </a14:imgLayer>
                  </a14:imgProps>
                </a:ex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73" name="Image 72"/>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74" name="Image 73"/>
            <p:cNvPicPr>
              <a:picLocks noChangeAspect="1"/>
            </p:cNvPicPr>
            <p:nvPr/>
          </p:nvPicPr>
          <p:blipFill>
            <a:blip r:embed="rId10"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grpSp>
      <p:sp>
        <p:nvSpPr>
          <p:cNvPr id="85" name="Rectangle 84"/>
          <p:cNvSpPr/>
          <p:nvPr/>
        </p:nvSpPr>
        <p:spPr>
          <a:xfrm>
            <a:off x="4119751" y="3584214"/>
            <a:ext cx="3108411" cy="1424877"/>
          </a:xfrm>
          <a:prstGeom prst="rect">
            <a:avLst/>
          </a:prstGeom>
        </p:spPr>
        <p:txBody>
          <a:bodyPr wrap="square">
            <a:spAutoFit/>
          </a:bodyPr>
          <a:lstStyle/>
          <a:p>
            <a:pPr>
              <a:lnSpc>
                <a:spcPct val="150000"/>
              </a:lnSpc>
              <a:spcAft>
                <a:spcPts val="800"/>
              </a:spcAft>
            </a:pPr>
            <a:r>
              <a:rPr lang="fr-FR" b="1" dirty="0" smtClean="0">
                <a:solidFill>
                  <a:schemeClr val="accent6"/>
                </a:solidFill>
                <a:ea typeface="Yu Gothic Light" panose="020B0300000000000000" pitchFamily="34" charset="-128"/>
                <a:cs typeface="Times New Roman" panose="02020603050405020304" pitchFamily="18" charset="0"/>
              </a:rPr>
              <a:t>Oui</a:t>
            </a:r>
            <a:endParaRPr lang="fr-FR" dirty="0" smtClean="0">
              <a:solidFill>
                <a:schemeClr val="bg2">
                  <a:lumMod val="50000"/>
                </a:schemeClr>
              </a:solidFill>
              <a:ea typeface="Yu Gothic Light" panose="020B0300000000000000" pitchFamily="34" charset="-128"/>
              <a:cs typeface="Times New Roman" panose="02020603050405020304" pitchFamily="18" charset="0"/>
            </a:endParaRPr>
          </a:p>
          <a:p>
            <a:pPr>
              <a:lnSpc>
                <a:spcPct val="150000"/>
              </a:lnSpc>
              <a:spcAft>
                <a:spcPts val="800"/>
              </a:spcAft>
            </a:pPr>
            <a:r>
              <a:rPr lang="fr-FR" dirty="0">
                <a:solidFill>
                  <a:schemeClr val="bg2">
                    <a:lumMod val="50000"/>
                  </a:schemeClr>
                </a:solidFill>
                <a:ea typeface="Yu Gothic Light" panose="020B0300000000000000" pitchFamily="34" charset="-128"/>
                <a:cs typeface="Times New Roman" panose="02020603050405020304" pitchFamily="18" charset="0"/>
              </a:rPr>
              <a:t>Non</a:t>
            </a:r>
          </a:p>
          <a:p>
            <a:pPr lvl="0" algn="ctr">
              <a:lnSpc>
                <a:spcPct val="107000"/>
              </a:lnSpc>
              <a:spcAft>
                <a:spcPts val="800"/>
              </a:spcAft>
            </a:pPr>
            <a:endParaRPr lang="fr-FR" dirty="0">
              <a:ea typeface="Yu Gothic Light" panose="020B0300000000000000" pitchFamily="34" charset="-128"/>
              <a:cs typeface="Times New Roman" panose="02020603050405020304" pitchFamily="18" charset="0"/>
            </a:endParaRPr>
          </a:p>
        </p:txBody>
      </p:sp>
      <p:sp>
        <p:nvSpPr>
          <p:cNvPr id="86" name="Rectangle 85"/>
          <p:cNvSpPr/>
          <p:nvPr/>
        </p:nvSpPr>
        <p:spPr>
          <a:xfrm>
            <a:off x="3782571" y="3759175"/>
            <a:ext cx="209602" cy="209917"/>
          </a:xfrm>
          <a:prstGeom prst="rect">
            <a:avLst/>
          </a:prstGeom>
          <a:solidFill>
            <a:srgbClr val="92D05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7" name="Rectangle 86"/>
          <p:cNvSpPr/>
          <p:nvPr/>
        </p:nvSpPr>
        <p:spPr>
          <a:xfrm>
            <a:off x="3781944" y="4268762"/>
            <a:ext cx="209602" cy="209917"/>
          </a:xfrm>
          <a:prstGeom prst="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485713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n°41</a:t>
            </a:r>
            <a:r>
              <a:rPr lang="fr-FR" sz="2000" b="1" dirty="0">
                <a:latin typeface="+mn-lt"/>
              </a:rPr>
              <a:t/>
            </a:r>
            <a:br>
              <a:rPr lang="fr-FR" sz="2000" b="1" dirty="0">
                <a:latin typeface="+mn-lt"/>
              </a:rPr>
            </a:br>
            <a:r>
              <a:rPr lang="fr-FR" sz="2000" dirty="0" smtClean="0">
                <a:latin typeface="+mn-lt"/>
              </a:rPr>
              <a:t>Quizz – Question 3</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a:t>Message clé </a:t>
            </a:r>
            <a:r>
              <a:rPr lang="fr-FR" b="1" dirty="0" smtClean="0"/>
              <a:t>:</a:t>
            </a:r>
            <a:endParaRPr lang="fr-FR" b="1" dirty="0"/>
          </a:p>
        </p:txBody>
      </p:sp>
      <p:sp>
        <p:nvSpPr>
          <p:cNvPr id="49" name="Rectangle 48"/>
          <p:cNvSpPr/>
          <p:nvPr/>
        </p:nvSpPr>
        <p:spPr>
          <a:xfrm>
            <a:off x="8691975" y="720063"/>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a:solidFill>
                <a:schemeClr val="bg1"/>
              </a:solidFill>
            </a:endParaRPr>
          </a:p>
        </p:txBody>
      </p:sp>
      <p:sp>
        <p:nvSpPr>
          <p:cNvPr id="51" name="ZoneTexte 50"/>
          <p:cNvSpPr txBox="1"/>
          <p:nvPr/>
        </p:nvSpPr>
        <p:spPr>
          <a:xfrm>
            <a:off x="8737872" y="804640"/>
            <a:ext cx="3327992" cy="2462213"/>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p>
          <a:p>
            <a:endParaRPr lang="fr-FR" sz="1400" b="1" dirty="0">
              <a:solidFill>
                <a:schemeClr val="bg1"/>
              </a:solidFill>
              <a:latin typeface="Calibri" panose="020F0502020204030204" pitchFamily="34" charset="0"/>
            </a:endParaRPr>
          </a:p>
          <a:p>
            <a:pPr marL="285750" lvl="0" indent="-285750">
              <a:buFontTx/>
              <a:buChar char="-"/>
            </a:pPr>
            <a:r>
              <a:rPr lang="fr-FR" sz="1400" dirty="0">
                <a:solidFill>
                  <a:srgbClr val="FFFFFF"/>
                </a:solidFill>
                <a:latin typeface="Calibri" panose="020F0502020204030204" pitchFamily="34" charset="0"/>
              </a:rPr>
              <a:t>Aucune case n’est cochée au démarrage</a:t>
            </a:r>
          </a:p>
          <a:p>
            <a:pPr marL="285750" lvl="0" indent="-285750">
              <a:buFontTx/>
              <a:buChar char="-"/>
            </a:pPr>
            <a:r>
              <a:rPr lang="fr-FR" sz="1400" dirty="0">
                <a:solidFill>
                  <a:srgbClr val="FFFFFF"/>
                </a:solidFill>
                <a:latin typeface="Calibri" panose="020F0502020204030204" pitchFamily="34" charset="0"/>
              </a:rPr>
              <a:t>Celles cochées ci-contre correspondent aux bonnes réponses. </a:t>
            </a:r>
          </a:p>
          <a:p>
            <a:pPr marL="285750" lvl="0" indent="-285750">
              <a:buFontTx/>
              <a:buChar char="-"/>
            </a:pPr>
            <a:endParaRPr lang="fr-FR" sz="1400" dirty="0">
              <a:solidFill>
                <a:srgbClr val="FFFFFF"/>
              </a:solidFill>
              <a:latin typeface="Calibri" panose="020F0502020204030204" pitchFamily="34" charset="0"/>
            </a:endParaRPr>
          </a:p>
          <a:p>
            <a:pPr lvl="0"/>
            <a:endParaRPr lang="fr-FR" sz="1400" dirty="0">
              <a:solidFill>
                <a:srgbClr val="FFFFFF"/>
              </a:solidFill>
              <a:latin typeface="Calibri" panose="020F0502020204030204" pitchFamily="34" charset="0"/>
            </a:endParaRPr>
          </a:p>
          <a:p>
            <a:pPr marL="285750" lvl="0" indent="-285750">
              <a:buFontTx/>
              <a:buChar char="-"/>
            </a:pPr>
            <a:endParaRPr lang="fr-FR" sz="1400" dirty="0" smtClean="0">
              <a:solidFill>
                <a:srgbClr val="FFFFFF"/>
              </a:solidFill>
              <a:latin typeface="Calibri" panose="020F0502020204030204" pitchFamily="34" charset="0"/>
            </a:endParaRPr>
          </a:p>
          <a:p>
            <a:endParaRPr lang="fr-FR" sz="1400" b="1" dirty="0">
              <a:solidFill>
                <a:schemeClr val="bg1"/>
              </a:solidFill>
              <a:latin typeface="Calibri" panose="020F0502020204030204" pitchFamily="34" charset="0"/>
            </a:endParaRPr>
          </a:p>
        </p:txBody>
      </p:sp>
      <p:sp>
        <p:nvSpPr>
          <p:cNvPr id="2" name="Pentagone 1"/>
          <p:cNvSpPr/>
          <p:nvPr/>
        </p:nvSpPr>
        <p:spPr>
          <a:xfrm>
            <a:off x="357139" y="6363675"/>
            <a:ext cx="1693446" cy="409433"/>
          </a:xfrm>
          <a:prstGeom prst="homePlate">
            <a:avLst/>
          </a:prstGeom>
          <a:solidFill>
            <a:schemeClr val="accent6">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Chevron 2"/>
          <p:cNvSpPr/>
          <p:nvPr/>
        </p:nvSpPr>
        <p:spPr>
          <a:xfrm>
            <a:off x="1974953" y="6363674"/>
            <a:ext cx="1681392" cy="409434"/>
          </a:xfrm>
          <a:prstGeom prst="chevron">
            <a:avLst/>
          </a:prstGeom>
          <a:solidFill>
            <a:schemeClr val="accent6">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Chevron 29"/>
          <p:cNvSpPr/>
          <p:nvPr/>
        </p:nvSpPr>
        <p:spPr>
          <a:xfrm>
            <a:off x="3580713" y="6363674"/>
            <a:ext cx="1681392" cy="409434"/>
          </a:xfrm>
          <a:prstGeom prst="chevron">
            <a:avLst/>
          </a:prstGeom>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Question 3</a:t>
            </a:r>
            <a:endParaRPr lang="fr-FR" sz="1400" dirty="0"/>
          </a:p>
        </p:txBody>
      </p:sp>
      <p:sp>
        <p:nvSpPr>
          <p:cNvPr id="31" name="Chevron 30"/>
          <p:cNvSpPr/>
          <p:nvPr/>
        </p:nvSpPr>
        <p:spPr>
          <a:xfrm>
            <a:off x="5186473" y="6363674"/>
            <a:ext cx="1681392" cy="409434"/>
          </a:xfrm>
          <a:prstGeom prst="chevron">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32" name="Chevron 31"/>
          <p:cNvSpPr/>
          <p:nvPr/>
        </p:nvSpPr>
        <p:spPr>
          <a:xfrm>
            <a:off x="6792235" y="6363674"/>
            <a:ext cx="1681392" cy="409434"/>
          </a:xfrm>
          <a:prstGeom prst="chevron">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pic>
        <p:nvPicPr>
          <p:cNvPr id="33" name="Image 3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3278" y="2807877"/>
            <a:ext cx="1736187" cy="3007077"/>
          </a:xfrm>
          <a:prstGeom prst="rect">
            <a:avLst/>
          </a:prstGeom>
        </p:spPr>
      </p:pic>
      <p:sp>
        <p:nvSpPr>
          <p:cNvPr id="35" name="Sous-titre 2"/>
          <p:cNvSpPr txBox="1">
            <a:spLocks/>
          </p:cNvSpPr>
          <p:nvPr/>
        </p:nvSpPr>
        <p:spPr>
          <a:xfrm>
            <a:off x="504967" y="2011449"/>
            <a:ext cx="8106767" cy="4220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800" dirty="0" err="1" smtClean="0">
                <a:solidFill>
                  <a:schemeClr val="bg2">
                    <a:lumMod val="25000"/>
                  </a:schemeClr>
                </a:solidFill>
              </a:rPr>
              <a:t>xxxx</a:t>
            </a:r>
            <a:endParaRPr lang="fr-FR" sz="1800" dirty="0">
              <a:solidFill>
                <a:schemeClr val="bg2">
                  <a:lumMod val="25000"/>
                </a:schemeClr>
              </a:solidFill>
            </a:endParaRPr>
          </a:p>
        </p:txBody>
      </p:sp>
      <p:sp>
        <p:nvSpPr>
          <p:cNvPr id="36" name="Arc 35"/>
          <p:cNvSpPr/>
          <p:nvPr/>
        </p:nvSpPr>
        <p:spPr bwMode="auto">
          <a:xfrm rot="4034512">
            <a:off x="593277" y="1673171"/>
            <a:ext cx="1417209" cy="1871479"/>
          </a:xfrm>
          <a:prstGeom prst="arc">
            <a:avLst>
              <a:gd name="adj1" fmla="val 17251552"/>
              <a:gd name="adj2" fmla="val 0"/>
            </a:avLst>
          </a:prstGeom>
          <a:noFill/>
          <a:ln w="28575" cap="flat" cmpd="sng" algn="ctr">
            <a:solidFill>
              <a:schemeClr val="accent4">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charset="0"/>
            </a:endParaRPr>
          </a:p>
        </p:txBody>
      </p:sp>
      <p:sp>
        <p:nvSpPr>
          <p:cNvPr id="46" name="Rectangle 45"/>
          <p:cNvSpPr/>
          <p:nvPr/>
        </p:nvSpPr>
        <p:spPr>
          <a:xfrm>
            <a:off x="3578126" y="2798195"/>
            <a:ext cx="3108411" cy="3098284"/>
          </a:xfrm>
          <a:prstGeom prst="rect">
            <a:avLst/>
          </a:prstGeom>
        </p:spPr>
        <p:txBody>
          <a:bodyPr wrap="square">
            <a:spAutoFit/>
          </a:bodyPr>
          <a:lstStyle/>
          <a:p>
            <a:pPr>
              <a:lnSpc>
                <a:spcPct val="150000"/>
              </a:lnSpc>
              <a:spcAft>
                <a:spcPts val="800"/>
              </a:spcAft>
            </a:pPr>
            <a:r>
              <a:rPr lang="fr-FR" b="1" dirty="0" smtClean="0">
                <a:solidFill>
                  <a:schemeClr val="accent6"/>
                </a:solidFill>
                <a:ea typeface="Yu Gothic Light" panose="020B0300000000000000" pitchFamily="34" charset="-128"/>
                <a:cs typeface="Times New Roman" panose="02020603050405020304" pitchFamily="18" charset="0"/>
              </a:rPr>
              <a:t>xxx</a:t>
            </a:r>
          </a:p>
          <a:p>
            <a:pPr>
              <a:lnSpc>
                <a:spcPct val="150000"/>
              </a:lnSpc>
              <a:spcAft>
                <a:spcPts val="800"/>
              </a:spcAft>
            </a:pPr>
            <a:r>
              <a:rPr lang="fr-FR" dirty="0" smtClean="0">
                <a:ea typeface="Yu Gothic Light" panose="020B0300000000000000" pitchFamily="34" charset="-128"/>
                <a:cs typeface="Times New Roman" panose="02020603050405020304" pitchFamily="18" charset="0"/>
              </a:rPr>
              <a:t>xxx</a:t>
            </a:r>
          </a:p>
          <a:p>
            <a:pPr>
              <a:lnSpc>
                <a:spcPct val="150000"/>
              </a:lnSpc>
              <a:spcAft>
                <a:spcPts val="800"/>
              </a:spcAft>
            </a:pPr>
            <a:r>
              <a:rPr lang="fr-FR" b="1" dirty="0" smtClean="0">
                <a:solidFill>
                  <a:schemeClr val="accent6"/>
                </a:solidFill>
                <a:ea typeface="Yu Gothic Light" panose="020B0300000000000000" pitchFamily="34" charset="-128"/>
                <a:cs typeface="Times New Roman" panose="02020603050405020304" pitchFamily="18" charset="0"/>
              </a:rPr>
              <a:t>xxx</a:t>
            </a:r>
            <a:endParaRPr lang="fr-FR" b="1" dirty="0">
              <a:solidFill>
                <a:schemeClr val="accent6"/>
              </a:solidFill>
              <a:ea typeface="Yu Gothic Light" panose="020B0300000000000000" pitchFamily="34" charset="-128"/>
              <a:cs typeface="Times New Roman" panose="02020603050405020304" pitchFamily="18" charset="0"/>
            </a:endParaRPr>
          </a:p>
          <a:p>
            <a:pPr>
              <a:lnSpc>
                <a:spcPct val="150000"/>
              </a:lnSpc>
              <a:spcAft>
                <a:spcPts val="800"/>
              </a:spcAft>
            </a:pPr>
            <a:r>
              <a:rPr lang="fr-FR" b="1" dirty="0" smtClean="0">
                <a:solidFill>
                  <a:schemeClr val="accent6"/>
                </a:solidFill>
                <a:ea typeface="Yu Gothic Light" panose="020B0300000000000000" pitchFamily="34" charset="-128"/>
                <a:cs typeface="Times New Roman" panose="02020603050405020304" pitchFamily="18" charset="0"/>
              </a:rPr>
              <a:t>xxx</a:t>
            </a:r>
            <a:endParaRPr lang="fr-FR" b="1" dirty="0">
              <a:solidFill>
                <a:schemeClr val="accent6"/>
              </a:solidFill>
              <a:ea typeface="Yu Gothic Light" panose="020B0300000000000000" pitchFamily="34" charset="-128"/>
              <a:cs typeface="Times New Roman" panose="02020603050405020304" pitchFamily="18" charset="0"/>
            </a:endParaRPr>
          </a:p>
          <a:p>
            <a:pPr>
              <a:lnSpc>
                <a:spcPct val="150000"/>
              </a:lnSpc>
              <a:spcAft>
                <a:spcPts val="800"/>
              </a:spcAft>
            </a:pPr>
            <a:r>
              <a:rPr lang="fr-FR" b="1" dirty="0" smtClean="0">
                <a:solidFill>
                  <a:schemeClr val="accent6"/>
                </a:solidFill>
                <a:ea typeface="Yu Gothic Light" panose="020B0300000000000000" pitchFamily="34" charset="-128"/>
                <a:cs typeface="Times New Roman" panose="02020603050405020304" pitchFamily="18" charset="0"/>
              </a:rPr>
              <a:t>xxx</a:t>
            </a:r>
            <a:endParaRPr lang="fr-FR" b="1" dirty="0">
              <a:solidFill>
                <a:schemeClr val="accent6"/>
              </a:solidFill>
              <a:ea typeface="Yu Gothic Light" panose="020B0300000000000000" pitchFamily="34" charset="-128"/>
              <a:cs typeface="Times New Roman" panose="02020603050405020304" pitchFamily="18" charset="0"/>
            </a:endParaRPr>
          </a:p>
          <a:p>
            <a:pPr>
              <a:lnSpc>
                <a:spcPct val="150000"/>
              </a:lnSpc>
              <a:spcAft>
                <a:spcPts val="800"/>
              </a:spcAft>
            </a:pPr>
            <a:r>
              <a:rPr lang="fr-FR" b="1" dirty="0" smtClean="0">
                <a:solidFill>
                  <a:schemeClr val="accent6"/>
                </a:solidFill>
                <a:ea typeface="Yu Gothic Light" panose="020B0300000000000000" pitchFamily="34" charset="-128"/>
                <a:cs typeface="Times New Roman" panose="02020603050405020304" pitchFamily="18" charset="0"/>
              </a:rPr>
              <a:t>xxx</a:t>
            </a:r>
            <a:endParaRPr lang="fr-FR" b="1" dirty="0">
              <a:solidFill>
                <a:schemeClr val="accent6"/>
              </a:solidFill>
              <a:ea typeface="Yu Gothic Light" panose="020B0300000000000000" pitchFamily="34" charset="-128"/>
              <a:cs typeface="Times New Roman" panose="02020603050405020304" pitchFamily="18" charset="0"/>
            </a:endParaRPr>
          </a:p>
        </p:txBody>
      </p:sp>
      <p:sp>
        <p:nvSpPr>
          <p:cNvPr id="55" name="Rectangle 54"/>
          <p:cNvSpPr/>
          <p:nvPr/>
        </p:nvSpPr>
        <p:spPr>
          <a:xfrm>
            <a:off x="3240946" y="2947030"/>
            <a:ext cx="209602" cy="209917"/>
          </a:xfrm>
          <a:prstGeom prst="rect">
            <a:avLst/>
          </a:prstGeom>
          <a:solidFill>
            <a:srgbClr val="92D05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Rectangle 69"/>
          <p:cNvSpPr/>
          <p:nvPr/>
        </p:nvSpPr>
        <p:spPr>
          <a:xfrm>
            <a:off x="3240319" y="3456617"/>
            <a:ext cx="209602" cy="209917"/>
          </a:xfrm>
          <a:prstGeom prst="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Rectangle 70"/>
          <p:cNvSpPr/>
          <p:nvPr/>
        </p:nvSpPr>
        <p:spPr>
          <a:xfrm>
            <a:off x="3240319" y="3966204"/>
            <a:ext cx="209602" cy="209917"/>
          </a:xfrm>
          <a:prstGeom prst="rect">
            <a:avLst/>
          </a:prstGeom>
          <a:solidFill>
            <a:srgbClr val="92D05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ectangle 71"/>
          <p:cNvSpPr/>
          <p:nvPr/>
        </p:nvSpPr>
        <p:spPr>
          <a:xfrm>
            <a:off x="3240319" y="4504369"/>
            <a:ext cx="209602" cy="209917"/>
          </a:xfrm>
          <a:prstGeom prst="rect">
            <a:avLst/>
          </a:prstGeom>
          <a:solidFill>
            <a:srgbClr val="92D05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Rectangle 72"/>
          <p:cNvSpPr/>
          <p:nvPr/>
        </p:nvSpPr>
        <p:spPr>
          <a:xfrm>
            <a:off x="3239692" y="5013956"/>
            <a:ext cx="209602" cy="209917"/>
          </a:xfrm>
          <a:prstGeom prst="rect">
            <a:avLst/>
          </a:prstGeom>
          <a:solidFill>
            <a:srgbClr val="92D05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Rectangle 73"/>
          <p:cNvSpPr/>
          <p:nvPr/>
        </p:nvSpPr>
        <p:spPr>
          <a:xfrm>
            <a:off x="3239692" y="5523543"/>
            <a:ext cx="209602" cy="209917"/>
          </a:xfrm>
          <a:prstGeom prst="rect">
            <a:avLst/>
          </a:prstGeom>
          <a:solidFill>
            <a:srgbClr val="92D05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8" name="Groupe 37"/>
          <p:cNvGrpSpPr/>
          <p:nvPr/>
        </p:nvGrpSpPr>
        <p:grpSpPr>
          <a:xfrm>
            <a:off x="745442" y="986685"/>
            <a:ext cx="7066026" cy="552080"/>
            <a:chOff x="745442" y="986685"/>
            <a:chExt cx="7066026" cy="552080"/>
          </a:xfrm>
        </p:grpSpPr>
        <p:grpSp>
          <p:nvGrpSpPr>
            <p:cNvPr id="39" name="Groupe 38"/>
            <p:cNvGrpSpPr/>
            <p:nvPr/>
          </p:nvGrpSpPr>
          <p:grpSpPr>
            <a:xfrm>
              <a:off x="745442" y="986685"/>
              <a:ext cx="7066026" cy="552080"/>
              <a:chOff x="2691257" y="529120"/>
              <a:chExt cx="7066026" cy="552080"/>
            </a:xfrm>
          </p:grpSpPr>
          <p:sp>
            <p:nvSpPr>
              <p:cNvPr id="45" name="Pentagone 44"/>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Ellipse 74"/>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Ellipse 75"/>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7" name="Groupe 76"/>
              <p:cNvGrpSpPr/>
              <p:nvPr/>
            </p:nvGrpSpPr>
            <p:grpSpPr>
              <a:xfrm>
                <a:off x="8732261" y="529120"/>
                <a:ext cx="551453" cy="549030"/>
                <a:chOff x="9401004" y="529120"/>
                <a:chExt cx="551453" cy="549030"/>
              </a:xfrm>
            </p:grpSpPr>
            <p:sp>
              <p:nvSpPr>
                <p:cNvPr id="79" name="Ellipse 78"/>
                <p:cNvSpPr/>
                <p:nvPr/>
              </p:nvSpPr>
              <p:spPr>
                <a:xfrm>
                  <a:off x="9401004"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0" name="Image 79"/>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78" name="Ellipse 77"/>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40" name="Image 39"/>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41" name="Image 40"/>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42" name="Image 41"/>
            <p:cNvPicPr>
              <a:picLocks noChangeAspect="1"/>
            </p:cNvPicPr>
            <p:nvPr/>
          </p:nvPicPr>
          <p:blipFill>
            <a:blip r:embed="rId7" cstate="print">
              <a:duotone>
                <a:schemeClr val="accent3">
                  <a:shade val="45000"/>
                  <a:satMod val="135000"/>
                </a:schemeClr>
                <a:prstClr val="white"/>
              </a:duotone>
              <a:extLst>
                <a:ext uri="{BEBA8EAE-BF5A-486C-A8C5-ECC9F3942E4B}">
                  <a14:imgProps xmlns:a14="http://schemas.microsoft.com/office/drawing/2010/main">
                    <a14:imgLayer r:embed="rId8">
                      <a14:imgEffect>
                        <a14:artisticChalkSketch/>
                      </a14:imgEffect>
                    </a14:imgLayer>
                  </a14:imgProps>
                </a:ex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43" name="Image 42"/>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44" name="Image 43"/>
            <p:cNvPicPr>
              <a:picLocks noChangeAspect="1"/>
            </p:cNvPicPr>
            <p:nvPr/>
          </p:nvPicPr>
          <p:blipFill>
            <a:blip r:embed="rId10"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grpSp>
    </p:spTree>
    <p:extLst>
      <p:ext uri="{BB962C8B-B14F-4D97-AF65-F5344CB8AC3E}">
        <p14:creationId xmlns:p14="http://schemas.microsoft.com/office/powerpoint/2010/main" val="42006689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n°42</a:t>
            </a:r>
            <a:r>
              <a:rPr lang="fr-FR" sz="2000" b="1" dirty="0">
                <a:latin typeface="+mn-lt"/>
              </a:rPr>
              <a:t/>
            </a:r>
            <a:br>
              <a:rPr lang="fr-FR" sz="2000" b="1" dirty="0">
                <a:latin typeface="+mn-lt"/>
              </a:rPr>
            </a:br>
            <a:r>
              <a:rPr lang="fr-FR" sz="2000" dirty="0" smtClean="0">
                <a:latin typeface="+mn-lt"/>
              </a:rPr>
              <a:t>Quizz – Question 4</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a:t>Message clé </a:t>
            </a:r>
            <a:r>
              <a:rPr lang="fr-FR" b="1" dirty="0" smtClean="0"/>
              <a:t>:</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a:solidFill>
                <a:schemeClr val="bg1"/>
              </a:solidFill>
            </a:endParaRPr>
          </a:p>
        </p:txBody>
      </p:sp>
      <p:sp>
        <p:nvSpPr>
          <p:cNvPr id="51" name="ZoneTexte 50"/>
          <p:cNvSpPr txBox="1"/>
          <p:nvPr/>
        </p:nvSpPr>
        <p:spPr>
          <a:xfrm>
            <a:off x="8737872" y="804640"/>
            <a:ext cx="3327992" cy="1384995"/>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p>
          <a:p>
            <a:endParaRPr lang="fr-FR" sz="1400" b="1" dirty="0" smtClean="0">
              <a:solidFill>
                <a:schemeClr val="bg1"/>
              </a:solidFill>
              <a:latin typeface="Calibri" panose="020F0502020204030204" pitchFamily="34" charset="0"/>
            </a:endParaRPr>
          </a:p>
          <a:p>
            <a:pPr marL="285750" lvl="0" indent="-285750">
              <a:buFontTx/>
              <a:buChar char="-"/>
            </a:pPr>
            <a:r>
              <a:rPr lang="fr-FR" sz="1400" dirty="0" smtClean="0">
                <a:solidFill>
                  <a:srgbClr val="FFFFFF"/>
                </a:solidFill>
                <a:latin typeface="Calibri" panose="020F0502020204030204" pitchFamily="34" charset="0"/>
              </a:rPr>
              <a:t> </a:t>
            </a:r>
            <a:endParaRPr lang="fr-FR" sz="1400" dirty="0">
              <a:solidFill>
                <a:srgbClr val="FFFFFF"/>
              </a:solidFill>
              <a:latin typeface="Calibri" panose="020F0502020204030204" pitchFamily="34" charset="0"/>
            </a:endParaRPr>
          </a:p>
          <a:p>
            <a:pPr marL="285750" lvl="0" indent="-285750">
              <a:buFontTx/>
              <a:buChar char="-"/>
            </a:pPr>
            <a:endParaRPr lang="fr-FR" sz="1400" dirty="0">
              <a:solidFill>
                <a:srgbClr val="FFFFFF"/>
              </a:solidFill>
              <a:latin typeface="Calibri" panose="020F0502020204030204" pitchFamily="34" charset="0"/>
            </a:endParaRPr>
          </a:p>
          <a:p>
            <a:endParaRPr lang="fr-FR" sz="1400" b="1" dirty="0">
              <a:solidFill>
                <a:schemeClr val="bg1"/>
              </a:solidFill>
              <a:latin typeface="Calibri" panose="020F0502020204030204" pitchFamily="34" charset="0"/>
            </a:endParaRPr>
          </a:p>
        </p:txBody>
      </p:sp>
      <p:pic>
        <p:nvPicPr>
          <p:cNvPr id="43" name="Image 4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3278" y="2807877"/>
            <a:ext cx="1736187" cy="3007077"/>
          </a:xfrm>
          <a:prstGeom prst="rect">
            <a:avLst/>
          </a:prstGeom>
        </p:spPr>
      </p:pic>
      <p:sp>
        <p:nvSpPr>
          <p:cNvPr id="56" name="Arc 55"/>
          <p:cNvSpPr/>
          <p:nvPr/>
        </p:nvSpPr>
        <p:spPr bwMode="auto">
          <a:xfrm rot="4034512">
            <a:off x="593277" y="1673171"/>
            <a:ext cx="1417209" cy="1871479"/>
          </a:xfrm>
          <a:prstGeom prst="arc">
            <a:avLst>
              <a:gd name="adj1" fmla="val 17251552"/>
              <a:gd name="adj2" fmla="val 0"/>
            </a:avLst>
          </a:prstGeom>
          <a:noFill/>
          <a:ln w="28575" cap="flat" cmpd="sng" algn="ctr">
            <a:solidFill>
              <a:schemeClr val="accent4">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charset="0"/>
            </a:endParaRPr>
          </a:p>
        </p:txBody>
      </p:sp>
      <p:sp>
        <p:nvSpPr>
          <p:cNvPr id="2" name="Pentagone 1"/>
          <p:cNvSpPr/>
          <p:nvPr/>
        </p:nvSpPr>
        <p:spPr>
          <a:xfrm>
            <a:off x="357139" y="6363675"/>
            <a:ext cx="1693446" cy="409433"/>
          </a:xfrm>
          <a:prstGeom prst="homePlate">
            <a:avLst/>
          </a:prstGeom>
          <a:solidFill>
            <a:schemeClr val="accent6">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Chevron 2"/>
          <p:cNvSpPr/>
          <p:nvPr/>
        </p:nvSpPr>
        <p:spPr>
          <a:xfrm>
            <a:off x="1974953" y="6363674"/>
            <a:ext cx="1681392" cy="409434"/>
          </a:xfrm>
          <a:prstGeom prst="chevron">
            <a:avLst/>
          </a:prstGeom>
          <a:solidFill>
            <a:schemeClr val="accent6">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Chevron 29"/>
          <p:cNvSpPr/>
          <p:nvPr/>
        </p:nvSpPr>
        <p:spPr>
          <a:xfrm>
            <a:off x="3580713" y="6363674"/>
            <a:ext cx="1681392" cy="409434"/>
          </a:xfrm>
          <a:prstGeom prst="chevron">
            <a:avLst/>
          </a:prstGeom>
          <a:solidFill>
            <a:schemeClr val="accent6">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Chevron 30"/>
          <p:cNvSpPr/>
          <p:nvPr/>
        </p:nvSpPr>
        <p:spPr>
          <a:xfrm>
            <a:off x="5186473" y="6363674"/>
            <a:ext cx="1681392" cy="409434"/>
          </a:xfrm>
          <a:prstGeom prst="chevron">
            <a:avLst/>
          </a:prstGeom>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Question 4</a:t>
            </a:r>
            <a:endParaRPr lang="fr-FR" sz="1400" dirty="0"/>
          </a:p>
        </p:txBody>
      </p:sp>
      <p:sp>
        <p:nvSpPr>
          <p:cNvPr id="32" name="Chevron 31"/>
          <p:cNvSpPr/>
          <p:nvPr/>
        </p:nvSpPr>
        <p:spPr>
          <a:xfrm>
            <a:off x="6792235" y="6363674"/>
            <a:ext cx="1681392" cy="409434"/>
          </a:xfrm>
          <a:prstGeom prst="chevron">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38" name="Groupe 37"/>
          <p:cNvGrpSpPr/>
          <p:nvPr/>
        </p:nvGrpSpPr>
        <p:grpSpPr>
          <a:xfrm>
            <a:off x="745442" y="986685"/>
            <a:ext cx="7066026" cy="552080"/>
            <a:chOff x="745442" y="986685"/>
            <a:chExt cx="7066026" cy="552080"/>
          </a:xfrm>
        </p:grpSpPr>
        <p:grpSp>
          <p:nvGrpSpPr>
            <p:cNvPr id="44" name="Groupe 43"/>
            <p:cNvGrpSpPr/>
            <p:nvPr/>
          </p:nvGrpSpPr>
          <p:grpSpPr>
            <a:xfrm>
              <a:off x="745442" y="986685"/>
              <a:ext cx="7066026" cy="552080"/>
              <a:chOff x="2691257" y="529120"/>
              <a:chExt cx="7066026" cy="552080"/>
            </a:xfrm>
          </p:grpSpPr>
          <p:sp>
            <p:nvSpPr>
              <p:cNvPr id="71" name="Pentagone 70"/>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Ellipse 71"/>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Ellipse 72"/>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Ellipse 73"/>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Ellipse 74"/>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6" name="Groupe 75"/>
              <p:cNvGrpSpPr/>
              <p:nvPr/>
            </p:nvGrpSpPr>
            <p:grpSpPr>
              <a:xfrm>
                <a:off x="8732261" y="529120"/>
                <a:ext cx="551453" cy="549030"/>
                <a:chOff x="9401004" y="529120"/>
                <a:chExt cx="551453" cy="549030"/>
              </a:xfrm>
            </p:grpSpPr>
            <p:sp>
              <p:nvSpPr>
                <p:cNvPr id="78" name="Ellipse 77"/>
                <p:cNvSpPr/>
                <p:nvPr/>
              </p:nvSpPr>
              <p:spPr>
                <a:xfrm>
                  <a:off x="9401004"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9" name="Image 78"/>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77" name="Ellipse 76"/>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45" name="Image 44"/>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46" name="Image 45"/>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54" name="Image 53"/>
            <p:cNvPicPr>
              <a:picLocks noChangeAspect="1"/>
            </p:cNvPicPr>
            <p:nvPr/>
          </p:nvPicPr>
          <p:blipFill>
            <a:blip r:embed="rId7" cstate="print">
              <a:duotone>
                <a:schemeClr val="accent3">
                  <a:shade val="45000"/>
                  <a:satMod val="135000"/>
                </a:schemeClr>
                <a:prstClr val="white"/>
              </a:duotone>
              <a:extLst>
                <a:ext uri="{BEBA8EAE-BF5A-486C-A8C5-ECC9F3942E4B}">
                  <a14:imgProps xmlns:a14="http://schemas.microsoft.com/office/drawing/2010/main">
                    <a14:imgLayer r:embed="rId8">
                      <a14:imgEffect>
                        <a14:artisticChalkSketch/>
                      </a14:imgEffect>
                    </a14:imgLayer>
                  </a14:imgProps>
                </a:ex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55" name="Image 54"/>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70" name="Image 69"/>
            <p:cNvPicPr>
              <a:picLocks noChangeAspect="1"/>
            </p:cNvPicPr>
            <p:nvPr/>
          </p:nvPicPr>
          <p:blipFill>
            <a:blip r:embed="rId10"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grpSp>
      <p:sp>
        <p:nvSpPr>
          <p:cNvPr id="81" name="Sous-titre 2"/>
          <p:cNvSpPr txBox="1">
            <a:spLocks/>
          </p:cNvSpPr>
          <p:nvPr/>
        </p:nvSpPr>
        <p:spPr>
          <a:xfrm>
            <a:off x="504967" y="2011449"/>
            <a:ext cx="8106767" cy="4220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800" dirty="0" err="1" smtClean="0">
                <a:solidFill>
                  <a:schemeClr val="bg2">
                    <a:lumMod val="25000"/>
                  </a:schemeClr>
                </a:solidFill>
              </a:rPr>
              <a:t>xxxx</a:t>
            </a:r>
            <a:endParaRPr lang="fr-FR" sz="1800" dirty="0">
              <a:solidFill>
                <a:schemeClr val="bg2">
                  <a:lumMod val="25000"/>
                </a:schemeClr>
              </a:solidFill>
            </a:endParaRPr>
          </a:p>
        </p:txBody>
      </p:sp>
      <p:sp>
        <p:nvSpPr>
          <p:cNvPr id="82" name="Rectangle 81"/>
          <p:cNvSpPr/>
          <p:nvPr/>
        </p:nvSpPr>
        <p:spPr>
          <a:xfrm>
            <a:off x="3578126" y="2798195"/>
            <a:ext cx="3108411" cy="3098284"/>
          </a:xfrm>
          <a:prstGeom prst="rect">
            <a:avLst/>
          </a:prstGeom>
        </p:spPr>
        <p:txBody>
          <a:bodyPr wrap="square">
            <a:spAutoFit/>
          </a:bodyPr>
          <a:lstStyle/>
          <a:p>
            <a:pPr>
              <a:lnSpc>
                <a:spcPct val="150000"/>
              </a:lnSpc>
              <a:spcAft>
                <a:spcPts val="800"/>
              </a:spcAft>
            </a:pPr>
            <a:r>
              <a:rPr lang="fr-FR" b="1" dirty="0" smtClean="0">
                <a:solidFill>
                  <a:schemeClr val="accent6"/>
                </a:solidFill>
                <a:ea typeface="Yu Gothic Light" panose="020B0300000000000000" pitchFamily="34" charset="-128"/>
                <a:cs typeface="Times New Roman" panose="02020603050405020304" pitchFamily="18" charset="0"/>
              </a:rPr>
              <a:t>xxx</a:t>
            </a:r>
          </a:p>
          <a:p>
            <a:pPr>
              <a:lnSpc>
                <a:spcPct val="150000"/>
              </a:lnSpc>
              <a:spcAft>
                <a:spcPts val="800"/>
              </a:spcAft>
            </a:pPr>
            <a:r>
              <a:rPr lang="fr-FR" dirty="0" smtClean="0">
                <a:ea typeface="Yu Gothic Light" panose="020B0300000000000000" pitchFamily="34" charset="-128"/>
                <a:cs typeface="Times New Roman" panose="02020603050405020304" pitchFamily="18" charset="0"/>
              </a:rPr>
              <a:t>xxx</a:t>
            </a:r>
          </a:p>
          <a:p>
            <a:pPr>
              <a:lnSpc>
                <a:spcPct val="150000"/>
              </a:lnSpc>
              <a:spcAft>
                <a:spcPts val="800"/>
              </a:spcAft>
            </a:pPr>
            <a:r>
              <a:rPr lang="fr-FR" b="1" dirty="0" smtClean="0">
                <a:solidFill>
                  <a:schemeClr val="accent6"/>
                </a:solidFill>
                <a:ea typeface="Yu Gothic Light" panose="020B0300000000000000" pitchFamily="34" charset="-128"/>
                <a:cs typeface="Times New Roman" panose="02020603050405020304" pitchFamily="18" charset="0"/>
              </a:rPr>
              <a:t>xxx</a:t>
            </a:r>
            <a:endParaRPr lang="fr-FR" b="1" dirty="0">
              <a:solidFill>
                <a:schemeClr val="accent6"/>
              </a:solidFill>
              <a:ea typeface="Yu Gothic Light" panose="020B0300000000000000" pitchFamily="34" charset="-128"/>
              <a:cs typeface="Times New Roman" panose="02020603050405020304" pitchFamily="18" charset="0"/>
            </a:endParaRPr>
          </a:p>
          <a:p>
            <a:pPr>
              <a:lnSpc>
                <a:spcPct val="150000"/>
              </a:lnSpc>
              <a:spcAft>
                <a:spcPts val="800"/>
              </a:spcAft>
            </a:pPr>
            <a:r>
              <a:rPr lang="fr-FR" b="1" dirty="0" smtClean="0">
                <a:solidFill>
                  <a:schemeClr val="accent6"/>
                </a:solidFill>
                <a:ea typeface="Yu Gothic Light" panose="020B0300000000000000" pitchFamily="34" charset="-128"/>
                <a:cs typeface="Times New Roman" panose="02020603050405020304" pitchFamily="18" charset="0"/>
              </a:rPr>
              <a:t>xxx</a:t>
            </a:r>
            <a:endParaRPr lang="fr-FR" b="1" dirty="0">
              <a:solidFill>
                <a:schemeClr val="accent6"/>
              </a:solidFill>
              <a:ea typeface="Yu Gothic Light" panose="020B0300000000000000" pitchFamily="34" charset="-128"/>
              <a:cs typeface="Times New Roman" panose="02020603050405020304" pitchFamily="18" charset="0"/>
            </a:endParaRPr>
          </a:p>
          <a:p>
            <a:pPr>
              <a:lnSpc>
                <a:spcPct val="150000"/>
              </a:lnSpc>
              <a:spcAft>
                <a:spcPts val="800"/>
              </a:spcAft>
            </a:pPr>
            <a:r>
              <a:rPr lang="fr-FR" b="1" dirty="0" smtClean="0">
                <a:solidFill>
                  <a:schemeClr val="accent6"/>
                </a:solidFill>
                <a:ea typeface="Yu Gothic Light" panose="020B0300000000000000" pitchFamily="34" charset="-128"/>
                <a:cs typeface="Times New Roman" panose="02020603050405020304" pitchFamily="18" charset="0"/>
              </a:rPr>
              <a:t>xxx</a:t>
            </a:r>
            <a:endParaRPr lang="fr-FR" b="1" dirty="0">
              <a:solidFill>
                <a:schemeClr val="accent6"/>
              </a:solidFill>
              <a:ea typeface="Yu Gothic Light" panose="020B0300000000000000" pitchFamily="34" charset="-128"/>
              <a:cs typeface="Times New Roman" panose="02020603050405020304" pitchFamily="18" charset="0"/>
            </a:endParaRPr>
          </a:p>
          <a:p>
            <a:pPr>
              <a:lnSpc>
                <a:spcPct val="150000"/>
              </a:lnSpc>
              <a:spcAft>
                <a:spcPts val="800"/>
              </a:spcAft>
            </a:pPr>
            <a:r>
              <a:rPr lang="fr-FR" b="1" dirty="0" smtClean="0">
                <a:solidFill>
                  <a:schemeClr val="accent6"/>
                </a:solidFill>
                <a:ea typeface="Yu Gothic Light" panose="020B0300000000000000" pitchFamily="34" charset="-128"/>
                <a:cs typeface="Times New Roman" panose="02020603050405020304" pitchFamily="18" charset="0"/>
              </a:rPr>
              <a:t>xxx</a:t>
            </a:r>
            <a:endParaRPr lang="fr-FR" b="1" dirty="0">
              <a:solidFill>
                <a:schemeClr val="accent6"/>
              </a:solidFill>
              <a:ea typeface="Yu Gothic Light" panose="020B0300000000000000" pitchFamily="34" charset="-128"/>
              <a:cs typeface="Times New Roman" panose="02020603050405020304" pitchFamily="18" charset="0"/>
            </a:endParaRPr>
          </a:p>
        </p:txBody>
      </p:sp>
      <p:sp>
        <p:nvSpPr>
          <p:cNvPr id="83" name="Rectangle 82"/>
          <p:cNvSpPr/>
          <p:nvPr/>
        </p:nvSpPr>
        <p:spPr>
          <a:xfrm>
            <a:off x="3240946" y="2947030"/>
            <a:ext cx="209602" cy="209917"/>
          </a:xfrm>
          <a:prstGeom prst="rect">
            <a:avLst/>
          </a:prstGeom>
          <a:solidFill>
            <a:srgbClr val="92D05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Rectangle 83"/>
          <p:cNvSpPr/>
          <p:nvPr/>
        </p:nvSpPr>
        <p:spPr>
          <a:xfrm>
            <a:off x="3240319" y="3456617"/>
            <a:ext cx="209602" cy="209917"/>
          </a:xfrm>
          <a:prstGeom prst="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Rectangle 84"/>
          <p:cNvSpPr/>
          <p:nvPr/>
        </p:nvSpPr>
        <p:spPr>
          <a:xfrm>
            <a:off x="3240319" y="3966204"/>
            <a:ext cx="209602" cy="209917"/>
          </a:xfrm>
          <a:prstGeom prst="rect">
            <a:avLst/>
          </a:prstGeom>
          <a:solidFill>
            <a:srgbClr val="92D05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Rectangle 85"/>
          <p:cNvSpPr/>
          <p:nvPr/>
        </p:nvSpPr>
        <p:spPr>
          <a:xfrm>
            <a:off x="3240319" y="4504369"/>
            <a:ext cx="209602" cy="209917"/>
          </a:xfrm>
          <a:prstGeom prst="rect">
            <a:avLst/>
          </a:prstGeom>
          <a:solidFill>
            <a:srgbClr val="92D05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Rectangle 86"/>
          <p:cNvSpPr/>
          <p:nvPr/>
        </p:nvSpPr>
        <p:spPr>
          <a:xfrm>
            <a:off x="3239692" y="5013956"/>
            <a:ext cx="209602" cy="209917"/>
          </a:xfrm>
          <a:prstGeom prst="rect">
            <a:avLst/>
          </a:prstGeom>
          <a:solidFill>
            <a:srgbClr val="92D05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Rectangle 87"/>
          <p:cNvSpPr/>
          <p:nvPr/>
        </p:nvSpPr>
        <p:spPr>
          <a:xfrm>
            <a:off x="3239692" y="5523543"/>
            <a:ext cx="209602" cy="209917"/>
          </a:xfrm>
          <a:prstGeom prst="rect">
            <a:avLst/>
          </a:prstGeom>
          <a:solidFill>
            <a:srgbClr val="92D05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836119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n°43</a:t>
            </a:r>
            <a:r>
              <a:rPr lang="fr-FR" sz="2000" b="1" dirty="0">
                <a:latin typeface="+mn-lt"/>
              </a:rPr>
              <a:t/>
            </a:r>
            <a:br>
              <a:rPr lang="fr-FR" sz="2000" b="1" dirty="0">
                <a:latin typeface="+mn-lt"/>
              </a:rPr>
            </a:br>
            <a:r>
              <a:rPr lang="fr-FR" sz="2000" dirty="0" smtClean="0">
                <a:latin typeface="+mn-lt"/>
              </a:rPr>
              <a:t>Quizz – Question 5</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a:t>Message clé </a:t>
            </a:r>
            <a:r>
              <a:rPr lang="fr-FR" b="1" dirty="0" smtClean="0"/>
              <a:t>:</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a:solidFill>
                <a:schemeClr val="bg1"/>
              </a:solidFill>
            </a:endParaRPr>
          </a:p>
        </p:txBody>
      </p:sp>
      <p:sp>
        <p:nvSpPr>
          <p:cNvPr id="51" name="ZoneTexte 50"/>
          <p:cNvSpPr txBox="1"/>
          <p:nvPr/>
        </p:nvSpPr>
        <p:spPr>
          <a:xfrm>
            <a:off x="8737872" y="804640"/>
            <a:ext cx="3327992" cy="1384995"/>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p>
          <a:p>
            <a:endParaRPr lang="fr-FR" sz="1400" b="1" dirty="0" smtClean="0">
              <a:solidFill>
                <a:schemeClr val="bg1"/>
              </a:solidFill>
              <a:latin typeface="Calibri" panose="020F0502020204030204" pitchFamily="34" charset="0"/>
            </a:endParaRPr>
          </a:p>
          <a:p>
            <a:pPr marL="285750" lvl="0" indent="-285750">
              <a:buFontTx/>
              <a:buChar char="-"/>
            </a:pPr>
            <a:r>
              <a:rPr lang="fr-FR" sz="1400" dirty="0" smtClean="0">
                <a:solidFill>
                  <a:srgbClr val="FFFFFF"/>
                </a:solidFill>
                <a:latin typeface="Calibri" panose="020F0502020204030204" pitchFamily="34" charset="0"/>
              </a:rPr>
              <a:t> </a:t>
            </a:r>
            <a:endParaRPr lang="fr-FR" sz="1400" dirty="0">
              <a:solidFill>
                <a:srgbClr val="FFFFFF"/>
              </a:solidFill>
              <a:latin typeface="Calibri" panose="020F0502020204030204" pitchFamily="34" charset="0"/>
            </a:endParaRPr>
          </a:p>
          <a:p>
            <a:pPr marL="285750" lvl="0" indent="-285750">
              <a:buFontTx/>
              <a:buChar char="-"/>
            </a:pPr>
            <a:endParaRPr lang="fr-FR" sz="1400" dirty="0">
              <a:solidFill>
                <a:srgbClr val="FFFFFF"/>
              </a:solidFill>
              <a:latin typeface="Calibri" panose="020F0502020204030204" pitchFamily="34" charset="0"/>
            </a:endParaRPr>
          </a:p>
          <a:p>
            <a:endParaRPr lang="fr-FR" sz="1400" b="1" dirty="0">
              <a:solidFill>
                <a:schemeClr val="bg1"/>
              </a:solidFill>
              <a:latin typeface="Calibri" panose="020F0502020204030204" pitchFamily="34" charset="0"/>
            </a:endParaRPr>
          </a:p>
        </p:txBody>
      </p:sp>
      <p:pic>
        <p:nvPicPr>
          <p:cNvPr id="43" name="Image 4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3278" y="2807877"/>
            <a:ext cx="1736187" cy="3007077"/>
          </a:xfrm>
          <a:prstGeom prst="rect">
            <a:avLst/>
          </a:prstGeom>
        </p:spPr>
      </p:pic>
      <p:sp>
        <p:nvSpPr>
          <p:cNvPr id="56" name="Arc 55"/>
          <p:cNvSpPr/>
          <p:nvPr/>
        </p:nvSpPr>
        <p:spPr bwMode="auto">
          <a:xfrm rot="4034512">
            <a:off x="593277" y="1673171"/>
            <a:ext cx="1417209" cy="1871479"/>
          </a:xfrm>
          <a:prstGeom prst="arc">
            <a:avLst>
              <a:gd name="adj1" fmla="val 17251552"/>
              <a:gd name="adj2" fmla="val 0"/>
            </a:avLst>
          </a:prstGeom>
          <a:noFill/>
          <a:ln w="28575" cap="flat" cmpd="sng" algn="ctr">
            <a:solidFill>
              <a:schemeClr val="accent4">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charset="0"/>
            </a:endParaRPr>
          </a:p>
        </p:txBody>
      </p:sp>
      <p:sp>
        <p:nvSpPr>
          <p:cNvPr id="2" name="Pentagone 1"/>
          <p:cNvSpPr/>
          <p:nvPr/>
        </p:nvSpPr>
        <p:spPr>
          <a:xfrm>
            <a:off x="357139" y="6363675"/>
            <a:ext cx="1693446" cy="409433"/>
          </a:xfrm>
          <a:prstGeom prst="homePlate">
            <a:avLst/>
          </a:prstGeom>
          <a:solidFill>
            <a:schemeClr val="accent6">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Chevron 2"/>
          <p:cNvSpPr/>
          <p:nvPr/>
        </p:nvSpPr>
        <p:spPr>
          <a:xfrm>
            <a:off x="1974953" y="6363674"/>
            <a:ext cx="1681392" cy="409434"/>
          </a:xfrm>
          <a:prstGeom prst="chevron">
            <a:avLst/>
          </a:prstGeom>
          <a:solidFill>
            <a:schemeClr val="accent6">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Chevron 29"/>
          <p:cNvSpPr/>
          <p:nvPr/>
        </p:nvSpPr>
        <p:spPr>
          <a:xfrm>
            <a:off x="3580713" y="6363674"/>
            <a:ext cx="1681392" cy="409434"/>
          </a:xfrm>
          <a:prstGeom prst="chevron">
            <a:avLst/>
          </a:prstGeom>
          <a:solidFill>
            <a:schemeClr val="accent6">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Chevron 30"/>
          <p:cNvSpPr/>
          <p:nvPr/>
        </p:nvSpPr>
        <p:spPr>
          <a:xfrm>
            <a:off x="5186473" y="6363674"/>
            <a:ext cx="1681392" cy="409434"/>
          </a:xfrm>
          <a:prstGeom prst="chevron">
            <a:avLst/>
          </a:prstGeom>
          <a:solidFill>
            <a:schemeClr val="accent6">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Chevron 31"/>
          <p:cNvSpPr/>
          <p:nvPr/>
        </p:nvSpPr>
        <p:spPr>
          <a:xfrm>
            <a:off x="6792235" y="6363674"/>
            <a:ext cx="1681392" cy="409434"/>
          </a:xfrm>
          <a:prstGeom prst="chevron">
            <a:avLst/>
          </a:prstGeom>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Question 5</a:t>
            </a:r>
          </a:p>
        </p:txBody>
      </p:sp>
      <p:grpSp>
        <p:nvGrpSpPr>
          <p:cNvPr id="38" name="Groupe 37"/>
          <p:cNvGrpSpPr/>
          <p:nvPr/>
        </p:nvGrpSpPr>
        <p:grpSpPr>
          <a:xfrm>
            <a:off x="745442" y="986685"/>
            <a:ext cx="7066026" cy="552080"/>
            <a:chOff x="745442" y="986685"/>
            <a:chExt cx="7066026" cy="552080"/>
          </a:xfrm>
        </p:grpSpPr>
        <p:grpSp>
          <p:nvGrpSpPr>
            <p:cNvPr id="42" name="Groupe 41"/>
            <p:cNvGrpSpPr/>
            <p:nvPr/>
          </p:nvGrpSpPr>
          <p:grpSpPr>
            <a:xfrm>
              <a:off x="745442" y="986685"/>
              <a:ext cx="7066026" cy="552080"/>
              <a:chOff x="2691257" y="529120"/>
              <a:chExt cx="7066026" cy="552080"/>
            </a:xfrm>
          </p:grpSpPr>
          <p:sp>
            <p:nvSpPr>
              <p:cNvPr id="71" name="Pentagone 70"/>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Ellipse 71"/>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Ellipse 72"/>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Ellipse 73"/>
              <p:cNvSpPr/>
              <p:nvPr/>
            </p:nvSpPr>
            <p:spPr>
              <a:xfrm>
                <a:off x="3147880"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Ellipse 74"/>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6" name="Groupe 75"/>
              <p:cNvGrpSpPr/>
              <p:nvPr/>
            </p:nvGrpSpPr>
            <p:grpSpPr>
              <a:xfrm>
                <a:off x="8732261" y="529120"/>
                <a:ext cx="551453" cy="549030"/>
                <a:chOff x="9401004" y="529120"/>
                <a:chExt cx="551453" cy="549030"/>
              </a:xfrm>
            </p:grpSpPr>
            <p:sp>
              <p:nvSpPr>
                <p:cNvPr id="78" name="Ellipse 77"/>
                <p:cNvSpPr/>
                <p:nvPr/>
              </p:nvSpPr>
              <p:spPr>
                <a:xfrm>
                  <a:off x="9401004"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9" name="Image 78"/>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77" name="Ellipse 76"/>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44" name="Image 43"/>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45" name="Image 44"/>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46" name="Image 45"/>
            <p:cNvPicPr>
              <a:picLocks noChangeAspect="1"/>
            </p:cNvPicPr>
            <p:nvPr/>
          </p:nvPicPr>
          <p:blipFill>
            <a:blip r:embed="rId7" cstate="print">
              <a:duotone>
                <a:schemeClr val="accent3">
                  <a:shade val="45000"/>
                  <a:satMod val="135000"/>
                </a:schemeClr>
                <a:prstClr val="white"/>
              </a:duotone>
              <a:extLst>
                <a:ext uri="{BEBA8EAE-BF5A-486C-A8C5-ECC9F3942E4B}">
                  <a14:imgProps xmlns:a14="http://schemas.microsoft.com/office/drawing/2010/main">
                    <a14:imgLayer r:embed="rId8">
                      <a14:imgEffect>
                        <a14:artisticChalkSketch/>
                      </a14:imgEffect>
                    </a14:imgLayer>
                  </a14:imgProps>
                </a:ex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55" name="Image 54"/>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70" name="Image 69"/>
            <p:cNvPicPr>
              <a:picLocks noChangeAspect="1"/>
            </p:cNvPicPr>
            <p:nvPr/>
          </p:nvPicPr>
          <p:blipFill>
            <a:blip r:embed="rId10"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grpSp>
      <p:sp>
        <p:nvSpPr>
          <p:cNvPr id="80" name="Sous-titre 2"/>
          <p:cNvSpPr txBox="1">
            <a:spLocks/>
          </p:cNvSpPr>
          <p:nvPr/>
        </p:nvSpPr>
        <p:spPr>
          <a:xfrm>
            <a:off x="504967" y="2011449"/>
            <a:ext cx="8106767" cy="4220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800" dirty="0" err="1" smtClean="0">
                <a:solidFill>
                  <a:schemeClr val="bg2">
                    <a:lumMod val="25000"/>
                  </a:schemeClr>
                </a:solidFill>
              </a:rPr>
              <a:t>xxxx</a:t>
            </a:r>
            <a:endParaRPr lang="fr-FR" sz="1800" dirty="0">
              <a:solidFill>
                <a:schemeClr val="bg2">
                  <a:lumMod val="25000"/>
                </a:schemeClr>
              </a:solidFill>
            </a:endParaRPr>
          </a:p>
        </p:txBody>
      </p:sp>
      <p:sp>
        <p:nvSpPr>
          <p:cNvPr id="81" name="Rectangle 80"/>
          <p:cNvSpPr/>
          <p:nvPr/>
        </p:nvSpPr>
        <p:spPr>
          <a:xfrm>
            <a:off x="3578126" y="2798195"/>
            <a:ext cx="3108411" cy="3098284"/>
          </a:xfrm>
          <a:prstGeom prst="rect">
            <a:avLst/>
          </a:prstGeom>
        </p:spPr>
        <p:txBody>
          <a:bodyPr wrap="square">
            <a:spAutoFit/>
          </a:bodyPr>
          <a:lstStyle/>
          <a:p>
            <a:pPr>
              <a:lnSpc>
                <a:spcPct val="150000"/>
              </a:lnSpc>
              <a:spcAft>
                <a:spcPts val="800"/>
              </a:spcAft>
            </a:pPr>
            <a:r>
              <a:rPr lang="fr-FR" b="1" dirty="0" smtClean="0">
                <a:solidFill>
                  <a:schemeClr val="accent6"/>
                </a:solidFill>
                <a:ea typeface="Yu Gothic Light" panose="020B0300000000000000" pitchFamily="34" charset="-128"/>
                <a:cs typeface="Times New Roman" panose="02020603050405020304" pitchFamily="18" charset="0"/>
              </a:rPr>
              <a:t>xxx</a:t>
            </a:r>
          </a:p>
          <a:p>
            <a:pPr>
              <a:lnSpc>
                <a:spcPct val="150000"/>
              </a:lnSpc>
              <a:spcAft>
                <a:spcPts val="800"/>
              </a:spcAft>
            </a:pPr>
            <a:r>
              <a:rPr lang="fr-FR" dirty="0" smtClean="0">
                <a:ea typeface="Yu Gothic Light" panose="020B0300000000000000" pitchFamily="34" charset="-128"/>
                <a:cs typeface="Times New Roman" panose="02020603050405020304" pitchFamily="18" charset="0"/>
              </a:rPr>
              <a:t>xxx</a:t>
            </a:r>
          </a:p>
          <a:p>
            <a:pPr>
              <a:lnSpc>
                <a:spcPct val="150000"/>
              </a:lnSpc>
              <a:spcAft>
                <a:spcPts val="800"/>
              </a:spcAft>
            </a:pPr>
            <a:r>
              <a:rPr lang="fr-FR" b="1" dirty="0" smtClean="0">
                <a:solidFill>
                  <a:schemeClr val="accent6"/>
                </a:solidFill>
                <a:ea typeface="Yu Gothic Light" panose="020B0300000000000000" pitchFamily="34" charset="-128"/>
                <a:cs typeface="Times New Roman" panose="02020603050405020304" pitchFamily="18" charset="0"/>
              </a:rPr>
              <a:t>xxx</a:t>
            </a:r>
            <a:endParaRPr lang="fr-FR" b="1" dirty="0">
              <a:solidFill>
                <a:schemeClr val="accent6"/>
              </a:solidFill>
              <a:ea typeface="Yu Gothic Light" panose="020B0300000000000000" pitchFamily="34" charset="-128"/>
              <a:cs typeface="Times New Roman" panose="02020603050405020304" pitchFamily="18" charset="0"/>
            </a:endParaRPr>
          </a:p>
          <a:p>
            <a:pPr>
              <a:lnSpc>
                <a:spcPct val="150000"/>
              </a:lnSpc>
              <a:spcAft>
                <a:spcPts val="800"/>
              </a:spcAft>
            </a:pPr>
            <a:r>
              <a:rPr lang="fr-FR" b="1" dirty="0" smtClean="0">
                <a:solidFill>
                  <a:schemeClr val="accent6"/>
                </a:solidFill>
                <a:ea typeface="Yu Gothic Light" panose="020B0300000000000000" pitchFamily="34" charset="-128"/>
                <a:cs typeface="Times New Roman" panose="02020603050405020304" pitchFamily="18" charset="0"/>
              </a:rPr>
              <a:t>xxx</a:t>
            </a:r>
            <a:endParaRPr lang="fr-FR" b="1" dirty="0">
              <a:solidFill>
                <a:schemeClr val="accent6"/>
              </a:solidFill>
              <a:ea typeface="Yu Gothic Light" panose="020B0300000000000000" pitchFamily="34" charset="-128"/>
              <a:cs typeface="Times New Roman" panose="02020603050405020304" pitchFamily="18" charset="0"/>
            </a:endParaRPr>
          </a:p>
          <a:p>
            <a:pPr>
              <a:lnSpc>
                <a:spcPct val="150000"/>
              </a:lnSpc>
              <a:spcAft>
                <a:spcPts val="800"/>
              </a:spcAft>
            </a:pPr>
            <a:r>
              <a:rPr lang="fr-FR" b="1" dirty="0" smtClean="0">
                <a:solidFill>
                  <a:schemeClr val="accent6"/>
                </a:solidFill>
                <a:ea typeface="Yu Gothic Light" panose="020B0300000000000000" pitchFamily="34" charset="-128"/>
                <a:cs typeface="Times New Roman" panose="02020603050405020304" pitchFamily="18" charset="0"/>
              </a:rPr>
              <a:t>xxx</a:t>
            </a:r>
            <a:endParaRPr lang="fr-FR" b="1" dirty="0">
              <a:solidFill>
                <a:schemeClr val="accent6"/>
              </a:solidFill>
              <a:ea typeface="Yu Gothic Light" panose="020B0300000000000000" pitchFamily="34" charset="-128"/>
              <a:cs typeface="Times New Roman" panose="02020603050405020304" pitchFamily="18" charset="0"/>
            </a:endParaRPr>
          </a:p>
          <a:p>
            <a:pPr>
              <a:lnSpc>
                <a:spcPct val="150000"/>
              </a:lnSpc>
              <a:spcAft>
                <a:spcPts val="800"/>
              </a:spcAft>
            </a:pPr>
            <a:r>
              <a:rPr lang="fr-FR" b="1" dirty="0" smtClean="0">
                <a:solidFill>
                  <a:schemeClr val="accent6"/>
                </a:solidFill>
                <a:ea typeface="Yu Gothic Light" panose="020B0300000000000000" pitchFamily="34" charset="-128"/>
                <a:cs typeface="Times New Roman" panose="02020603050405020304" pitchFamily="18" charset="0"/>
              </a:rPr>
              <a:t>xxx</a:t>
            </a:r>
            <a:endParaRPr lang="fr-FR" b="1" dirty="0">
              <a:solidFill>
                <a:schemeClr val="accent6"/>
              </a:solidFill>
              <a:ea typeface="Yu Gothic Light" panose="020B0300000000000000" pitchFamily="34" charset="-128"/>
              <a:cs typeface="Times New Roman" panose="02020603050405020304" pitchFamily="18" charset="0"/>
            </a:endParaRPr>
          </a:p>
        </p:txBody>
      </p:sp>
      <p:sp>
        <p:nvSpPr>
          <p:cNvPr id="82" name="Rectangle 81"/>
          <p:cNvSpPr/>
          <p:nvPr/>
        </p:nvSpPr>
        <p:spPr>
          <a:xfrm>
            <a:off x="3240946" y="2947030"/>
            <a:ext cx="209602" cy="209917"/>
          </a:xfrm>
          <a:prstGeom prst="rect">
            <a:avLst/>
          </a:prstGeom>
          <a:solidFill>
            <a:srgbClr val="92D05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Rectangle 82"/>
          <p:cNvSpPr/>
          <p:nvPr/>
        </p:nvSpPr>
        <p:spPr>
          <a:xfrm>
            <a:off x="3240319" y="3456617"/>
            <a:ext cx="209602" cy="209917"/>
          </a:xfrm>
          <a:prstGeom prst="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Rectangle 83"/>
          <p:cNvSpPr/>
          <p:nvPr/>
        </p:nvSpPr>
        <p:spPr>
          <a:xfrm>
            <a:off x="3240319" y="3966204"/>
            <a:ext cx="209602" cy="209917"/>
          </a:xfrm>
          <a:prstGeom prst="rect">
            <a:avLst/>
          </a:prstGeom>
          <a:solidFill>
            <a:srgbClr val="92D05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Rectangle 84"/>
          <p:cNvSpPr/>
          <p:nvPr/>
        </p:nvSpPr>
        <p:spPr>
          <a:xfrm>
            <a:off x="3240319" y="4504369"/>
            <a:ext cx="209602" cy="209917"/>
          </a:xfrm>
          <a:prstGeom prst="rect">
            <a:avLst/>
          </a:prstGeom>
          <a:solidFill>
            <a:srgbClr val="92D05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Rectangle 85"/>
          <p:cNvSpPr/>
          <p:nvPr/>
        </p:nvSpPr>
        <p:spPr>
          <a:xfrm>
            <a:off x="3239692" y="5013956"/>
            <a:ext cx="209602" cy="209917"/>
          </a:xfrm>
          <a:prstGeom prst="rect">
            <a:avLst/>
          </a:prstGeom>
          <a:solidFill>
            <a:srgbClr val="92D05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Rectangle 86"/>
          <p:cNvSpPr/>
          <p:nvPr/>
        </p:nvSpPr>
        <p:spPr>
          <a:xfrm>
            <a:off x="3239692" y="5523543"/>
            <a:ext cx="209602" cy="209917"/>
          </a:xfrm>
          <a:prstGeom prst="rect">
            <a:avLst/>
          </a:prstGeom>
          <a:solidFill>
            <a:srgbClr val="92D05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34569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n°2</a:t>
            </a:r>
            <a:r>
              <a:rPr lang="fr-FR" sz="2000" dirty="0">
                <a:latin typeface="+mn-lt"/>
              </a:rPr>
              <a:t/>
            </a:r>
            <a:br>
              <a:rPr lang="fr-FR" sz="2000" dirty="0">
                <a:latin typeface="+mn-lt"/>
              </a:rPr>
            </a:br>
            <a:r>
              <a:rPr lang="fr-FR" sz="2000" dirty="0" smtClean="0">
                <a:latin typeface="+mn-lt"/>
              </a:rPr>
              <a:t>Introduction</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2"/>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lum bright="70000" contrast="-70000"/>
            <a:extLst>
              <a:ext uri="{BEBA8EAE-BF5A-486C-A8C5-ECC9F3942E4B}">
                <a14:imgProps xmlns:a14="http://schemas.microsoft.com/office/drawing/2010/main">
                  <a14:imgLayer r:embed="rId9">
                    <a14:imgEffect>
                      <a14:artisticPhotocopy/>
                    </a14:imgEffect>
                  </a14:imgLayer>
                </a14:imgProps>
              </a:ex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34" name="Image 33"/>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528127" y="2127781"/>
            <a:ext cx="1697904" cy="2940771"/>
          </a:xfrm>
          <a:prstGeom prst="rect">
            <a:avLst/>
          </a:prstGeom>
        </p:spPr>
      </p:pic>
      <p:sp>
        <p:nvSpPr>
          <p:cNvPr id="35" name="Rectangle 34"/>
          <p:cNvSpPr/>
          <p:nvPr/>
        </p:nvSpPr>
        <p:spPr>
          <a:xfrm>
            <a:off x="168316" y="5375534"/>
            <a:ext cx="8379325" cy="1084015"/>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Je comprends mieux maintenant ce qu’est le DataLab.</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J’aimerai approfondir un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peu,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et mieux appréhender ce que je peux faire sur le DataLab, les services et les capacités offerts, les outils disponibles… </a:t>
            </a:r>
          </a:p>
        </p:txBody>
      </p:sp>
      <p:sp>
        <p:nvSpPr>
          <p:cNvPr id="26" name="Rectangle 25"/>
          <p:cNvSpPr/>
          <p:nvPr/>
        </p:nvSpPr>
        <p:spPr>
          <a:xfrm>
            <a:off x="5181937" y="1835974"/>
            <a:ext cx="678793" cy="355803"/>
          </a:xfrm>
          <a:prstGeom prst="rect">
            <a:avLst/>
          </a:prstGeom>
        </p:spPr>
        <p:txBody>
          <a:bodyPr wrap="square">
            <a:spAutoFit/>
          </a:bodyPr>
          <a:lstStyle/>
          <a:p>
            <a:pPr lvl="0">
              <a:lnSpc>
                <a:spcPct val="107000"/>
              </a:lnSpc>
              <a:spcAft>
                <a:spcPts val="800"/>
              </a:spcAft>
            </a:pPr>
            <a:r>
              <a:rPr lang="fr-FR" sz="1600" dirty="0" smtClean="0">
                <a:solidFill>
                  <a:schemeClr val="tx1">
                    <a:lumMod val="75000"/>
                    <a:lumOff val="25000"/>
                  </a:schemeClr>
                </a:solidFill>
                <a:ea typeface="Yu Gothic Light" panose="020B0300000000000000" pitchFamily="34" charset="-128"/>
                <a:cs typeface="Times New Roman" panose="02020603050405020304" pitchFamily="18" charset="0"/>
              </a:rPr>
              <a:t>Marc</a:t>
            </a:r>
            <a:endParaRPr lang="fr-FR" sz="1600" dirty="0">
              <a:solidFill>
                <a:schemeClr val="tx1">
                  <a:lumMod val="75000"/>
                  <a:lumOff val="25000"/>
                </a:schemeClr>
              </a:solidFill>
              <a:ea typeface="Yu Gothic Light" panose="020B0300000000000000" pitchFamily="34" charset="-128"/>
              <a:cs typeface="Times New Roman" panose="02020603050405020304" pitchFamily="18" charset="0"/>
            </a:endParaRPr>
          </a:p>
        </p:txBody>
      </p:sp>
      <p:grpSp>
        <p:nvGrpSpPr>
          <p:cNvPr id="33" name="Groupe 32"/>
          <p:cNvGrpSpPr/>
          <p:nvPr/>
        </p:nvGrpSpPr>
        <p:grpSpPr>
          <a:xfrm flipH="1" flipV="1">
            <a:off x="4822822" y="2016767"/>
            <a:ext cx="370705" cy="311920"/>
            <a:chOff x="6236926" y="6163140"/>
            <a:chExt cx="370705" cy="311920"/>
          </a:xfrm>
        </p:grpSpPr>
        <p:cxnSp>
          <p:nvCxnSpPr>
            <p:cNvPr id="36" name="Connecteur droit 35"/>
            <p:cNvCxnSpPr/>
            <p:nvPr/>
          </p:nvCxnSpPr>
          <p:spPr>
            <a:xfrm flipV="1">
              <a:off x="6371422" y="6163140"/>
              <a:ext cx="236209" cy="31192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a:xfrm flipV="1">
              <a:off x="6236926" y="6473827"/>
              <a:ext cx="137572"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9382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n°3</a:t>
            </a:r>
            <a:r>
              <a:rPr lang="fr-FR" sz="2000" dirty="0">
                <a:latin typeface="+mn-lt"/>
              </a:rPr>
              <a:t/>
            </a:r>
            <a:br>
              <a:rPr lang="fr-FR" sz="2000" dirty="0">
                <a:latin typeface="+mn-lt"/>
              </a:rPr>
            </a:br>
            <a:r>
              <a:rPr lang="fr-FR" sz="2000" dirty="0" smtClean="0">
                <a:latin typeface="+mn-lt"/>
              </a:rPr>
              <a:t>Introduction</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2"/>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lum bright="70000" contrast="-70000"/>
            <a:extLst>
              <a:ext uri="{BEBA8EAE-BF5A-486C-A8C5-ECC9F3942E4B}">
                <a14:imgProps xmlns:a14="http://schemas.microsoft.com/office/drawing/2010/main">
                  <a14:imgLayer r:embed="rId9">
                    <a14:imgEffect>
                      <a14:artisticPhotocopy/>
                    </a14:imgEffect>
                  </a14:imgLayer>
                </a14:imgProps>
              </a:ex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2" name="Image 1"/>
          <p:cNvPicPr>
            <a:picLocks noChangeAspect="1"/>
          </p:cNvPicPr>
          <p:nvPr/>
        </p:nvPicPr>
        <p:blipFill>
          <a:blip r:embed="rId10">
            <a:extLst>
              <a:ext uri="{BEBA8EAE-BF5A-486C-A8C5-ECC9F3942E4B}">
                <a14:imgProps xmlns:a14="http://schemas.microsoft.com/office/drawing/2010/main">
                  <a14:imgLayer r:embed="rId11">
                    <a14:imgEffect>
                      <a14:saturation sat="200000"/>
                    </a14:imgEffect>
                    <a14:imgEffect>
                      <a14:brightnessContrast bright="20000" contrast="-40000"/>
                    </a14:imgEffect>
                  </a14:imgLayer>
                </a14:imgProps>
              </a:ext>
            </a:extLst>
          </a:blip>
          <a:stretch>
            <a:fillRect/>
          </a:stretch>
        </p:blipFill>
        <p:spPr>
          <a:xfrm>
            <a:off x="2742857" y="1908049"/>
            <a:ext cx="3057681" cy="3199623"/>
          </a:xfrm>
          <a:prstGeom prst="rect">
            <a:avLst/>
          </a:prstGeom>
        </p:spPr>
      </p:pic>
      <p:sp>
        <p:nvSpPr>
          <p:cNvPr id="26" name="Rectangle 25"/>
          <p:cNvSpPr/>
          <p:nvPr/>
        </p:nvSpPr>
        <p:spPr>
          <a:xfrm>
            <a:off x="168316" y="5536398"/>
            <a:ext cx="8379325" cy="685059"/>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Pour répondre à ces questions,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je décide de contacter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Noé,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mon responsable DataLab.</a:t>
            </a:r>
          </a:p>
        </p:txBody>
      </p:sp>
      <p:sp>
        <p:nvSpPr>
          <p:cNvPr id="33" name="Rectangle 32"/>
          <p:cNvSpPr/>
          <p:nvPr/>
        </p:nvSpPr>
        <p:spPr>
          <a:xfrm>
            <a:off x="5976416" y="1701063"/>
            <a:ext cx="2348047" cy="619208"/>
          </a:xfrm>
          <a:prstGeom prst="rect">
            <a:avLst/>
          </a:prstGeom>
        </p:spPr>
        <p:txBody>
          <a:bodyPr wrap="square">
            <a:spAutoFit/>
          </a:bodyPr>
          <a:lstStyle/>
          <a:p>
            <a:pPr lvl="0">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Noé</a:t>
            </a:r>
            <a:r>
              <a:rPr lang="fr-FR" sz="1600" dirty="0">
                <a:solidFill>
                  <a:schemeClr val="tx1">
                    <a:lumMod val="75000"/>
                    <a:lumOff val="25000"/>
                  </a:schemeClr>
                </a:solidFill>
                <a:ea typeface="Yu Gothic Light" panose="020B0300000000000000" pitchFamily="34" charset="-128"/>
                <a:cs typeface="Times New Roman" panose="02020603050405020304" pitchFamily="18" charset="0"/>
              </a:rPr>
              <a:t/>
            </a:r>
            <a:br>
              <a:rPr lang="fr-FR" sz="1600" dirty="0">
                <a:solidFill>
                  <a:schemeClr val="tx1">
                    <a:lumMod val="75000"/>
                    <a:lumOff val="25000"/>
                  </a:schemeClr>
                </a:solidFill>
                <a:ea typeface="Yu Gothic Light" panose="020B0300000000000000" pitchFamily="34" charset="-128"/>
                <a:cs typeface="Times New Roman" panose="02020603050405020304" pitchFamily="18" charset="0"/>
              </a:rPr>
            </a:br>
            <a:r>
              <a:rPr lang="fr-FR" sz="1400" i="1" dirty="0" smtClean="0">
                <a:solidFill>
                  <a:schemeClr val="tx1">
                    <a:lumMod val="75000"/>
                    <a:lumOff val="25000"/>
                  </a:schemeClr>
                </a:solidFill>
                <a:ea typeface="Yu Gothic Light" panose="020B0300000000000000" pitchFamily="34" charset="-128"/>
                <a:cs typeface="Times New Roman" panose="02020603050405020304" pitchFamily="18" charset="0"/>
              </a:rPr>
              <a:t>Responsable DataLab</a:t>
            </a:r>
            <a:endParaRPr lang="fr-FR" sz="1600" dirty="0" smtClean="0">
              <a:solidFill>
                <a:schemeClr val="tx1">
                  <a:lumMod val="75000"/>
                  <a:lumOff val="25000"/>
                </a:schemeClr>
              </a:solidFill>
              <a:ea typeface="Yu Gothic Light" panose="020B0300000000000000" pitchFamily="34" charset="-128"/>
              <a:cs typeface="Times New Roman" panose="02020603050405020304" pitchFamily="18" charset="0"/>
            </a:endParaRPr>
          </a:p>
        </p:txBody>
      </p:sp>
      <p:grpSp>
        <p:nvGrpSpPr>
          <p:cNvPr id="36" name="Groupe 35"/>
          <p:cNvGrpSpPr/>
          <p:nvPr/>
        </p:nvGrpSpPr>
        <p:grpSpPr>
          <a:xfrm flipH="1" flipV="1">
            <a:off x="5572331" y="1896846"/>
            <a:ext cx="370705" cy="311920"/>
            <a:chOff x="6236926" y="6163140"/>
            <a:chExt cx="370705" cy="311920"/>
          </a:xfrm>
        </p:grpSpPr>
        <p:cxnSp>
          <p:nvCxnSpPr>
            <p:cNvPr id="37" name="Connecteur droit 36"/>
            <p:cNvCxnSpPr/>
            <p:nvPr/>
          </p:nvCxnSpPr>
          <p:spPr>
            <a:xfrm flipV="1">
              <a:off x="6371422" y="6163140"/>
              <a:ext cx="236209" cy="31192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a:xfrm flipV="1">
              <a:off x="6236926" y="6473827"/>
              <a:ext cx="137572"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1172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n°4</a:t>
            </a:r>
            <a:r>
              <a:rPr lang="fr-FR" sz="2000" dirty="0">
                <a:latin typeface="+mn-lt"/>
              </a:rPr>
              <a:t/>
            </a:r>
            <a:br>
              <a:rPr lang="fr-FR" sz="2000" dirty="0">
                <a:latin typeface="+mn-lt"/>
              </a:rPr>
            </a:br>
            <a:r>
              <a:rPr lang="fr-FR" sz="2000" dirty="0" smtClean="0">
                <a:latin typeface="+mn-lt"/>
              </a:rPr>
              <a:t>Introduction</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2"/>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lum bright="70000" contrast="-70000"/>
            <a:extLst>
              <a:ext uri="{BEBA8EAE-BF5A-486C-A8C5-ECC9F3942E4B}">
                <a14:imgProps xmlns:a14="http://schemas.microsoft.com/office/drawing/2010/main">
                  <a14:imgLayer r:embed="rId9">
                    <a14:imgEffect>
                      <a14:artisticPhotocopy/>
                    </a14:imgEffect>
                  </a14:imgLayer>
                </a14:imgProps>
              </a:ex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2" name="Image 1"/>
          <p:cNvPicPr>
            <a:picLocks noChangeAspect="1"/>
          </p:cNvPicPr>
          <p:nvPr/>
        </p:nvPicPr>
        <p:blipFill>
          <a:blip r:embed="rId10">
            <a:extLst>
              <a:ext uri="{BEBA8EAE-BF5A-486C-A8C5-ECC9F3942E4B}">
                <a14:imgProps xmlns:a14="http://schemas.microsoft.com/office/drawing/2010/main">
                  <a14:imgLayer r:embed="rId11">
                    <a14:imgEffect>
                      <a14:saturation sat="200000"/>
                    </a14:imgEffect>
                    <a14:imgEffect>
                      <a14:brightnessContrast bright="20000" contrast="-40000"/>
                    </a14:imgEffect>
                  </a14:imgLayer>
                </a14:imgProps>
              </a:ext>
            </a:extLst>
          </a:blip>
          <a:stretch>
            <a:fillRect/>
          </a:stretch>
        </p:blipFill>
        <p:spPr>
          <a:xfrm>
            <a:off x="2742857" y="1908049"/>
            <a:ext cx="3057681" cy="3199623"/>
          </a:xfrm>
          <a:prstGeom prst="rect">
            <a:avLst/>
          </a:prstGeom>
        </p:spPr>
      </p:pic>
      <p:sp>
        <p:nvSpPr>
          <p:cNvPr id="26" name="Rectangle 25"/>
          <p:cNvSpPr/>
          <p:nvPr/>
        </p:nvSpPr>
        <p:spPr>
          <a:xfrm>
            <a:off x="158874" y="5476335"/>
            <a:ext cx="8379325" cy="671915"/>
          </a:xfrm>
          <a:prstGeom prst="rect">
            <a:avLst/>
          </a:prstGeom>
        </p:spPr>
        <p:txBody>
          <a:bodyPr wrap="square">
            <a:spAutoFit/>
          </a:bodyPr>
          <a:lstStyle/>
          <a:p>
            <a:pPr lvl="0" algn="ctr">
              <a:lnSpc>
                <a:spcPct val="107000"/>
              </a:lnSpc>
              <a:spcAft>
                <a:spcPts val="800"/>
              </a:spcAft>
            </a:pPr>
            <a:r>
              <a:rPr lang="fr-FR" dirty="0">
                <a:solidFill>
                  <a:schemeClr val="tx1">
                    <a:lumMod val="75000"/>
                    <a:lumOff val="25000"/>
                  </a:schemeClr>
                </a:solidFill>
                <a:ea typeface="Yu Gothic Light" panose="020B0300000000000000" pitchFamily="34" charset="-128"/>
                <a:cs typeface="Times New Roman" panose="02020603050405020304" pitchFamily="18" charset="0"/>
              </a:rPr>
              <a:t>Il répond à ma demande et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propose de me présenter </a:t>
            </a:r>
            <a:r>
              <a:rPr lang="fr-FR" dirty="0">
                <a:solidFill>
                  <a:schemeClr val="tx1">
                    <a:lumMod val="75000"/>
                    <a:lumOff val="25000"/>
                  </a:schemeClr>
                </a:solidFill>
                <a:ea typeface="Yu Gothic Light" panose="020B0300000000000000" pitchFamily="34" charset="-128"/>
                <a:cs typeface="Times New Roman" panose="02020603050405020304" pitchFamily="18" charset="0"/>
              </a:rPr>
              <a:t>en détail </a:t>
            </a:r>
            <a:br>
              <a:rPr lang="fr-FR" dirty="0">
                <a:solidFill>
                  <a:schemeClr val="tx1">
                    <a:lumMod val="75000"/>
                    <a:lumOff val="25000"/>
                  </a:schemeClr>
                </a:solidFill>
                <a:ea typeface="Yu Gothic Light" panose="020B0300000000000000" pitchFamily="34" charset="-128"/>
                <a:cs typeface="Times New Roman" panose="02020603050405020304" pitchFamily="18" charset="0"/>
              </a:rPr>
            </a:br>
            <a:r>
              <a:rPr lang="fr-FR" dirty="0">
                <a:solidFill>
                  <a:schemeClr val="tx1">
                    <a:lumMod val="75000"/>
                    <a:lumOff val="25000"/>
                  </a:schemeClr>
                </a:solidFill>
                <a:ea typeface="Yu Gothic Light" panose="020B0300000000000000" pitchFamily="34" charset="-128"/>
                <a:cs typeface="Times New Roman" panose="02020603050405020304" pitchFamily="18" charset="0"/>
              </a:rPr>
              <a:t>l’offre de service et les atouts du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DataLab.</a:t>
            </a:r>
          </a:p>
        </p:txBody>
      </p:sp>
      <p:sp>
        <p:nvSpPr>
          <p:cNvPr id="33" name="Rectangle 32"/>
          <p:cNvSpPr/>
          <p:nvPr/>
        </p:nvSpPr>
        <p:spPr>
          <a:xfrm>
            <a:off x="5976416" y="1701063"/>
            <a:ext cx="2348047" cy="619208"/>
          </a:xfrm>
          <a:prstGeom prst="rect">
            <a:avLst/>
          </a:prstGeom>
        </p:spPr>
        <p:txBody>
          <a:bodyPr wrap="square">
            <a:spAutoFit/>
          </a:bodyPr>
          <a:lstStyle/>
          <a:p>
            <a:pPr lvl="0">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Noé</a:t>
            </a:r>
            <a:r>
              <a:rPr lang="fr-FR" sz="1600" dirty="0">
                <a:solidFill>
                  <a:schemeClr val="tx1">
                    <a:lumMod val="75000"/>
                    <a:lumOff val="25000"/>
                  </a:schemeClr>
                </a:solidFill>
                <a:ea typeface="Yu Gothic Light" panose="020B0300000000000000" pitchFamily="34" charset="-128"/>
                <a:cs typeface="Times New Roman" panose="02020603050405020304" pitchFamily="18" charset="0"/>
              </a:rPr>
              <a:t/>
            </a:r>
            <a:br>
              <a:rPr lang="fr-FR" sz="1600" dirty="0">
                <a:solidFill>
                  <a:schemeClr val="tx1">
                    <a:lumMod val="75000"/>
                    <a:lumOff val="25000"/>
                  </a:schemeClr>
                </a:solidFill>
                <a:ea typeface="Yu Gothic Light" panose="020B0300000000000000" pitchFamily="34" charset="-128"/>
                <a:cs typeface="Times New Roman" panose="02020603050405020304" pitchFamily="18" charset="0"/>
              </a:rPr>
            </a:br>
            <a:r>
              <a:rPr lang="fr-FR" sz="1400" i="1" dirty="0" smtClean="0">
                <a:solidFill>
                  <a:schemeClr val="tx1">
                    <a:lumMod val="75000"/>
                    <a:lumOff val="25000"/>
                  </a:schemeClr>
                </a:solidFill>
                <a:ea typeface="Yu Gothic Light" panose="020B0300000000000000" pitchFamily="34" charset="-128"/>
                <a:cs typeface="Times New Roman" panose="02020603050405020304" pitchFamily="18" charset="0"/>
              </a:rPr>
              <a:t>Responsable DataLab</a:t>
            </a:r>
            <a:endParaRPr lang="fr-FR" sz="1600" dirty="0" smtClean="0">
              <a:solidFill>
                <a:schemeClr val="tx1">
                  <a:lumMod val="75000"/>
                  <a:lumOff val="25000"/>
                </a:schemeClr>
              </a:solidFill>
              <a:ea typeface="Yu Gothic Light" panose="020B0300000000000000" pitchFamily="34" charset="-128"/>
              <a:cs typeface="Times New Roman" panose="02020603050405020304" pitchFamily="18" charset="0"/>
            </a:endParaRPr>
          </a:p>
        </p:txBody>
      </p:sp>
      <p:grpSp>
        <p:nvGrpSpPr>
          <p:cNvPr id="36" name="Groupe 35"/>
          <p:cNvGrpSpPr/>
          <p:nvPr/>
        </p:nvGrpSpPr>
        <p:grpSpPr>
          <a:xfrm flipH="1" flipV="1">
            <a:off x="5572331" y="1896846"/>
            <a:ext cx="370705" cy="311920"/>
            <a:chOff x="6236926" y="6163140"/>
            <a:chExt cx="370705" cy="311920"/>
          </a:xfrm>
        </p:grpSpPr>
        <p:cxnSp>
          <p:nvCxnSpPr>
            <p:cNvPr id="37" name="Connecteur droit 36"/>
            <p:cNvCxnSpPr/>
            <p:nvPr/>
          </p:nvCxnSpPr>
          <p:spPr>
            <a:xfrm flipV="1">
              <a:off x="6371422" y="6163140"/>
              <a:ext cx="236209" cy="31192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a:xfrm flipV="1">
              <a:off x="6236926" y="6473827"/>
              <a:ext cx="137572"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2738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n°5</a:t>
            </a:r>
            <a:r>
              <a:rPr lang="fr-FR" sz="2000" dirty="0">
                <a:latin typeface="+mn-lt"/>
              </a:rPr>
              <a:t/>
            </a:r>
            <a:br>
              <a:rPr lang="fr-FR" sz="2000" dirty="0">
                <a:latin typeface="+mn-lt"/>
              </a:rPr>
            </a:br>
            <a:r>
              <a:rPr lang="fr-FR" sz="2000" dirty="0" smtClean="0">
                <a:latin typeface="+mn-lt"/>
              </a:rPr>
              <a:t>Derrière le DataLab, l’apport de la PHG</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2"/>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lum bright="70000" contrast="-70000"/>
            <a:extLst>
              <a:ext uri="{BEBA8EAE-BF5A-486C-A8C5-ECC9F3942E4B}">
                <a14:imgProps xmlns:a14="http://schemas.microsoft.com/office/drawing/2010/main">
                  <a14:imgLayer r:embed="rId9">
                    <a14:imgEffect>
                      <a14:artisticPhotocopy/>
                    </a14:imgEffect>
                  </a14:imgLayer>
                </a14:imgProps>
              </a:ex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2" name="Image 1"/>
          <p:cNvPicPr>
            <a:picLocks noChangeAspect="1"/>
          </p:cNvPicPr>
          <p:nvPr/>
        </p:nvPicPr>
        <p:blipFill rotWithShape="1">
          <a:blip r:embed="rId10">
            <a:extLst>
              <a:ext uri="{BEBA8EAE-BF5A-486C-A8C5-ECC9F3942E4B}">
                <a14:imgProps xmlns:a14="http://schemas.microsoft.com/office/drawing/2010/main">
                  <a14:imgLayer r:embed="rId11">
                    <a14:imgEffect>
                      <a14:saturation sat="200000"/>
                    </a14:imgEffect>
                    <a14:imgEffect>
                      <a14:brightnessContrast bright="20000" contrast="-40000"/>
                    </a14:imgEffect>
                  </a14:imgLayer>
                </a14:imgProps>
              </a:ext>
            </a:extLst>
          </a:blip>
          <a:srcRect l="51977"/>
          <a:stretch/>
        </p:blipFill>
        <p:spPr>
          <a:xfrm>
            <a:off x="11251" y="1976432"/>
            <a:ext cx="1468381" cy="3199623"/>
          </a:xfrm>
          <a:prstGeom prst="rect">
            <a:avLst/>
          </a:prstGeom>
        </p:spPr>
      </p:pic>
      <p:sp>
        <p:nvSpPr>
          <p:cNvPr id="26" name="Rectangle 25"/>
          <p:cNvSpPr/>
          <p:nvPr/>
        </p:nvSpPr>
        <p:spPr>
          <a:xfrm>
            <a:off x="2261064" y="3314765"/>
            <a:ext cx="5492854" cy="981423"/>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En préambule,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Noé </a:t>
            </a: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me présente les apports majeurs de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la Plateforme Hadoop Groupe au sein de laquelle le service DataLab s’inscrit.</a:t>
            </a:r>
          </a:p>
        </p:txBody>
      </p:sp>
    </p:spTree>
    <p:extLst>
      <p:ext uri="{BB962C8B-B14F-4D97-AF65-F5344CB8AC3E}">
        <p14:creationId xmlns:p14="http://schemas.microsoft.com/office/powerpoint/2010/main" val="998510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re 46"/>
          <p:cNvSpPr>
            <a:spLocks noGrp="1"/>
          </p:cNvSpPr>
          <p:nvPr>
            <p:ph type="title"/>
          </p:nvPr>
        </p:nvSpPr>
        <p:spPr/>
        <p:txBody>
          <a:bodyPr/>
          <a:lstStyle/>
          <a:p>
            <a:r>
              <a:rPr lang="fr-FR" sz="2000" b="1" dirty="0">
                <a:latin typeface="+mn-lt"/>
              </a:rPr>
              <a:t>Ecran </a:t>
            </a:r>
            <a:r>
              <a:rPr lang="fr-FR" sz="2000" b="1" dirty="0" smtClean="0">
                <a:latin typeface="+mn-lt"/>
              </a:rPr>
              <a:t>n°6</a:t>
            </a:r>
            <a:r>
              <a:rPr lang="fr-FR" sz="2000" dirty="0">
                <a:latin typeface="+mn-lt"/>
              </a:rPr>
              <a:t/>
            </a:r>
            <a:br>
              <a:rPr lang="fr-FR" sz="2000" dirty="0">
                <a:latin typeface="+mn-lt"/>
              </a:rPr>
            </a:br>
            <a:r>
              <a:rPr lang="fr-FR" sz="2000" dirty="0" smtClean="0">
                <a:latin typeface="+mn-lt"/>
              </a:rPr>
              <a:t>Derrière le DataLab, l’apport de la PHG</a:t>
            </a:r>
            <a:endParaRPr lang="fr-FR" sz="2000" dirty="0">
              <a:latin typeface="+mn-lt"/>
            </a:endParaRPr>
          </a:p>
        </p:txBody>
      </p:sp>
      <p:sp>
        <p:nvSpPr>
          <p:cNvPr id="48" name="Espace réservé du texte 47"/>
          <p:cNvSpPr>
            <a:spLocks noGrp="1"/>
          </p:cNvSpPr>
          <p:nvPr>
            <p:ph type="body" sz="quarter" idx="13"/>
          </p:nvPr>
        </p:nvSpPr>
        <p:spPr/>
        <p:txBody>
          <a:bodyPr/>
          <a:lstStyle/>
          <a:p>
            <a:r>
              <a:rPr lang="fr-FR" b="1" dirty="0" smtClean="0"/>
              <a:t>Message clé :</a:t>
            </a:r>
            <a:endParaRPr lang="fr-FR" b="1" dirty="0"/>
          </a:p>
        </p:txBody>
      </p:sp>
      <p:sp>
        <p:nvSpPr>
          <p:cNvPr id="49" name="Rectangle 48"/>
          <p:cNvSpPr/>
          <p:nvPr/>
        </p:nvSpPr>
        <p:spPr>
          <a:xfrm>
            <a:off x="8691975" y="752954"/>
            <a:ext cx="3500025" cy="6105046"/>
          </a:xfrm>
          <a:prstGeom prst="rect">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space réservé du texte 11"/>
          <p:cNvSpPr txBox="1">
            <a:spLocks/>
          </p:cNvSpPr>
          <p:nvPr/>
        </p:nvSpPr>
        <p:spPr>
          <a:xfrm>
            <a:off x="8791308" y="1462250"/>
            <a:ext cx="3274555" cy="5185292"/>
          </a:xfrm>
          <a:prstGeom prst="rect">
            <a:avLst/>
          </a:prstGeom>
        </p:spPr>
        <p:txBody>
          <a:bodyPr vert="horz" lIns="91440" tIns="45720" rIns="91440" bIns="45720" rtlCol="0" anchor="t">
            <a:normAutofit/>
          </a:bodyPr>
          <a:lstStyle>
            <a:defPPr>
              <a:defRPr lang="fr-FR"/>
            </a:defPPr>
            <a:lvl1pPr marL="0" algn="ctr" defTabSz="914400" rtl="0" eaLnBrk="1" latinLnBrk="0" hangingPunct="1">
              <a:defRPr sz="1050" kern="1200">
                <a:solidFill>
                  <a:schemeClr val="bg2">
                    <a:lumMod val="25000"/>
                  </a:schemeClr>
                </a:solidFill>
                <a:latin typeface="+mn-lt"/>
                <a:ea typeface="+mn-ea"/>
                <a:cs typeface="+mn-cs"/>
              </a:defRPr>
            </a:lvl1pPr>
            <a:lvl2pPr marL="457200" indent="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fr-FR" sz="1400" dirty="0" smtClean="0">
              <a:solidFill>
                <a:schemeClr val="bg1"/>
              </a:solidFill>
            </a:endParaRPr>
          </a:p>
        </p:txBody>
      </p:sp>
      <p:sp>
        <p:nvSpPr>
          <p:cNvPr id="51" name="ZoneTexte 50"/>
          <p:cNvSpPr txBox="1"/>
          <p:nvPr/>
        </p:nvSpPr>
        <p:spPr>
          <a:xfrm>
            <a:off x="8737872" y="804640"/>
            <a:ext cx="3327992" cy="523220"/>
          </a:xfrm>
          <a:prstGeom prst="rect">
            <a:avLst/>
          </a:prstGeom>
          <a:noFill/>
        </p:spPr>
        <p:txBody>
          <a:bodyPr wrap="square" rtlCol="0">
            <a:spAutoFit/>
          </a:bodyPr>
          <a:lstStyle/>
          <a:p>
            <a:r>
              <a:rPr lang="fr-FR" sz="1400" b="1" dirty="0" smtClean="0">
                <a:solidFill>
                  <a:schemeClr val="bg1"/>
                </a:solidFill>
                <a:latin typeface="Calibri" panose="020F0502020204030204" pitchFamily="34" charset="0"/>
              </a:rPr>
              <a:t>Notes pour la</a:t>
            </a:r>
            <a:r>
              <a:rPr lang="fr-FR" sz="1400" b="1" baseline="0" dirty="0" smtClean="0">
                <a:solidFill>
                  <a:schemeClr val="bg1"/>
                </a:solidFill>
                <a:latin typeface="Calibri" panose="020F0502020204030204" pitchFamily="34" charset="0"/>
              </a:rPr>
              <a:t> mise en œuvre (explication animation, images, effets…) :</a:t>
            </a:r>
            <a:endParaRPr lang="fr-FR" sz="1400" b="1" dirty="0">
              <a:solidFill>
                <a:schemeClr val="bg1"/>
              </a:solidFill>
              <a:latin typeface="Calibri" panose="020F0502020204030204" pitchFamily="34" charset="0"/>
            </a:endParaRPr>
          </a:p>
        </p:txBody>
      </p:sp>
      <p:pic>
        <p:nvPicPr>
          <p:cNvPr id="31" name="Image 30"/>
          <p:cNvPicPr>
            <a:picLocks noChangeAspect="1"/>
          </p:cNvPicPr>
          <p:nvPr/>
        </p:nvPicPr>
        <p:blipFill>
          <a:blip r:embed="rId2"/>
          <a:stretch>
            <a:fillRect/>
          </a:stretch>
        </p:blipFill>
        <p:spPr>
          <a:xfrm>
            <a:off x="9315912" y="5821650"/>
            <a:ext cx="2252149" cy="931121"/>
          </a:xfrm>
          <a:prstGeom prst="rect">
            <a:avLst/>
          </a:prstGeom>
        </p:spPr>
      </p:pic>
      <p:grpSp>
        <p:nvGrpSpPr>
          <p:cNvPr id="105" name="Groupe 104"/>
          <p:cNvGrpSpPr/>
          <p:nvPr/>
        </p:nvGrpSpPr>
        <p:grpSpPr>
          <a:xfrm>
            <a:off x="745442" y="986685"/>
            <a:ext cx="7066026" cy="552080"/>
            <a:chOff x="2691257" y="529120"/>
            <a:chExt cx="7066026" cy="552080"/>
          </a:xfrm>
        </p:grpSpPr>
        <p:sp>
          <p:nvSpPr>
            <p:cNvPr id="106" name="Pentagone 105"/>
            <p:cNvSpPr/>
            <p:nvPr/>
          </p:nvSpPr>
          <p:spPr>
            <a:xfrm>
              <a:off x="2691257" y="667723"/>
              <a:ext cx="7066026" cy="2880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Ellipse 122"/>
            <p:cNvSpPr/>
            <p:nvPr/>
          </p:nvSpPr>
          <p:spPr>
            <a:xfrm>
              <a:off x="5381632" y="529121"/>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Ellipse 120"/>
            <p:cNvSpPr/>
            <p:nvPr/>
          </p:nvSpPr>
          <p:spPr>
            <a:xfrm>
              <a:off x="4264756"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Ellipse 118"/>
            <p:cNvSpPr/>
            <p:nvPr/>
          </p:nvSpPr>
          <p:spPr>
            <a:xfrm>
              <a:off x="3147880" y="529120"/>
              <a:ext cx="551453" cy="549030"/>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Ellipse 116"/>
            <p:cNvSpPr/>
            <p:nvPr/>
          </p:nvSpPr>
          <p:spPr>
            <a:xfrm>
              <a:off x="6498508" y="529122"/>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1" name="Groupe 110"/>
            <p:cNvGrpSpPr/>
            <p:nvPr/>
          </p:nvGrpSpPr>
          <p:grpSpPr>
            <a:xfrm>
              <a:off x="8732261" y="529120"/>
              <a:ext cx="551453" cy="549030"/>
              <a:chOff x="9401004" y="529120"/>
              <a:chExt cx="551453" cy="549030"/>
            </a:xfrm>
          </p:grpSpPr>
          <p:sp>
            <p:nvSpPr>
              <p:cNvPr id="115" name="Ellipse 114"/>
              <p:cNvSpPr/>
              <p:nvPr/>
            </p:nvSpPr>
            <p:spPr>
              <a:xfrm>
                <a:off x="9401004" y="52912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554466" y="667723"/>
                <a:ext cx="288000" cy="288000"/>
              </a:xfrm>
              <a:prstGeom prst="rect">
                <a:avLst/>
              </a:prstGeom>
            </p:spPr>
          </p:pic>
        </p:grpSp>
        <p:sp>
          <p:nvSpPr>
            <p:cNvPr id="113" name="Ellipse 112"/>
            <p:cNvSpPr/>
            <p:nvPr/>
          </p:nvSpPr>
          <p:spPr>
            <a:xfrm>
              <a:off x="7615384" y="532170"/>
              <a:ext cx="551453" cy="549030"/>
            </a:xfrm>
            <a:prstGeom prst="ellipse">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7" name="Image 2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8649" y="1090866"/>
            <a:ext cx="324000" cy="324000"/>
          </a:xfrm>
          <a:prstGeom prst="rect">
            <a:avLst/>
          </a:prstGeom>
        </p:spPr>
      </p:pic>
      <p:pic>
        <p:nvPicPr>
          <p:cNvPr id="28" name="Image 27"/>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0538" y="1090866"/>
            <a:ext cx="324000" cy="324000"/>
          </a:xfrm>
          <a:prstGeom prst="rect">
            <a:avLst/>
          </a:prstGeom>
        </p:spPr>
      </p:pic>
      <p:pic>
        <p:nvPicPr>
          <p:cNvPr id="29" name="Image 28"/>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491" y="1104514"/>
            <a:ext cx="324000" cy="324000"/>
          </a:xfrm>
          <a:prstGeom prst="rect">
            <a:avLst/>
          </a:prstGeom>
        </p:spPr>
      </p:pic>
      <p:pic>
        <p:nvPicPr>
          <p:cNvPr id="30" name="Image 29"/>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449435" y="1103225"/>
            <a:ext cx="294545" cy="294545"/>
          </a:xfrm>
          <a:prstGeom prst="rect">
            <a:avLst/>
          </a:prstGeom>
        </p:spPr>
      </p:pic>
      <p:pic>
        <p:nvPicPr>
          <p:cNvPr id="32" name="Image 31"/>
          <p:cNvPicPr>
            <a:picLocks noChangeAspect="1"/>
          </p:cNvPicPr>
          <p:nvPr/>
        </p:nvPicPr>
        <p:blipFill>
          <a:blip r:embed="rId8" cstate="print">
            <a:lum bright="70000" contrast="-70000"/>
            <a:extLst>
              <a:ext uri="{BEBA8EAE-BF5A-486C-A8C5-ECC9F3942E4B}">
                <a14:imgProps xmlns:a14="http://schemas.microsoft.com/office/drawing/2010/main">
                  <a14:imgLayer r:embed="rId9">
                    <a14:imgEffect>
                      <a14:artisticPhotocopy/>
                    </a14:imgEffect>
                  </a14:imgLayer>
                </a14:imgProps>
              </a:ext>
              <a:ext uri="{28A0092B-C50C-407E-A947-70E740481C1C}">
                <a14:useLocalDpi xmlns:a14="http://schemas.microsoft.com/office/drawing/2010/main" val="0"/>
              </a:ext>
            </a:extLst>
          </a:blip>
          <a:stretch>
            <a:fillRect/>
          </a:stretch>
        </p:blipFill>
        <p:spPr>
          <a:xfrm>
            <a:off x="1313618" y="1103528"/>
            <a:ext cx="324000" cy="324000"/>
          </a:xfrm>
          <a:prstGeom prst="rect">
            <a:avLst/>
          </a:prstGeom>
        </p:spPr>
      </p:pic>
      <p:pic>
        <p:nvPicPr>
          <p:cNvPr id="2" name="Image 1"/>
          <p:cNvPicPr>
            <a:picLocks noChangeAspect="1"/>
          </p:cNvPicPr>
          <p:nvPr/>
        </p:nvPicPr>
        <p:blipFill rotWithShape="1">
          <a:blip r:embed="rId10">
            <a:extLst>
              <a:ext uri="{BEBA8EAE-BF5A-486C-A8C5-ECC9F3942E4B}">
                <a14:imgProps xmlns:a14="http://schemas.microsoft.com/office/drawing/2010/main">
                  <a14:imgLayer r:embed="rId11">
                    <a14:imgEffect>
                      <a14:saturation sat="200000"/>
                    </a14:imgEffect>
                    <a14:imgEffect>
                      <a14:brightnessContrast bright="20000" contrast="-40000"/>
                    </a14:imgEffect>
                  </a14:imgLayer>
                </a14:imgProps>
              </a:ext>
            </a:extLst>
          </a:blip>
          <a:srcRect l="51977"/>
          <a:stretch/>
        </p:blipFill>
        <p:spPr>
          <a:xfrm>
            <a:off x="11251" y="1976432"/>
            <a:ext cx="1468381" cy="3199623"/>
          </a:xfrm>
          <a:prstGeom prst="rect">
            <a:avLst/>
          </a:prstGeom>
        </p:spPr>
      </p:pic>
      <p:sp>
        <p:nvSpPr>
          <p:cNvPr id="26" name="Rectangle 25"/>
          <p:cNvSpPr/>
          <p:nvPr/>
        </p:nvSpPr>
        <p:spPr>
          <a:xfrm>
            <a:off x="2099064" y="1976432"/>
            <a:ext cx="5492854" cy="685059"/>
          </a:xfrm>
          <a:prstGeom prst="rect">
            <a:avLst/>
          </a:prstGeom>
        </p:spPr>
        <p:txBody>
          <a:bodyPr wrap="square">
            <a:spAutoFit/>
          </a:bodyPr>
          <a:lstStyle/>
          <a:p>
            <a:pPr lvl="0" algn="ctr">
              <a:lnSpc>
                <a:spcPct val="107000"/>
              </a:lnSpc>
              <a:spcAft>
                <a:spcPts val="800"/>
              </a:spcAft>
            </a:pP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La Plateforme Hadoop Groupe offre des apports forts </a:t>
            </a:r>
            <a:b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br>
            <a:r>
              <a:rPr lang="fr-FR" dirty="0" smtClean="0">
                <a:solidFill>
                  <a:schemeClr val="tx1">
                    <a:lumMod val="75000"/>
                    <a:lumOff val="25000"/>
                  </a:schemeClr>
                </a:solidFill>
                <a:ea typeface="Yu Gothic Light" panose="020B0300000000000000" pitchFamily="34" charset="-128"/>
                <a:cs typeface="Times New Roman" panose="02020603050405020304" pitchFamily="18" charset="0"/>
              </a:rPr>
              <a:t>sur plusieurs axes : </a:t>
            </a:r>
          </a:p>
        </p:txBody>
      </p:sp>
      <p:sp>
        <p:nvSpPr>
          <p:cNvPr id="45" name="Rectangle à coins arrondis 44"/>
          <p:cNvSpPr/>
          <p:nvPr/>
        </p:nvSpPr>
        <p:spPr>
          <a:xfrm>
            <a:off x="1709321" y="2978269"/>
            <a:ext cx="2179743" cy="3377559"/>
          </a:xfrm>
          <a:prstGeom prst="roundRect">
            <a:avLst/>
          </a:prstGeom>
          <a:solidFill>
            <a:schemeClr val="accent3">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 name="Rectangle à coins arrondis 45"/>
          <p:cNvSpPr/>
          <p:nvPr/>
        </p:nvSpPr>
        <p:spPr>
          <a:xfrm>
            <a:off x="4010882" y="2978269"/>
            <a:ext cx="2179743" cy="3377559"/>
          </a:xfrm>
          <a:prstGeom prst="roundRect">
            <a:avLst/>
          </a:prstGeom>
          <a:solidFill>
            <a:schemeClr val="accent3">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Rectangle à coins arrondis 51"/>
          <p:cNvSpPr/>
          <p:nvPr/>
        </p:nvSpPr>
        <p:spPr>
          <a:xfrm>
            <a:off x="6342423" y="2978269"/>
            <a:ext cx="2179743" cy="3377559"/>
          </a:xfrm>
          <a:prstGeom prst="roundRect">
            <a:avLst/>
          </a:prstGeom>
          <a:solidFill>
            <a:schemeClr val="accent3">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93620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PCE">
      <a:dk1>
        <a:srgbClr val="000000"/>
      </a:dk1>
      <a:lt1>
        <a:srgbClr val="FFFFFF"/>
      </a:lt1>
      <a:dk2>
        <a:srgbClr val="825D69"/>
      </a:dk2>
      <a:lt2>
        <a:srgbClr val="E3E4E4"/>
      </a:lt2>
      <a:accent1>
        <a:srgbClr val="581D74"/>
      </a:accent1>
      <a:accent2>
        <a:srgbClr val="A778AE"/>
      </a:accent2>
      <a:accent3>
        <a:srgbClr val="FFFFFF"/>
      </a:accent3>
      <a:accent4>
        <a:srgbClr val="000000"/>
      </a:accent4>
      <a:accent5>
        <a:srgbClr val="B4ABBC"/>
      </a:accent5>
      <a:accent6>
        <a:srgbClr val="976C9D"/>
      </a:accent6>
      <a:hlink>
        <a:srgbClr val="F47920"/>
      </a:hlink>
      <a:folHlink>
        <a:srgbClr val="BDCF4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12133</TotalTime>
  <Words>2612</Words>
  <Application>Microsoft Office PowerPoint</Application>
  <PresentationFormat>Grand écran</PresentationFormat>
  <Paragraphs>370</Paragraphs>
  <Slides>48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48</vt:i4>
      </vt:variant>
    </vt:vector>
  </HeadingPairs>
  <TitlesOfParts>
    <vt:vector size="54" baseType="lpstr">
      <vt:lpstr>Yu Gothic Light</vt:lpstr>
      <vt:lpstr>Arial</vt:lpstr>
      <vt:lpstr>Calibri</vt:lpstr>
      <vt:lpstr>Calibri Light</vt:lpstr>
      <vt:lpstr>Times New Roman</vt:lpstr>
      <vt:lpstr>Thème Office</vt:lpstr>
      <vt:lpstr>Storyboarding   module 2 : l’offre de service du DataLab</vt:lpstr>
      <vt:lpstr>Présentation PowerPoint</vt:lpstr>
      <vt:lpstr>   Déroulé du storyboard</vt:lpstr>
      <vt:lpstr>Ecran n°1 Introduction</vt:lpstr>
      <vt:lpstr>Ecran n°2 Introduction</vt:lpstr>
      <vt:lpstr>Ecran n°3 Introduction</vt:lpstr>
      <vt:lpstr>Ecran n°4 Introduction</vt:lpstr>
      <vt:lpstr>Ecran n°5 Derrière le DataLab, l’apport de la PHG</vt:lpstr>
      <vt:lpstr>Ecran n°6 Derrière le DataLab, l’apport de la PHG</vt:lpstr>
      <vt:lpstr>Ecran n°7 Derrière le DataLab, l’apport de la PHG</vt:lpstr>
      <vt:lpstr>Ecran n°8 Derrière le DataLab, l’apport de la PHG</vt:lpstr>
      <vt:lpstr>Ecran n°9 Derrière le DataLab, l’apport de la PHG</vt:lpstr>
      <vt:lpstr>Ecran n°10 Derrière le DataLab, l’apport de la PHG</vt:lpstr>
      <vt:lpstr>Ecran n°11 Que puis-je faire sur un espace DataLab ?</vt:lpstr>
      <vt:lpstr>Ecran n°12 Que puis-je faire sur un espace DataLab ?</vt:lpstr>
      <vt:lpstr>Ecran n°13 Possibilités du DataLab</vt:lpstr>
      <vt:lpstr>Ecran n°14 Possibilités du DataLab</vt:lpstr>
      <vt:lpstr>Ecran n°15 Possibilités du DataLab</vt:lpstr>
      <vt:lpstr>Ecran n°16 Possibilités du DataLab</vt:lpstr>
      <vt:lpstr>Ecran n°17 Possibilités du DataLab</vt:lpstr>
      <vt:lpstr>Ecran n°18 Couverture large du DataLab</vt:lpstr>
      <vt:lpstr>Ecran n°19 Catalogue d’outils disponibles</vt:lpstr>
      <vt:lpstr>Ecran n°20 Catalogue d’outils disponibles</vt:lpstr>
      <vt:lpstr>Ecran n°21 Hive – Fiche d’identité</vt:lpstr>
      <vt:lpstr>Ecran n°22 Apache Spark – fiche d’identité</vt:lpstr>
      <vt:lpstr>Ecran n°23 Apache Zeppelin – fiche d’identité</vt:lpstr>
      <vt:lpstr>Ecran n°24 Mise à disposition des outils sur le DataLab</vt:lpstr>
      <vt:lpstr>Ecran n°25 Et mes outils habituels ?</vt:lpstr>
      <vt:lpstr>Ecran n°26 2 situations possibles</vt:lpstr>
      <vt:lpstr>Ecran n°27 Connecter mes outils à mon espace DataLab</vt:lpstr>
      <vt:lpstr>Ecran n°28 Toutes les connections ne sont pas possibles</vt:lpstr>
      <vt:lpstr>Ecran n°29 Connecter mon tableur à mon espace DataLab</vt:lpstr>
      <vt:lpstr>Ecran n°29 bis Connecter mon tableur à mon espace DataLab</vt:lpstr>
      <vt:lpstr>Ecran n°30 Formaliser le besoin de connexion avec mes outils</vt:lpstr>
      <vt:lpstr>Ecran n°31 Disposer d’outils complémentaires</vt:lpstr>
      <vt:lpstr>Ecran n°32 Disposer d’outils complémentaires</vt:lpstr>
      <vt:lpstr>Ecran n°33 Disposer d’outils complémentaires</vt:lpstr>
      <vt:lpstr>Ecran n°34 Connecter mon outil à un espace DataLab</vt:lpstr>
      <vt:lpstr>Ecran n°34 bis Connecter mon outil à un espace DataLab</vt:lpstr>
      <vt:lpstr>Ecran n°35 Déployer mon outil sur un espace DataLab</vt:lpstr>
      <vt:lpstr>Ecran n°36 Intégrer mon outil au catalogue communautaire</vt:lpstr>
      <vt:lpstr>Ecran n°37 Bien choisir mon approche</vt:lpstr>
      <vt:lpstr>Ecran n°38 Time to quizz</vt:lpstr>
      <vt:lpstr>Ecran n°39 Quizz – Question 1</vt:lpstr>
      <vt:lpstr>Ecran n°40 Quizz – Question 2</vt:lpstr>
      <vt:lpstr>Ecran n°41 Quizz – Question 3</vt:lpstr>
      <vt:lpstr>Ecran n°42 Quizz – Question 4</vt:lpstr>
      <vt:lpstr>Ecran n°43 Quizz – Question 5</vt:lpstr>
    </vt:vector>
  </TitlesOfParts>
  <Company>SopraSteria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Storyboarding module 3 : l’organisation et les acteurs clés</dc:title>
  <dc:creator>BAUDIN Alexandre</dc:creator>
  <cp:lastModifiedBy>CORDIER Florent</cp:lastModifiedBy>
  <cp:revision>986</cp:revision>
  <dcterms:created xsi:type="dcterms:W3CDTF">2017-12-04T09:15:32Z</dcterms:created>
  <dcterms:modified xsi:type="dcterms:W3CDTF">2018-01-25T09:49:05Z</dcterms:modified>
</cp:coreProperties>
</file>