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88" r:id="rId7"/>
    <p:sldId id="334" r:id="rId8"/>
    <p:sldId id="295" r:id="rId9"/>
    <p:sldId id="339" r:id="rId10"/>
    <p:sldId id="341" r:id="rId11"/>
    <p:sldId id="343" r:id="rId12"/>
    <p:sldId id="345" r:id="rId13"/>
    <p:sldId id="344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36" r:id="rId22"/>
    <p:sldId id="354" r:id="rId23"/>
    <p:sldId id="355" r:id="rId24"/>
    <p:sldId id="337" r:id="rId25"/>
    <p:sldId id="356" r:id="rId26"/>
    <p:sldId id="361" r:id="rId27"/>
    <p:sldId id="358" r:id="rId28"/>
    <p:sldId id="359" r:id="rId29"/>
    <p:sldId id="360" r:id="rId30"/>
    <p:sldId id="362" r:id="rId31"/>
    <p:sldId id="363" r:id="rId32"/>
    <p:sldId id="364" r:id="rId33"/>
    <p:sldId id="322" r:id="rId34"/>
    <p:sldId id="329" r:id="rId35"/>
    <p:sldId id="330" r:id="rId36"/>
    <p:sldId id="331" r:id="rId37"/>
    <p:sldId id="332" r:id="rId38"/>
    <p:sldId id="333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FFFFFF"/>
    <a:srgbClr val="595959"/>
    <a:srgbClr val="71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8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-1" y="0"/>
            <a:ext cx="6066971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9354"/>
            <a:ext cx="5713288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6066971" y="0"/>
            <a:ext cx="6125029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2245"/>
            <a:ext cx="6096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0548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8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5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09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22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3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microsoft.com/office/2007/relationships/hdphoto" Target="../media/hdphoto3.wdp"/><Relationship Id="rId10" Type="http://schemas.microsoft.com/office/2007/relationships/hdphoto" Target="../media/hdphoto4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microsoft.com/office/2007/relationships/hdphoto" Target="../media/hdphoto3.wdp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microsoft.com/office/2007/relationships/hdphoto" Target="../media/hdphoto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microsoft.com/office/2007/relationships/hdphoto" Target="../media/hdphoto6.wdp"/><Relationship Id="rId12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microsoft.com/office/2007/relationships/hdphoto" Target="../media/hdphoto7.wdp"/><Relationship Id="rId5" Type="http://schemas.openxmlformats.org/officeDocument/2006/relationships/image" Target="../media/image15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microsoft.com/office/2007/relationships/hdphoto" Target="../media/hdphoto8.wdp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4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10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earchengineland.com/figz/wp-content/seloads/2017/06/meeting-62442005-ss-192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5875"/>
            <a:ext cx="12192000" cy="8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www.jbclement.com/wp-content/uploads/2016/10/BPC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994" y="122225"/>
            <a:ext cx="314073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084899"/>
            <a:ext cx="12192000" cy="8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s://pbs.twimg.com/profile_images/842331145354264576/Uhgn-1Zz_400x400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4629" y="6185266"/>
            <a:ext cx="1351900" cy="6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782626"/>
            <a:ext cx="12192000" cy="5303849"/>
          </a:xfrm>
          <a:prstGeom prst="rect">
            <a:avLst/>
          </a:prstGeom>
          <a:solidFill>
            <a:srgbClr val="714A8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9384" y="2572909"/>
            <a:ext cx="10267950" cy="2387600"/>
          </a:xfrm>
        </p:spPr>
        <p:txBody>
          <a:bodyPr>
            <a:normAutofit fontScale="90000"/>
          </a:bodyPr>
          <a:lstStyle/>
          <a:p>
            <a:r>
              <a:rPr lang="fr-FR" sz="7300" b="1" dirty="0" err="1" smtClean="0">
                <a:solidFill>
                  <a:schemeClr val="bg1"/>
                </a:solidFill>
                <a:latin typeface="+mn-lt"/>
              </a:rPr>
              <a:t>Storyboarding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> </a:t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4900" b="1" dirty="0">
                <a:solidFill>
                  <a:schemeClr val="bg1"/>
                </a:solidFill>
                <a:latin typeface="+mn-lt"/>
              </a:rPr>
              <a:t>module 4 : la donnée dans le datalab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53008" y="6583217"/>
            <a:ext cx="1346200" cy="26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F   a   c   t   o   r   y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1812" y="6291572"/>
            <a:ext cx="1222375" cy="411232"/>
          </a:xfrm>
          <a:prstGeom prst="rect">
            <a:avLst/>
          </a:prstGeom>
          <a:solidFill>
            <a:srgbClr val="71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1812" y="6353486"/>
            <a:ext cx="1203135" cy="315430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Datalab</a:t>
            </a:r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n°7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Conformité des données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273" y="2835965"/>
            <a:ext cx="2990473" cy="3102058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648160" y="5243831"/>
            <a:ext cx="4489279" cy="35338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Respect des règles de conformité</a:t>
            </a:r>
            <a:endParaRPr lang="fr-FR" b="1" dirty="0"/>
          </a:p>
        </p:txBody>
      </p:sp>
      <p:sp>
        <p:nvSpPr>
          <p:cNvPr id="37" name="Rectangle 36"/>
          <p:cNvSpPr/>
          <p:nvPr/>
        </p:nvSpPr>
        <p:spPr>
          <a:xfrm>
            <a:off x="3676197" y="3274393"/>
            <a:ext cx="4461242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je demande la mise à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disposition de mon espace DataLab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son approvisionnement avec des données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du DataLake, le CDMO vérifie systématiquement le périmètre des données et valide ou non cette demande.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676197" y="3274393"/>
            <a:ext cx="4461242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je demande la mise à </a:t>
            </a:r>
            <a:b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disposition de mon espace DataLab et </a:t>
            </a:r>
            <a:b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son approvisionnement avec des données </a:t>
            </a:r>
            <a:b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du DataLake, le CDMO vérifie le périmètre des données et valide ou non cette demande.</a:t>
            </a: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273" y="2835965"/>
            <a:ext cx="2990473" cy="3102058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245659" y="2017060"/>
            <a:ext cx="6104965" cy="15365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n°8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Conformité des données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Griser le texte de l’écran précédent,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l’icône « information » puis le bloc de texte associé.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" name="Rectangle à coins arrondis 2"/>
          <p:cNvSpPr/>
          <p:nvPr/>
        </p:nvSpPr>
        <p:spPr>
          <a:xfrm>
            <a:off x="3648160" y="5243831"/>
            <a:ext cx="4489279" cy="35338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Respect des règles de conformité</a:t>
            </a:r>
            <a:endParaRPr lang="fr-FR" b="1" dirty="0"/>
          </a:p>
        </p:txBody>
      </p:sp>
      <p:grpSp>
        <p:nvGrpSpPr>
          <p:cNvPr id="7" name="Groupe 6"/>
          <p:cNvGrpSpPr/>
          <p:nvPr/>
        </p:nvGrpSpPr>
        <p:grpSpPr>
          <a:xfrm>
            <a:off x="1716754" y="2258986"/>
            <a:ext cx="1012503" cy="1012503"/>
            <a:chOff x="2610637" y="1665146"/>
            <a:chExt cx="1012503" cy="1012503"/>
          </a:xfrm>
        </p:grpSpPr>
        <p:sp>
          <p:nvSpPr>
            <p:cNvPr id="6" name="Ellipse 5"/>
            <p:cNvSpPr/>
            <p:nvPr/>
          </p:nvSpPr>
          <p:spPr>
            <a:xfrm>
              <a:off x="2610637" y="1665146"/>
              <a:ext cx="1012503" cy="10125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866" y="1816046"/>
              <a:ext cx="654545" cy="654545"/>
            </a:xfrm>
            <a:prstGeom prst="rect">
              <a:avLst/>
            </a:prstGeom>
          </p:spPr>
        </p:pic>
      </p:grpSp>
      <p:sp>
        <p:nvSpPr>
          <p:cNvPr id="9" name="ZoneTexte 8"/>
          <p:cNvSpPr txBox="1"/>
          <p:nvPr/>
        </p:nvSpPr>
        <p:spPr>
          <a:xfrm>
            <a:off x="2782694" y="2232092"/>
            <a:ext cx="556793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/>
              <a:t>Certaines demande de chargement de données peuvent être plus sensibles, plus longues à valider, voire interdites.</a:t>
            </a:r>
          </a:p>
          <a:p>
            <a:pPr>
              <a:spcAft>
                <a:spcPts val="600"/>
              </a:spcAft>
            </a:pPr>
            <a:r>
              <a:rPr lang="fr-FR" i="1" dirty="0" smtClean="0"/>
              <a:t>Exemple : une demande de données d’un autre éditeur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n°9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Des espaces sans adhérence avec la production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Griser la règle 1 « Respect des règles de conformité »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le bloc de la règle 2 « Données datalab = copies désensibilisées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explicatif.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273" y="2835965"/>
            <a:ext cx="2990473" cy="3102058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649391" y="5243831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Respect des règles de conformité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193749" y="2271954"/>
            <a:ext cx="5398103" cy="226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mon espace DataLab m’est mis à disposition, il n’est pas en adhérence directe avec les données de production.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données rendues disponibles sont des copies des données originales et des traitements sont appliqués sur celles-ci pour les désensibilisées en suivant les instructions du CDMO (anonymisation, cryptage…).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649391" y="4850108"/>
            <a:ext cx="4489279" cy="35338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Données DataLab = copies désensibilisées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n°10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Des points d’accès limités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Griser la 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règle 2 «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 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Données DataLab = copies désensibilisées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 »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Afficher le bloc de la règle 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« 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Accès uniquement depuis réseau BPCE »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explicatif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273" y="2835965"/>
            <a:ext cx="2990473" cy="3102058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649391" y="5243831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Respect des règles de conformité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32747" y="2500553"/>
            <a:ext cx="5937913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L’accès aux espaces DataLab est sécurisé et n’est possible que depuis le réseau informatique du groupe BPCE.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649391" y="4850108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DataLab = copies désensibilisées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3648160" y="4455863"/>
            <a:ext cx="4489279" cy="35338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Accès uniquement depuis réseau BPCE</a:t>
            </a:r>
            <a:endParaRPr lang="fr-FR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n°11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Une étanchéité entre chaque espace DataLab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Griser la règle 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« 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Accès uniquement depuis réseau BPCE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 »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Afficher le bloc de la règle 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« 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Chaque espace DataLab est cloisonné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 »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explicatif.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273" y="2835965"/>
            <a:ext cx="2990473" cy="3102058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648160" y="5243831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Respect des règles de conformité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629354" y="1940405"/>
            <a:ext cx="5785353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L’ensemble des espaces DataLab sont hébergés sur la Plateforme Hadoop Groupe.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Cependant ceux-ci sont tous cloisonnés les uns des autres. Je ne peux accéder qu’aux espaces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DataLab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pour lesquels j’ai reçu une habilitation.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648160" y="4850108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DataLab = copies désensibilisées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3648160" y="4455863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Accès uniquement depuis réseau BPCE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3652643" y="4056936"/>
            <a:ext cx="4489279" cy="35338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Chaque espace DataLab est cloisonné</a:t>
            </a:r>
            <a:endParaRPr lang="fr-FR" b="1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n°12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Un accès restreint à des populations identifiées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Griser la 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règle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4 « Chaque espace DataLab est cloisonné »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le bloc de la règle 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« 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Accès limité aux personnes déclarées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 »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explicatif.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273" y="2835965"/>
            <a:ext cx="2990473" cy="3102058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648160" y="5243831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Respect des règles de conformité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215538" y="1881991"/>
            <a:ext cx="5137053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je demande la mise en place de mon espace DataLab, je précise une liste réduite d’acteurs qui seront habilités pour accéder à celui-ci.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Ils seront les seuls autorisés à accéder à cet espace.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648160" y="4850108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DataLab = copies désensibilisées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3648160" y="4455863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Accès uniquement depuis réseau BPCE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3652643" y="4056936"/>
            <a:ext cx="4489279" cy="35338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Chaque espace DataLab est cloisonné</a:t>
            </a:r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3648159" y="3684064"/>
            <a:ext cx="4489279" cy="35338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Accès limité aux personnes déclarées</a:t>
            </a:r>
            <a:endParaRPr lang="fr-FR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091">
            <a:off x="7455562" y="1929798"/>
            <a:ext cx="880032" cy="880032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n°12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Audit &amp; traçabilité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Marc et l’image DataLab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le texte précisant que des traces sont générées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précisant que ces traces sont exploitées dans le cadre d’audits aléatoires.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246678" y="1015713"/>
            <a:ext cx="6129359" cy="55208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 rot="16200000">
            <a:off x="-1530251" y="1672828"/>
            <a:ext cx="2066949" cy="861774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revoir avec Nicolas</a:t>
            </a:r>
            <a:endParaRPr lang="fr-FR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40" y="2155553"/>
            <a:ext cx="1697904" cy="2940771"/>
          </a:xfrm>
          <a:prstGeom prst="rect">
            <a:avLst/>
          </a:prstGeom>
        </p:spPr>
      </p:pic>
      <p:sp>
        <p:nvSpPr>
          <p:cNvPr id="43" name="Arc 42"/>
          <p:cNvSpPr/>
          <p:nvPr/>
        </p:nvSpPr>
        <p:spPr bwMode="auto">
          <a:xfrm rot="5766661">
            <a:off x="1284125" y="1231483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Sous-titre 2"/>
          <p:cNvSpPr txBox="1">
            <a:spLocks/>
          </p:cNvSpPr>
          <p:nvPr/>
        </p:nvSpPr>
        <p:spPr>
          <a:xfrm>
            <a:off x="2067722" y="2011097"/>
            <a:ext cx="6013049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Au-delà de ces points de sécurisation, toute activité </a:t>
            </a:r>
            <a:b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sur les espaces DataLab génère des traces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6585" y="3723597"/>
            <a:ext cx="1310754" cy="145707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2912704" y="3723597"/>
            <a:ext cx="5401755" cy="1600089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82" y="4014806"/>
            <a:ext cx="990777" cy="990777"/>
          </a:xfrm>
          <a:prstGeom prst="rect">
            <a:avLst/>
          </a:prstGeom>
        </p:spPr>
      </p:pic>
      <p:sp>
        <p:nvSpPr>
          <p:cNvPr id="46" name="Sous-titre 2"/>
          <p:cNvSpPr txBox="1">
            <a:spLocks/>
          </p:cNvSpPr>
          <p:nvPr/>
        </p:nvSpPr>
        <p:spPr>
          <a:xfrm>
            <a:off x="4225857" y="3990152"/>
            <a:ext cx="4062797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1"/>
                </a:solidFill>
              </a:rPr>
              <a:t>Ces traces sont exploitées dans le cadre d’audits aléatoires visant à valider </a:t>
            </a:r>
            <a:br>
              <a:rPr lang="fr-FR" sz="1800" dirty="0" smtClean="0">
                <a:solidFill>
                  <a:schemeClr val="bg1"/>
                </a:solidFill>
              </a:rPr>
            </a:br>
            <a:r>
              <a:rPr lang="fr-FR" sz="1800" dirty="0" smtClean="0">
                <a:solidFill>
                  <a:schemeClr val="bg1"/>
                </a:solidFill>
              </a:rPr>
              <a:t>les respects de règles de conformités </a:t>
            </a:r>
            <a:br>
              <a:rPr lang="fr-FR" sz="1800" dirty="0" smtClean="0">
                <a:solidFill>
                  <a:schemeClr val="bg1"/>
                </a:solidFill>
              </a:rPr>
            </a:br>
            <a:r>
              <a:rPr lang="fr-FR" sz="1800" dirty="0" smtClean="0">
                <a:solidFill>
                  <a:schemeClr val="bg1"/>
                </a:solidFill>
              </a:rPr>
              <a:t>du groupe et réglementaires.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n°13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Beaucoup de données… et pas brutes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41" y="2948114"/>
            <a:ext cx="1697904" cy="294077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649167" y="3367730"/>
            <a:ext cx="5638590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 Plateforme Hadoop Groupe et les espaces DataLab m’offrent un accès à un grand volume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une grande hétérogénéité de données.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Afin de m’aider à m’y retrouver et à bien tirer parti de celles-ci,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elles sont documentées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ne me sont pas fournies de façon brute.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47" y="1965768"/>
            <a:ext cx="1123960" cy="112396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3845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" y="2368838"/>
            <a:ext cx="2853175" cy="3560373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n°14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Dictionnaires de données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95853" y="3381177"/>
            <a:ext cx="5638590" cy="237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ainsi facilement connaître les objets métiers disponibles sur une plusieurs sources de données, mais aussi les champs disponibles, la fraîcheur des informations, le système producteur…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 sont des informations essentielles pour les Data Stewards mais aussi pour moi !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47" y="1965768"/>
            <a:ext cx="1123960" cy="112396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3845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41" y="2948114"/>
            <a:ext cx="1697904" cy="2940771"/>
          </a:xfrm>
          <a:prstGeom prst="rect">
            <a:avLst/>
          </a:prstGeom>
        </p:spPr>
      </p:pic>
      <p:sp>
        <p:nvSpPr>
          <p:cNvPr id="33" name="Arc 32"/>
          <p:cNvSpPr/>
          <p:nvPr/>
        </p:nvSpPr>
        <p:spPr bwMode="auto">
          <a:xfrm rot="8326734">
            <a:off x="1534776" y="2455332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n°15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Documentation de mon expérimentation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47" y="1965768"/>
            <a:ext cx="1123960" cy="1123960"/>
          </a:xfrm>
          <a:prstGeom prst="rect">
            <a:avLst/>
          </a:prstGeom>
        </p:spPr>
      </p:pic>
      <p:sp>
        <p:nvSpPr>
          <p:cNvPr id="32" name="Rectangle à coins arrondis 31"/>
          <p:cNvSpPr/>
          <p:nvPr/>
        </p:nvSpPr>
        <p:spPr>
          <a:xfrm>
            <a:off x="2130078" y="3490752"/>
            <a:ext cx="6403053" cy="206288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2" y="4072405"/>
            <a:ext cx="792000" cy="792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455196" y="3749587"/>
            <a:ext cx="4766825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faciliter et accélérer l’industrialisation de mes travaux DataLab, je fais attention à bien documenter ceux-ci : </a:t>
            </a:r>
            <a:r>
              <a:rPr lang="fr-FR" i="1" dirty="0" smtClean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logique de traitements, nommage et description des données calculées, </a:t>
            </a:r>
            <a:br>
              <a:rPr lang="fr-FR" i="1" dirty="0" smtClean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i="1" dirty="0" smtClean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objets métiers…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3845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24" y="1033045"/>
            <a:ext cx="8562975" cy="4829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74820" y="1574479"/>
            <a:ext cx="6046599" cy="427409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511437" y="4331326"/>
            <a:ext cx="354842" cy="1364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-58056" y="4331326"/>
            <a:ext cx="156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Maquette </a:t>
            </a:r>
            <a:br>
              <a:rPr lang="fr-FR" dirty="0" smtClean="0"/>
            </a:br>
            <a:r>
              <a:rPr lang="fr-FR" dirty="0" smtClean="0"/>
              <a:t>de l’écran </a:t>
            </a:r>
            <a:br>
              <a:rPr lang="fr-FR" dirty="0" smtClean="0"/>
            </a:br>
            <a:r>
              <a:rPr lang="fr-FR" dirty="0" smtClean="0"/>
              <a:t>du e-Learning</a:t>
            </a:r>
            <a:endParaRPr lang="fr-FR" dirty="0"/>
          </a:p>
        </p:txBody>
      </p:sp>
      <p:sp>
        <p:nvSpPr>
          <p:cNvPr id="131" name="Rectangle 130"/>
          <p:cNvSpPr/>
          <p:nvPr/>
        </p:nvSpPr>
        <p:spPr>
          <a:xfrm>
            <a:off x="1974819" y="1058445"/>
            <a:ext cx="4231447" cy="4664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>
            <a:off x="1688858" y="762328"/>
            <a:ext cx="236783" cy="2707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287967" y="115997"/>
            <a:ext cx="249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Numérotation de l’écran et titre de celui-ci</a:t>
            </a:r>
            <a:endParaRPr lang="fr-FR" dirty="0"/>
          </a:p>
        </p:txBody>
      </p:sp>
      <p:cxnSp>
        <p:nvCxnSpPr>
          <p:cNvPr id="134" name="Connecteur droit avec flèche 133"/>
          <p:cNvCxnSpPr/>
          <p:nvPr/>
        </p:nvCxnSpPr>
        <p:spPr>
          <a:xfrm flipH="1">
            <a:off x="7041928" y="705333"/>
            <a:ext cx="258760" cy="2926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6884710" y="107269"/>
            <a:ext cx="273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Message(s) clé(s) associé à l’écran présenté</a:t>
            </a:r>
            <a:endParaRPr lang="fr-FR" dirty="0"/>
          </a:p>
        </p:txBody>
      </p:sp>
      <p:sp>
        <p:nvSpPr>
          <p:cNvPr id="136" name="Rectangle 135"/>
          <p:cNvSpPr/>
          <p:nvPr/>
        </p:nvSpPr>
        <p:spPr>
          <a:xfrm>
            <a:off x="6259899" y="1060221"/>
            <a:ext cx="4231447" cy="4664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8092257" y="1595034"/>
            <a:ext cx="2399089" cy="33543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8092257" y="5035690"/>
            <a:ext cx="2399089" cy="812883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/>
          <p:nvPr/>
        </p:nvCxnSpPr>
        <p:spPr>
          <a:xfrm flipH="1">
            <a:off x="10543126" y="3023660"/>
            <a:ext cx="258760" cy="292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10543126" y="1291677"/>
            <a:ext cx="1679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Indication pour la création du e-learning (animation, séquencement de l’affichage…)</a:t>
            </a:r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H="1" flipV="1">
            <a:off x="8665031" y="5889397"/>
            <a:ext cx="464456" cy="46786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9129487" y="5889396"/>
            <a:ext cx="290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Correspondance de l’écran avec la décomposition du cadrage des e-learning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n°16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Les règles d’usages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5051" y="2095088"/>
            <a:ext cx="1697904" cy="294077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3890" y="5330938"/>
            <a:ext cx="837932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espace DataLab m’ouvre l’accès à de nouveaux services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m’offre une autonomie forte pour mener mon expérimentation…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mais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autonomie ne veut pas dire « absence de règles à respecter ».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23" name="Imag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 rot="662323">
            <a:off x="3697279" y="5042248"/>
            <a:ext cx="2479700" cy="3879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AnaCrédit</a:t>
            </a:r>
            <a:endParaRPr lang="fr-FR" sz="1600" b="1" dirty="0"/>
          </a:p>
        </p:txBody>
      </p:sp>
      <p:sp>
        <p:nvSpPr>
          <p:cNvPr id="36" name="Rectangle à coins arrondis 35"/>
          <p:cNvSpPr/>
          <p:nvPr/>
        </p:nvSpPr>
        <p:spPr>
          <a:xfrm rot="21216247">
            <a:off x="5523756" y="4795852"/>
            <a:ext cx="2479700" cy="3879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BCBS-239</a:t>
            </a:r>
            <a:endParaRPr lang="fr-FR" sz="1600" b="1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5735" y="29354"/>
            <a:ext cx="6171503" cy="723600"/>
          </a:xfrm>
        </p:spPr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n°17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Règle 1 : Respect des contraintes qualité / réglementaires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1755913" y="2365806"/>
            <a:ext cx="6766767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L’ensemble des contraintes réglementaires et qualité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appliquées au sein de la banque sur l’ensemble des activités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s’appliquent aussi aux espaces DataLab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doivent être respectées lors des expérimentations.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3659" y="2080580"/>
            <a:ext cx="13700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Règle 1</a:t>
            </a:r>
            <a:endParaRPr lang="fr-FR" b="1" dirty="0">
              <a:solidFill>
                <a:schemeClr val="accent1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5" y="1925558"/>
            <a:ext cx="580991" cy="58099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646043" y="2456132"/>
            <a:ext cx="87464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41" y="3157122"/>
            <a:ext cx="1697904" cy="2940771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4283906" y="4166959"/>
            <a:ext cx="2479700" cy="38796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GDPR</a:t>
            </a:r>
            <a:endParaRPr lang="fr-FR" sz="1600" b="1" dirty="0"/>
          </a:p>
        </p:txBody>
      </p:sp>
      <p:sp>
        <p:nvSpPr>
          <p:cNvPr id="11" name="Rectangle à coins arrondis 10"/>
          <p:cNvSpPr/>
          <p:nvPr/>
        </p:nvSpPr>
        <p:spPr>
          <a:xfrm rot="21000814">
            <a:off x="2238246" y="4546129"/>
            <a:ext cx="2479700" cy="387967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Loi informatique et liberté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871814" y="4459782"/>
            <a:ext cx="7368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5"/>
                </a:solidFill>
              </a:rPr>
              <a:t>…</a:t>
            </a:r>
            <a:endParaRPr lang="fr-FR" sz="3200" dirty="0">
              <a:solidFill>
                <a:schemeClr val="accent5"/>
              </a:solidFill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 rot="522570">
            <a:off x="2866582" y="5331672"/>
            <a:ext cx="2479700" cy="38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Ethique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1981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 rot="662323">
            <a:off x="3697279" y="5042248"/>
            <a:ext cx="2479700" cy="3879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AnaCrédit</a:t>
            </a:r>
            <a:endParaRPr lang="fr-FR" sz="1600" b="1" dirty="0"/>
          </a:p>
        </p:txBody>
      </p:sp>
      <p:sp>
        <p:nvSpPr>
          <p:cNvPr id="36" name="Rectangle à coins arrondis 35"/>
          <p:cNvSpPr/>
          <p:nvPr/>
        </p:nvSpPr>
        <p:spPr>
          <a:xfrm rot="21216247">
            <a:off x="5523756" y="4795852"/>
            <a:ext cx="2479700" cy="3879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BCBS-239</a:t>
            </a:r>
            <a:endParaRPr lang="fr-FR" sz="1600" b="1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5735" y="29354"/>
            <a:ext cx="6171503" cy="723600"/>
          </a:xfrm>
        </p:spPr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n°18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Règle 1 : Respect des contraintes qualité / réglementaires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1755913" y="2365806"/>
            <a:ext cx="6766767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L’ensemble des contraintes réglementaires et qualité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appliquées au sein de la banque sur l’ensemble des activités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s’appliquent aussi aux espaces DataLab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doivent être respectées lors des expérimentations.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3659" y="2080580"/>
            <a:ext cx="13700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Règle 1</a:t>
            </a:r>
            <a:endParaRPr lang="fr-FR" b="1" dirty="0">
              <a:solidFill>
                <a:schemeClr val="accent1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5" y="1925558"/>
            <a:ext cx="580991" cy="58099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646043" y="2456132"/>
            <a:ext cx="87464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41" y="3157122"/>
            <a:ext cx="1697904" cy="2940771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4283906" y="4166959"/>
            <a:ext cx="2479700" cy="38796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GDPR</a:t>
            </a:r>
            <a:endParaRPr lang="fr-FR" sz="1600" b="1" dirty="0"/>
          </a:p>
        </p:txBody>
      </p:sp>
      <p:sp>
        <p:nvSpPr>
          <p:cNvPr id="11" name="Rectangle à coins arrondis 10"/>
          <p:cNvSpPr/>
          <p:nvPr/>
        </p:nvSpPr>
        <p:spPr>
          <a:xfrm rot="21000814">
            <a:off x="2238246" y="4546129"/>
            <a:ext cx="2479700" cy="387967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Loi informatique et liberté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871814" y="4459782"/>
            <a:ext cx="7368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5"/>
                </a:solidFill>
              </a:rPr>
              <a:t>…</a:t>
            </a:r>
            <a:endParaRPr lang="fr-FR" sz="3200" dirty="0">
              <a:solidFill>
                <a:schemeClr val="accent5"/>
              </a:solidFill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2130078" y="2203007"/>
            <a:ext cx="6104965" cy="171043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1601173" y="2444933"/>
            <a:ext cx="1012503" cy="1012503"/>
            <a:chOff x="2610637" y="1665146"/>
            <a:chExt cx="1012503" cy="1012503"/>
          </a:xfrm>
        </p:grpSpPr>
        <p:sp>
          <p:nvSpPr>
            <p:cNvPr id="37" name="Ellipse 36"/>
            <p:cNvSpPr/>
            <p:nvPr/>
          </p:nvSpPr>
          <p:spPr>
            <a:xfrm>
              <a:off x="2610637" y="1665146"/>
              <a:ext cx="1012503" cy="101250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866" y="1816046"/>
              <a:ext cx="654545" cy="654545"/>
            </a:xfrm>
            <a:prstGeom prst="rect">
              <a:avLst/>
            </a:prstGeom>
          </p:spPr>
        </p:pic>
      </p:grpSp>
      <p:sp>
        <p:nvSpPr>
          <p:cNvPr id="41" name="ZoneTexte 40"/>
          <p:cNvSpPr txBox="1"/>
          <p:nvPr/>
        </p:nvSpPr>
        <p:spPr>
          <a:xfrm>
            <a:off x="2745882" y="2288122"/>
            <a:ext cx="548916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/>
              <a:t>Le champ d’utilisation des données </a:t>
            </a:r>
            <a:br>
              <a:rPr lang="fr-FR" dirty="0" smtClean="0"/>
            </a:br>
            <a:r>
              <a:rPr lang="fr-FR" dirty="0" smtClean="0"/>
              <a:t>du groupe BPCE est immense. 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Pour protéger nos clients et éviter les abus, </a:t>
            </a:r>
            <a:br>
              <a:rPr lang="fr-FR" dirty="0" smtClean="0"/>
            </a:br>
            <a:r>
              <a:rPr lang="fr-FR" dirty="0" smtClean="0"/>
              <a:t>le </a:t>
            </a:r>
            <a:r>
              <a:rPr lang="fr-FR" dirty="0" err="1" smtClean="0"/>
              <a:t>DataLab</a:t>
            </a:r>
            <a:r>
              <a:rPr lang="fr-FR" dirty="0" smtClean="0"/>
              <a:t> respecte scrupuleusement les réglementations nationales, européennes et éthiques.</a:t>
            </a:r>
            <a:endParaRPr lang="fr-FR" dirty="0"/>
          </a:p>
        </p:txBody>
      </p:sp>
      <p:sp>
        <p:nvSpPr>
          <p:cNvPr id="42" name="Rectangle à coins arrondis 41"/>
          <p:cNvSpPr/>
          <p:nvPr/>
        </p:nvSpPr>
        <p:spPr>
          <a:xfrm rot="522570">
            <a:off x="2866582" y="5331672"/>
            <a:ext cx="2479700" cy="38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Ethique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120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n°19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Règle 2 - DataLab </a:t>
            </a:r>
            <a:r>
              <a:rPr lang="fr-FR" sz="2000" dirty="0" smtClean="0">
                <a:latin typeface="+mn-lt"/>
                <a:sym typeface="Symbol" panose="05050102010706020507" pitchFamily="18" charset="2"/>
              </a:rPr>
              <a:t> entrepôt de données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943" y="1749370"/>
            <a:ext cx="5663675" cy="332870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79512" y="5233525"/>
            <a:ext cx="837932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espace DataLab est mis à disposition et provisionné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servir un besoin donné.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ne s’agît pas d’un entrepôt de données</a:t>
            </a:r>
            <a:b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que je peux utiliser pour alimenter d’autres systèmes. 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3659" y="2080580"/>
            <a:ext cx="13700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Règle 2</a:t>
            </a:r>
            <a:endParaRPr lang="fr-FR" b="1" dirty="0">
              <a:solidFill>
                <a:schemeClr val="accent1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5" y="1925558"/>
            <a:ext cx="580991" cy="580991"/>
          </a:xfrm>
          <a:prstGeom prst="rect">
            <a:avLst/>
          </a:prstGeom>
        </p:spPr>
      </p:pic>
      <p:cxnSp>
        <p:nvCxnSpPr>
          <p:cNvPr id="25" name="Connecteur droit 24"/>
          <p:cNvCxnSpPr/>
          <p:nvPr/>
        </p:nvCxnSpPr>
        <p:spPr>
          <a:xfrm>
            <a:off x="646043" y="2456132"/>
            <a:ext cx="87464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n°20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Règle 3 - …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 rot="20367614">
            <a:off x="185516" y="3726392"/>
            <a:ext cx="837932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4937125" algn="l"/>
              </a:tabLst>
            </a:pPr>
            <a:r>
              <a:rPr lang="fr-FR" b="1" dirty="0" smtClean="0">
                <a:solidFill>
                  <a:srgbClr val="C00000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Voit-on d’autres règles importantes ?</a:t>
            </a:r>
            <a:endParaRPr lang="fr-FR" b="1" dirty="0">
              <a:solidFill>
                <a:srgbClr val="C00000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3659" y="2080580"/>
            <a:ext cx="13700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Règle 3</a:t>
            </a:r>
            <a:endParaRPr lang="fr-FR" b="1" dirty="0">
              <a:solidFill>
                <a:schemeClr val="accent1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5" y="1925558"/>
            <a:ext cx="580991" cy="580991"/>
          </a:xfrm>
          <a:prstGeom prst="rect">
            <a:avLst/>
          </a:prstGeom>
        </p:spPr>
      </p:pic>
      <p:cxnSp>
        <p:nvCxnSpPr>
          <p:cNvPr id="25" name="Connecteur droit 24"/>
          <p:cNvCxnSpPr/>
          <p:nvPr/>
        </p:nvCxnSpPr>
        <p:spPr>
          <a:xfrm>
            <a:off x="646043" y="2456132"/>
            <a:ext cx="87464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n°21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La responsabilité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472"/>
          <a:stretch/>
        </p:blipFill>
        <p:spPr>
          <a:xfrm flipH="1">
            <a:off x="2312897" y="1998996"/>
            <a:ext cx="2554596" cy="328715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44178" y="2372725"/>
            <a:ext cx="1295021" cy="2766819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121218" y="2003393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Respect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 rot="3174545">
            <a:off x="3970029" y="2807315"/>
            <a:ext cx="19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Responsabilité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19551778">
            <a:off x="2116427" y="2375419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Ethique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4867493" y="4528064"/>
            <a:ext cx="662776" cy="6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512" y="5427186"/>
            <a:ext cx="837932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mon espace DataLab m’est mis à disposition, un travail préparatoire a été réalisé pour mettre en conformité celui-ci avec l’ensemble des contraintes à respecter.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n°22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La responsabilité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472"/>
          <a:stretch/>
        </p:blipFill>
        <p:spPr>
          <a:xfrm flipH="1">
            <a:off x="2312897" y="1998996"/>
            <a:ext cx="2554596" cy="328715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44178" y="2372725"/>
            <a:ext cx="1295021" cy="2766819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121218" y="2003393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Respect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 rot="3174545">
            <a:off x="3970029" y="2807315"/>
            <a:ext cx="19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Responsabilité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19551778">
            <a:off x="2116427" y="2375419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Ethique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4867493" y="4528064"/>
            <a:ext cx="662776" cy="6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512" y="5427186"/>
            <a:ext cx="8379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espace DataLab m’offre cependant une autonomie importante.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y intégrer des données complémentaires.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y développer de nouveaux traitements et croiser des données.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n°23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La responsabilité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472"/>
          <a:stretch/>
        </p:blipFill>
        <p:spPr>
          <a:xfrm flipH="1">
            <a:off x="2312897" y="1998996"/>
            <a:ext cx="2554596" cy="328715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44178" y="2372725"/>
            <a:ext cx="1295021" cy="2766819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121218" y="2003393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Respect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 rot="3174545">
            <a:off x="3970029" y="2807315"/>
            <a:ext cx="19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Responsabilité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19551778">
            <a:off x="2116427" y="2375419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Ethique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4867493" y="4528064"/>
            <a:ext cx="662776" cy="6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6513" y="5379896"/>
            <a:ext cx="8379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suis conscient que mes activités génèrent des traces « auditables ».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suis responsable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mon activité sur cet espace DataLab et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dois respecter l’ensemble des règles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à suivre.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n°23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Si j’ai un doute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472"/>
          <a:stretch/>
        </p:blipFill>
        <p:spPr>
          <a:xfrm flipH="1">
            <a:off x="2312897" y="1998996"/>
            <a:ext cx="2554596" cy="328715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121218" y="2003393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Respect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 rot="3174545">
            <a:off x="3970029" y="2807315"/>
            <a:ext cx="19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Responsabilité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19551778">
            <a:off x="2116427" y="2375419"/>
            <a:ext cx="12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4A80"/>
                </a:solidFill>
                <a:latin typeface="Kristen ITC" panose="03050502040202030202" pitchFamily="66" charset="0"/>
              </a:rPr>
              <a:t>Ethique</a:t>
            </a:r>
            <a:endParaRPr lang="fr-FR" dirty="0">
              <a:solidFill>
                <a:srgbClr val="714A80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4867493" y="4528064"/>
            <a:ext cx="662776" cy="6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6513" y="5379896"/>
            <a:ext cx="837932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Et si j’ai un doute sur le respect d’une règle,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me rapprocher de mon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responsable DataLab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ou du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prendre conseil auprès d’eux. 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9619" y="1753346"/>
            <a:ext cx="2853175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n°24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Intro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5817" y="2629304"/>
            <a:ext cx="1904633" cy="3298825"/>
          </a:xfrm>
          <a:prstGeom prst="rect">
            <a:avLst/>
          </a:prstGeom>
        </p:spPr>
      </p:pic>
      <p:sp>
        <p:nvSpPr>
          <p:cNvPr id="54" name="Sous-titre 2"/>
          <p:cNvSpPr txBox="1">
            <a:spLocks/>
          </p:cNvSpPr>
          <p:nvPr/>
        </p:nvSpPr>
        <p:spPr>
          <a:xfrm>
            <a:off x="43840" y="1923895"/>
            <a:ext cx="5848960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</a:rPr>
              <a:t>Tout est clair ? Alors permettez-moi </a:t>
            </a:r>
            <a:br>
              <a:rPr lang="fr-FR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</a:rPr>
              <a:t>de vous challenger avec un petit quizz</a:t>
            </a:r>
            <a:endParaRPr lang="fr-F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196033" y="593467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Questionnaire de 5 questions</a:t>
            </a:r>
          </a:p>
          <a:p>
            <a:pPr algn="r"/>
            <a:r>
              <a:rPr lang="fr-FR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Score cible : 80% de réussite</a:t>
            </a:r>
          </a:p>
          <a:p>
            <a:pPr algn="r"/>
            <a:endParaRPr lang="fr-FR" sz="18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Arc 55"/>
          <p:cNvSpPr/>
          <p:nvPr/>
        </p:nvSpPr>
        <p:spPr bwMode="auto">
          <a:xfrm rot="16405421" flipH="1">
            <a:off x="2925410" y="1118225"/>
            <a:ext cx="1659769" cy="3247457"/>
          </a:xfrm>
          <a:prstGeom prst="arc">
            <a:avLst>
              <a:gd name="adj1" fmla="val 1631773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29" name="Groupe 28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36" name="Pentagone 3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5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earchengineland.com/figz/wp-content/seloads/2017/06/meeting-62442005-ss-192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5875"/>
            <a:ext cx="12192000" cy="64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www.jbclement.com/wp-content/uploads/2016/10/BPC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0433" y="137080"/>
            <a:ext cx="1951134" cy="3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084899"/>
            <a:ext cx="12192000" cy="8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s://pbs.twimg.com/profile_images/842331145354264576/Uhgn-1Zz_400x400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4629" y="6185266"/>
            <a:ext cx="1351900" cy="6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25853"/>
            <a:ext cx="12192000" cy="5459045"/>
          </a:xfrm>
          <a:prstGeom prst="rect">
            <a:avLst/>
          </a:prstGeom>
          <a:solidFill>
            <a:srgbClr val="714A8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15709" y="952499"/>
            <a:ext cx="7918891" cy="73933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+mn-lt"/>
              </a:rPr>
              <a:t> </a:t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4900" b="1" dirty="0" smtClean="0">
                <a:solidFill>
                  <a:schemeClr val="bg1"/>
                </a:solidFill>
                <a:latin typeface="+mn-lt"/>
              </a:rPr>
              <a:t>Déroulé du storyboard</a:t>
            </a:r>
            <a:endParaRPr lang="fr-FR" sz="49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53008" y="6583217"/>
            <a:ext cx="1346200" cy="26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F   a   c   t   o   r   y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1812" y="6291572"/>
            <a:ext cx="1222375" cy="411232"/>
          </a:xfrm>
          <a:prstGeom prst="rect">
            <a:avLst/>
          </a:prstGeom>
          <a:solidFill>
            <a:srgbClr val="71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1812" y="6353486"/>
            <a:ext cx="1203135" cy="315430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DataLab</a:t>
            </a:r>
            <a:endParaRPr lang="fr-FR" sz="1800" dirty="0">
              <a:solidFill>
                <a:schemeClr val="bg1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-23308" y="2213931"/>
            <a:ext cx="11264460" cy="3708397"/>
            <a:chOff x="-23308" y="2213931"/>
            <a:chExt cx="11264460" cy="3708397"/>
          </a:xfrm>
        </p:grpSpPr>
        <p:sp>
          <p:nvSpPr>
            <p:cNvPr id="23" name="Sous-titre 2"/>
            <p:cNvSpPr txBox="1">
              <a:spLocks/>
            </p:cNvSpPr>
            <p:nvPr/>
          </p:nvSpPr>
          <p:spPr>
            <a:xfrm>
              <a:off x="3649549" y="5279286"/>
              <a:ext cx="2368943" cy="6430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>
                  <a:solidFill>
                    <a:schemeClr val="bg1"/>
                  </a:solidFill>
                </a:rPr>
                <a:t>Des données documentées</a:t>
              </a:r>
              <a:endParaRPr lang="fr-FR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-23308" y="2213931"/>
              <a:ext cx="11264460" cy="3185208"/>
              <a:chOff x="-23308" y="2213931"/>
              <a:chExt cx="11264460" cy="3185208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68136" y="3385653"/>
                <a:ext cx="781050" cy="764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14A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066619" y="2213931"/>
                <a:ext cx="781050" cy="764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14A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436869" y="4480456"/>
                <a:ext cx="781050" cy="764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14A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8142324" y="4109183"/>
                <a:ext cx="781050" cy="764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14A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0007033" y="2829175"/>
                <a:ext cx="781050" cy="764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14A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Sous-titre 2"/>
              <p:cNvSpPr txBox="1">
                <a:spLocks/>
              </p:cNvSpPr>
              <p:nvPr/>
            </p:nvSpPr>
            <p:spPr>
              <a:xfrm>
                <a:off x="-23308" y="4161906"/>
                <a:ext cx="2524228" cy="3665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>
                    <a:solidFill>
                      <a:schemeClr val="bg1"/>
                    </a:solidFill>
                  </a:rPr>
                  <a:t>Les atouts </a:t>
                </a:r>
                <a:br>
                  <a:rPr lang="fr-FR" sz="1800" b="1" dirty="0" smtClean="0">
                    <a:solidFill>
                      <a:schemeClr val="bg1"/>
                    </a:solidFill>
                  </a:rPr>
                </a:br>
                <a:r>
                  <a:rPr lang="fr-FR" sz="1800" b="1" dirty="0" smtClean="0">
                    <a:solidFill>
                      <a:schemeClr val="bg1"/>
                    </a:solidFill>
                  </a:rPr>
                  <a:t>des espaces DataLab</a:t>
                </a:r>
                <a:endParaRPr lang="fr-FR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Sous-titre 2"/>
              <p:cNvSpPr txBox="1">
                <a:spLocks/>
              </p:cNvSpPr>
              <p:nvPr/>
            </p:nvSpPr>
            <p:spPr>
              <a:xfrm>
                <a:off x="3193578" y="2990713"/>
                <a:ext cx="2327242" cy="71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>
                    <a:solidFill>
                      <a:schemeClr val="bg1"/>
                    </a:solidFill>
                  </a:rPr>
                  <a:t>Un espace d’autonomie sécurisé</a:t>
                </a:r>
                <a:endParaRPr lang="fr-FR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Sous-titre 2"/>
              <p:cNvSpPr txBox="1">
                <a:spLocks/>
              </p:cNvSpPr>
              <p:nvPr/>
            </p:nvSpPr>
            <p:spPr>
              <a:xfrm>
                <a:off x="7179118" y="4870629"/>
                <a:ext cx="2982485" cy="528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>
                    <a:solidFill>
                      <a:schemeClr val="bg1"/>
                    </a:solidFill>
                  </a:rPr>
                  <a:t>Quelques règles </a:t>
                </a:r>
                <a:br>
                  <a:rPr lang="fr-FR" sz="1800" b="1" dirty="0" smtClean="0">
                    <a:solidFill>
                      <a:schemeClr val="bg1"/>
                    </a:solidFill>
                  </a:rPr>
                </a:br>
                <a:r>
                  <a:rPr lang="fr-FR" sz="1800" b="1" dirty="0" smtClean="0">
                    <a:solidFill>
                      <a:schemeClr val="bg1"/>
                    </a:solidFill>
                  </a:rPr>
                  <a:t>importantes</a:t>
                </a:r>
                <a:endParaRPr lang="fr-FR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Sous-titre 2"/>
              <p:cNvSpPr txBox="1">
                <a:spLocks/>
              </p:cNvSpPr>
              <p:nvPr/>
            </p:nvSpPr>
            <p:spPr>
              <a:xfrm>
                <a:off x="9553961" y="2454684"/>
                <a:ext cx="1687191" cy="3665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>
                    <a:solidFill>
                      <a:schemeClr val="bg1"/>
                    </a:solidFill>
                  </a:rPr>
                  <a:t>Quizz</a:t>
                </a:r>
                <a:endParaRPr lang="fr-FR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orme libre 26"/>
              <p:cNvSpPr/>
              <p:nvPr/>
            </p:nvSpPr>
            <p:spPr>
              <a:xfrm>
                <a:off x="948906" y="2592162"/>
                <a:ext cx="9523562" cy="2428746"/>
              </a:xfrm>
              <a:custGeom>
                <a:avLst/>
                <a:gdLst>
                  <a:gd name="connsiteX0" fmla="*/ 0 w 9523562"/>
                  <a:gd name="connsiteY0" fmla="*/ 1212087 h 2428746"/>
                  <a:gd name="connsiteX1" fmla="*/ 1112807 w 9523562"/>
                  <a:gd name="connsiteY1" fmla="*/ 418457 h 2428746"/>
                  <a:gd name="connsiteX2" fmla="*/ 2648309 w 9523562"/>
                  <a:gd name="connsiteY2" fmla="*/ 30268 h 2428746"/>
                  <a:gd name="connsiteX3" fmla="*/ 4727275 w 9523562"/>
                  <a:gd name="connsiteY3" fmla="*/ 82027 h 2428746"/>
                  <a:gd name="connsiteX4" fmla="*/ 5063705 w 9523562"/>
                  <a:gd name="connsiteY4" fmla="*/ 530600 h 2428746"/>
                  <a:gd name="connsiteX5" fmla="*/ 4968815 w 9523562"/>
                  <a:gd name="connsiteY5" fmla="*/ 961921 h 2428746"/>
                  <a:gd name="connsiteX6" fmla="*/ 2570671 w 9523562"/>
                  <a:gd name="connsiteY6" fmla="*/ 1841815 h 2428746"/>
                  <a:gd name="connsiteX7" fmla="*/ 2898475 w 9523562"/>
                  <a:gd name="connsiteY7" fmla="*/ 2419785 h 2428746"/>
                  <a:gd name="connsiteX8" fmla="*/ 5080958 w 9523562"/>
                  <a:gd name="connsiteY8" fmla="*/ 2143740 h 2428746"/>
                  <a:gd name="connsiteX9" fmla="*/ 6331788 w 9523562"/>
                  <a:gd name="connsiteY9" fmla="*/ 1488132 h 2428746"/>
                  <a:gd name="connsiteX10" fmla="*/ 8376249 w 9523562"/>
                  <a:gd name="connsiteY10" fmla="*/ 2126487 h 2428746"/>
                  <a:gd name="connsiteX11" fmla="*/ 9523562 w 9523562"/>
                  <a:gd name="connsiteY11" fmla="*/ 539227 h 2428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3562" h="2428746">
                    <a:moveTo>
                      <a:pt x="0" y="1212087"/>
                    </a:moveTo>
                    <a:cubicBezTo>
                      <a:pt x="335711" y="913757"/>
                      <a:pt x="671422" y="615427"/>
                      <a:pt x="1112807" y="418457"/>
                    </a:cubicBezTo>
                    <a:cubicBezTo>
                      <a:pt x="1554192" y="221487"/>
                      <a:pt x="2045898" y="86340"/>
                      <a:pt x="2648309" y="30268"/>
                    </a:cubicBezTo>
                    <a:cubicBezTo>
                      <a:pt x="3250720" y="-25804"/>
                      <a:pt x="4324709" y="-1362"/>
                      <a:pt x="4727275" y="82027"/>
                    </a:cubicBezTo>
                    <a:cubicBezTo>
                      <a:pt x="5129841" y="165416"/>
                      <a:pt x="5023448" y="383951"/>
                      <a:pt x="5063705" y="530600"/>
                    </a:cubicBezTo>
                    <a:cubicBezTo>
                      <a:pt x="5103962" y="677249"/>
                      <a:pt x="5384321" y="743385"/>
                      <a:pt x="4968815" y="961921"/>
                    </a:cubicBezTo>
                    <a:cubicBezTo>
                      <a:pt x="4553309" y="1180457"/>
                      <a:pt x="2915728" y="1598838"/>
                      <a:pt x="2570671" y="1841815"/>
                    </a:cubicBezTo>
                    <a:cubicBezTo>
                      <a:pt x="2225614" y="2084792"/>
                      <a:pt x="2480094" y="2369464"/>
                      <a:pt x="2898475" y="2419785"/>
                    </a:cubicBezTo>
                    <a:cubicBezTo>
                      <a:pt x="3316856" y="2470106"/>
                      <a:pt x="4508739" y="2299015"/>
                      <a:pt x="5080958" y="2143740"/>
                    </a:cubicBezTo>
                    <a:cubicBezTo>
                      <a:pt x="5653177" y="1988465"/>
                      <a:pt x="5782573" y="1491007"/>
                      <a:pt x="6331788" y="1488132"/>
                    </a:cubicBezTo>
                    <a:cubicBezTo>
                      <a:pt x="6881003" y="1485257"/>
                      <a:pt x="7844287" y="2284638"/>
                      <a:pt x="8376249" y="2126487"/>
                    </a:cubicBezTo>
                    <a:cubicBezTo>
                      <a:pt x="8908211" y="1968336"/>
                      <a:pt x="9215886" y="1253781"/>
                      <a:pt x="9523562" y="53922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84" y="3491000"/>
                <a:ext cx="578160" cy="578160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8237" y="2344981"/>
                <a:ext cx="525600" cy="525600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9047" y="4287523"/>
                <a:ext cx="477818" cy="477818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8724" y="4631261"/>
                <a:ext cx="477818" cy="477818"/>
              </a:xfrm>
              <a:prstGeom prst="rect">
                <a:avLst/>
              </a:prstGeom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4784" y="2972517"/>
                <a:ext cx="435600" cy="435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8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n°25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1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17560"/>
            <a:ext cx="1736187" cy="3007077"/>
          </a:xfrm>
          <a:prstGeom prst="rect">
            <a:avLst/>
          </a:prstGeom>
        </p:spPr>
      </p:pic>
      <p:sp>
        <p:nvSpPr>
          <p:cNvPr id="54" name="Sous-titre 2"/>
          <p:cNvSpPr txBox="1">
            <a:spLocks/>
          </p:cNvSpPr>
          <p:nvPr/>
        </p:nvSpPr>
        <p:spPr>
          <a:xfrm>
            <a:off x="848624" y="1839290"/>
            <a:ext cx="6859661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Parmi ces propositions quelles sont celles qui sont des atouts de la Plateforme Hadoop Groupe et des espaces DataLab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Arc 55"/>
          <p:cNvSpPr/>
          <p:nvPr/>
        </p:nvSpPr>
        <p:spPr bwMode="auto">
          <a:xfrm rot="4034512">
            <a:off x="593277" y="153669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1</a:t>
            </a:r>
            <a:endParaRPr lang="fr-FR" sz="1400" dirty="0"/>
          </a:p>
        </p:txBody>
      </p:sp>
      <p:sp>
        <p:nvSpPr>
          <p:cNvPr id="3" name="Chevron 2"/>
          <p:cNvSpPr/>
          <p:nvPr/>
        </p:nvSpPr>
        <p:spPr>
          <a:xfrm>
            <a:off x="1974954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3580714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18647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42" name="Groupe 41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71" name="Pentagone 70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77" name="Rectangle 76"/>
          <p:cNvSpPr/>
          <p:nvPr/>
        </p:nvSpPr>
        <p:spPr>
          <a:xfrm>
            <a:off x="4119751" y="2617560"/>
            <a:ext cx="3108411" cy="3497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Vitesse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Valence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Volume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Variété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Vulnérabilité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Vision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82571" y="2792521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3781944" y="3302108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3781944" y="3811695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3781944" y="434986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3781317" y="485944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3787427" y="537020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n°26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2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2807877"/>
            <a:ext cx="1736187" cy="3007077"/>
          </a:xfrm>
          <a:prstGeom prst="rect">
            <a:avLst/>
          </a:prstGeom>
        </p:spPr>
      </p:pic>
      <p:sp>
        <p:nvSpPr>
          <p:cNvPr id="56" name="Arc 55"/>
          <p:cNvSpPr/>
          <p:nvPr/>
        </p:nvSpPr>
        <p:spPr bwMode="auto">
          <a:xfrm rot="4034512">
            <a:off x="593277" y="167317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4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2</a:t>
            </a:r>
            <a:endParaRPr lang="fr-FR" sz="1400" dirty="0"/>
          </a:p>
        </p:txBody>
      </p:sp>
      <p:sp>
        <p:nvSpPr>
          <p:cNvPr id="30" name="Chevron 29"/>
          <p:cNvSpPr/>
          <p:nvPr/>
        </p:nvSpPr>
        <p:spPr>
          <a:xfrm>
            <a:off x="3580714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18647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40" name="Groupe 39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76" name="Pentagone 7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82" name="Sous-titre 2"/>
          <p:cNvSpPr txBox="1">
            <a:spLocks/>
          </p:cNvSpPr>
          <p:nvPr/>
        </p:nvSpPr>
        <p:spPr>
          <a:xfrm>
            <a:off x="848624" y="2048298"/>
            <a:ext cx="6859661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Puis-je charger des données sensibles ou nominatives sans craintes sur mon espace DataLab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19751" y="3584214"/>
            <a:ext cx="3108411" cy="142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Oui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Non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2571" y="3759175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781944" y="4268762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0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n°27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3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20063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/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>
            <a:off x="3580713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3</a:t>
            </a:r>
            <a:endParaRPr lang="fr-FR" sz="1400" dirty="0"/>
          </a:p>
        </p:txBody>
      </p:sp>
      <p:sp>
        <p:nvSpPr>
          <p:cNvPr id="31" name="Chevron 30"/>
          <p:cNvSpPr/>
          <p:nvPr/>
        </p:nvSpPr>
        <p:spPr>
          <a:xfrm>
            <a:off x="5186473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2807877"/>
            <a:ext cx="1736187" cy="3007077"/>
          </a:xfrm>
          <a:prstGeom prst="rect">
            <a:avLst/>
          </a:prstGeom>
        </p:spPr>
      </p:pic>
      <p:sp>
        <p:nvSpPr>
          <p:cNvPr id="35" name="Sous-titre 2"/>
          <p:cNvSpPr txBox="1">
            <a:spLocks/>
          </p:cNvSpPr>
          <p:nvPr/>
        </p:nvSpPr>
        <p:spPr>
          <a:xfrm>
            <a:off x="504967" y="2011449"/>
            <a:ext cx="8106767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Parmi les propositions suivantes, sélectionner celles qui correspondent à des comportements à adopter pour avoir un bon usage de la donnée sur le DataLab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Arc 35"/>
          <p:cNvSpPr/>
          <p:nvPr/>
        </p:nvSpPr>
        <p:spPr bwMode="auto">
          <a:xfrm rot="4034512">
            <a:off x="593277" y="167317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2548" y="2798195"/>
            <a:ext cx="5431079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Respecter la règlementation bancaire</a:t>
            </a:r>
          </a:p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Croiser en bonne intelligence les sources de données pour bien identifier mon client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Agir avec éthique</a:t>
            </a:r>
            <a:endParaRPr lang="fr-FR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Partager les données calculées sur mon espace DataLab avec mes collègues</a:t>
            </a:r>
            <a:endParaRPr lang="fr-FR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Alimenter mes applications de production avec les données issues de mon espace DataLab</a:t>
            </a:r>
            <a:endParaRPr lang="fr-FR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Respecter la réglementation nationale &amp; européenne</a:t>
            </a:r>
            <a:endParaRPr lang="fr-FR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05368" y="294703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2704741" y="345661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2704741" y="4018456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2704741" y="4556621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2704114" y="5092334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704114" y="564111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40" name="Groupe 39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54" name="Pentagone 53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2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n°28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4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/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3029948"/>
            <a:ext cx="1736187" cy="3007077"/>
          </a:xfrm>
          <a:prstGeom prst="rect">
            <a:avLst/>
          </a:prstGeom>
        </p:spPr>
      </p:pic>
      <p:sp>
        <p:nvSpPr>
          <p:cNvPr id="56" name="Arc 55"/>
          <p:cNvSpPr/>
          <p:nvPr/>
        </p:nvSpPr>
        <p:spPr bwMode="auto">
          <a:xfrm rot="4034512">
            <a:off x="593277" y="1895242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>
            <a:off x="358071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>
            <a:off x="5186473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4</a:t>
            </a:r>
            <a:endParaRPr lang="fr-FR" sz="1400" dirty="0"/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Sous-titre 2"/>
          <p:cNvSpPr txBox="1">
            <a:spLocks/>
          </p:cNvSpPr>
          <p:nvPr/>
        </p:nvSpPr>
        <p:spPr>
          <a:xfrm>
            <a:off x="166342" y="1903435"/>
            <a:ext cx="8458456" cy="7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</a:rPr>
              <a:t>J’ai récupéré un fichier de données clients sensible sur mon environnement de production et l’ai intégré à mon espace DataLab. Un audit ultérieur identifie un non respect de la réglementation sur mon espace DataLab. Qui est responsable de ce non-respect ?</a:t>
            </a: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78126" y="2798195"/>
            <a:ext cx="3108411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responsable datalab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CMDO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scientist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engineer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Moi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Steward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it-IT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40946" y="2947030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240319" y="345661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240319" y="3966204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240319" y="4504369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239692" y="5013956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239692" y="5523543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45" name="Groupe 4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72" name="Pentagone 71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n°29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5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/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2807877"/>
            <a:ext cx="1736187" cy="3007077"/>
          </a:xfrm>
          <a:prstGeom prst="rect">
            <a:avLst/>
          </a:prstGeom>
        </p:spPr>
      </p:pic>
      <p:sp>
        <p:nvSpPr>
          <p:cNvPr id="54" name="Sous-titre 2"/>
          <p:cNvSpPr txBox="1">
            <a:spLocks/>
          </p:cNvSpPr>
          <p:nvPr/>
        </p:nvSpPr>
        <p:spPr>
          <a:xfrm>
            <a:off x="1182731" y="1811597"/>
            <a:ext cx="6971967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Je souhaite intégrer une source de donnée Open Data sur mon espace DataLab mais j’ai un doute sur la conformité de cette opération. Qui puis-je contacter pour m’en assurer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Arc 55"/>
          <p:cNvSpPr/>
          <p:nvPr/>
        </p:nvSpPr>
        <p:spPr bwMode="auto">
          <a:xfrm rot="4034512">
            <a:off x="593277" y="167317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>
            <a:off x="358071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>
            <a:off x="518647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Question 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78126" y="2798195"/>
            <a:ext cx="4725546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responsable </a:t>
            </a: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datalab, qui sollicitera le CDMO</a:t>
            </a:r>
            <a:endParaRPr lang="it-IT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de service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scientist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steward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CDMO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 ami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it-IT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40946" y="294703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240319" y="345661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240319" y="3966204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240319" y="4504369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239692" y="5013956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239692" y="5523543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44" name="Groupe 43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72" name="Pentagone 71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1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n°1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Introduction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1273" y="2214867"/>
            <a:ext cx="1697904" cy="294077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54668" y="5371204"/>
            <a:ext cx="8379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Bonjour, c’est à nouveau Marc. 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vous ai présenté mon expérience avec le DataLab.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vais maintenant vous parler de la gestion des données dans celui-ci.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2" name="Arc 31"/>
          <p:cNvSpPr/>
          <p:nvPr/>
        </p:nvSpPr>
        <p:spPr bwMode="auto">
          <a:xfrm rot="5766661">
            <a:off x="3477985" y="150739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56" y="1895874"/>
            <a:ext cx="773299" cy="7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47" y="3265715"/>
            <a:ext cx="1060654" cy="160424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Introduction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40" y="2155553"/>
            <a:ext cx="1697904" cy="2940771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2" name="Arc 31"/>
          <p:cNvSpPr/>
          <p:nvPr/>
        </p:nvSpPr>
        <p:spPr bwMode="auto">
          <a:xfrm rot="5766661">
            <a:off x="1284125" y="1231483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1"/>
          <a:srcRect l="1" t="1" r="15398" b="-2"/>
          <a:stretch/>
        </p:blipFill>
        <p:spPr>
          <a:xfrm>
            <a:off x="2607860" y="4545686"/>
            <a:ext cx="241354" cy="15781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1"/>
          <a:srcRect l="1" t="1" r="15398" b="-2"/>
          <a:stretch/>
        </p:blipFill>
        <p:spPr>
          <a:xfrm>
            <a:off x="1542553" y="4545686"/>
            <a:ext cx="1066786" cy="15781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11"/>
          <a:srcRect l="1" t="1" r="15398" b="-2"/>
          <a:stretch/>
        </p:blipFill>
        <p:spPr>
          <a:xfrm>
            <a:off x="1220134" y="4555664"/>
            <a:ext cx="129027" cy="14347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11"/>
          <a:srcRect l="1" t="1" r="15398" b="-2"/>
          <a:stretch/>
        </p:blipFill>
        <p:spPr>
          <a:xfrm>
            <a:off x="0" y="4541317"/>
            <a:ext cx="1008544" cy="157817"/>
          </a:xfrm>
          <a:prstGeom prst="rect">
            <a:avLst/>
          </a:prstGeom>
        </p:spPr>
      </p:pic>
      <p:sp>
        <p:nvSpPr>
          <p:cNvPr id="41" name="Sous-titre 2"/>
          <p:cNvSpPr txBox="1">
            <a:spLocks/>
          </p:cNvSpPr>
          <p:nvPr/>
        </p:nvSpPr>
        <p:spPr>
          <a:xfrm>
            <a:off x="2160844" y="1904102"/>
            <a:ext cx="6013049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On a vu que mon espace DataLab a été alimenté </a:t>
            </a:r>
            <a:b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par de multiples sources de données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Étoile à 5 branches 6"/>
          <p:cNvSpPr/>
          <p:nvPr/>
        </p:nvSpPr>
        <p:spPr>
          <a:xfrm>
            <a:off x="2815890" y="2977665"/>
            <a:ext cx="1129767" cy="2074218"/>
          </a:xfrm>
          <a:prstGeom prst="star5">
            <a:avLst>
              <a:gd name="adj" fmla="val 36659"/>
              <a:gd name="hf" fmla="val 105146"/>
              <a:gd name="vf" fmla="val 110557"/>
            </a:avLst>
          </a:prstGeom>
          <a:noFill/>
          <a:ln>
            <a:solidFill>
              <a:srgbClr val="FFFF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reeform 89"/>
          <p:cNvSpPr>
            <a:spLocks/>
          </p:cNvSpPr>
          <p:nvPr/>
        </p:nvSpPr>
        <p:spPr bwMode="auto">
          <a:xfrm rot="12102292">
            <a:off x="3980075" y="3139802"/>
            <a:ext cx="537868" cy="41378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Freeform 89"/>
          <p:cNvSpPr>
            <a:spLocks/>
          </p:cNvSpPr>
          <p:nvPr/>
        </p:nvSpPr>
        <p:spPr bwMode="auto">
          <a:xfrm rot="2487239">
            <a:off x="2142329" y="4014524"/>
            <a:ext cx="444519" cy="41378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Freeform 89"/>
          <p:cNvSpPr>
            <a:spLocks/>
          </p:cNvSpPr>
          <p:nvPr/>
        </p:nvSpPr>
        <p:spPr bwMode="auto">
          <a:xfrm rot="13619198">
            <a:off x="4114912" y="4046728"/>
            <a:ext cx="488971" cy="455161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34" y="3272421"/>
            <a:ext cx="271037" cy="27103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32" y="4337287"/>
            <a:ext cx="271037" cy="27103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23" y="3878387"/>
            <a:ext cx="271037" cy="2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n°3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Une plateforme riche 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58" name="Pentagone 57"/>
          <p:cNvSpPr/>
          <p:nvPr/>
        </p:nvSpPr>
        <p:spPr>
          <a:xfrm rot="10800000">
            <a:off x="6885515" y="5096740"/>
            <a:ext cx="693346" cy="7793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Sous-titre 2"/>
          <p:cNvSpPr txBox="1">
            <a:spLocks/>
          </p:cNvSpPr>
          <p:nvPr/>
        </p:nvSpPr>
        <p:spPr>
          <a:xfrm>
            <a:off x="-74512" y="1947325"/>
            <a:ext cx="8803705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En effet, les espaces DataLab sont intégrés à la Plateforme Hadoop Groupe. </a:t>
            </a:r>
            <a:b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Ils s’appuient sur les mêmes technologies et bénéficient des atouts de cette plateforme.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3225" y="3570433"/>
            <a:ext cx="1060654" cy="1604240"/>
          </a:xfrm>
          <a:prstGeom prst="rect">
            <a:avLst/>
          </a:prstGeom>
        </p:spPr>
      </p:pic>
      <p:sp>
        <p:nvSpPr>
          <p:cNvPr id="61" name="Étoile à 5 branches 60"/>
          <p:cNvSpPr/>
          <p:nvPr/>
        </p:nvSpPr>
        <p:spPr>
          <a:xfrm>
            <a:off x="3708668" y="3282383"/>
            <a:ext cx="1129767" cy="2074218"/>
          </a:xfrm>
          <a:prstGeom prst="star5">
            <a:avLst>
              <a:gd name="adj" fmla="val 36659"/>
              <a:gd name="hf" fmla="val 105146"/>
              <a:gd name="vf" fmla="val 110557"/>
            </a:avLst>
          </a:prstGeom>
          <a:noFill/>
          <a:ln>
            <a:solidFill>
              <a:srgbClr val="FFFF00"/>
            </a:solidFill>
          </a:ln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263931" y="2947386"/>
            <a:ext cx="2927301" cy="19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Une capacité forte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traitement, permettant de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traiter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rapidement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volumes de données </a:t>
            </a:r>
            <a:b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très importants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 flipH="1" flipV="1">
            <a:off x="4766950" y="3367622"/>
            <a:ext cx="507826" cy="311920"/>
            <a:chOff x="6099805" y="6163140"/>
            <a:chExt cx="507826" cy="31192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6371422" y="6163140"/>
              <a:ext cx="236209" cy="31192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/>
          <p:cNvGrpSpPr/>
          <p:nvPr/>
        </p:nvGrpSpPr>
        <p:grpSpPr>
          <a:xfrm flipH="1">
            <a:off x="3104205" y="3881145"/>
            <a:ext cx="507826" cy="311920"/>
            <a:chOff x="6099805" y="6163140"/>
            <a:chExt cx="507826" cy="311920"/>
          </a:xfrm>
        </p:grpSpPr>
        <p:cxnSp>
          <p:nvCxnSpPr>
            <p:cNvPr id="67" name="Connecteur droit 66"/>
            <p:cNvCxnSpPr/>
            <p:nvPr/>
          </p:nvCxnSpPr>
          <p:spPr>
            <a:xfrm flipV="1">
              <a:off x="6371422" y="6163140"/>
              <a:ext cx="236209" cy="31192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Image 69"/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 t="10274" r="31633"/>
          <a:stretch/>
        </p:blipFill>
        <p:spPr>
          <a:xfrm>
            <a:off x="813021" y="4108989"/>
            <a:ext cx="1752448" cy="1851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1" name="Groupe 70"/>
          <p:cNvGrpSpPr/>
          <p:nvPr/>
        </p:nvGrpSpPr>
        <p:grpSpPr>
          <a:xfrm rot="10800000" flipV="1">
            <a:off x="4845886" y="5174673"/>
            <a:ext cx="507826" cy="311920"/>
            <a:chOff x="6099805" y="6163140"/>
            <a:chExt cx="507826" cy="311920"/>
          </a:xfrm>
        </p:grpSpPr>
        <p:cxnSp>
          <p:nvCxnSpPr>
            <p:cNvPr id="72" name="Connecteur droit 71"/>
            <p:cNvCxnSpPr/>
            <p:nvPr/>
          </p:nvCxnSpPr>
          <p:spPr>
            <a:xfrm flipV="1">
              <a:off x="6371422" y="6163140"/>
              <a:ext cx="236209" cy="31192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309332" y="5304044"/>
            <a:ext cx="2927301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Une capacité à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croiser les données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de sources et de formats divers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8776" y="3011910"/>
            <a:ext cx="3169278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atouts du DataLake qui  concentre des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riches, variées, documentées et </a:t>
            </a:r>
            <a:b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multi-éditeurs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7756">
            <a:off x="7656275" y="1659490"/>
            <a:ext cx="945305" cy="121941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n°4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Une plateforme riche de données 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00" y="1919342"/>
            <a:ext cx="1060654" cy="160424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8" y="2600413"/>
            <a:ext cx="562826" cy="562826"/>
          </a:xfrm>
          <a:prstGeom prst="rect">
            <a:avLst/>
          </a:prstGeom>
        </p:spPr>
      </p:pic>
      <p:sp>
        <p:nvSpPr>
          <p:cNvPr id="79" name="Freeform 89"/>
          <p:cNvSpPr>
            <a:spLocks/>
          </p:cNvSpPr>
          <p:nvPr/>
        </p:nvSpPr>
        <p:spPr bwMode="auto">
          <a:xfrm rot="12747020">
            <a:off x="1556228" y="2251362"/>
            <a:ext cx="693652" cy="504395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219704" y="2277613"/>
            <a:ext cx="2513555" cy="37833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internes</a:t>
            </a:r>
            <a:endParaRPr lang="fr-FR" dirty="0"/>
          </a:p>
        </p:txBody>
      </p:sp>
      <p:sp>
        <p:nvSpPr>
          <p:cNvPr id="85" name="Rectangle 84"/>
          <p:cNvSpPr/>
          <p:nvPr/>
        </p:nvSpPr>
        <p:spPr>
          <a:xfrm>
            <a:off x="2841040" y="2731397"/>
            <a:ext cx="6022162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espaces DataLab peuvent être provisionnés avec des données documentées provenant du DataLake groupe concentrant des données hétérogènes et multi-éditeurs.</a:t>
            </a:r>
            <a:endParaRPr lang="fr-FR" b="1" i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3845" y="5821650"/>
            <a:ext cx="2255981" cy="9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0773">
            <a:off x="9076" y="4872132"/>
            <a:ext cx="2469559" cy="137638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n°5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Une plateforme riche de données 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Griser le texte et infos « Données internes » et afficher les informations et l’image « données externes ».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00" y="1919342"/>
            <a:ext cx="1060654" cy="160424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8" y="2600413"/>
            <a:ext cx="562826" cy="562826"/>
          </a:xfrm>
          <a:prstGeom prst="rect">
            <a:avLst/>
          </a:prstGeom>
        </p:spPr>
      </p:pic>
      <p:sp>
        <p:nvSpPr>
          <p:cNvPr id="79" name="Freeform 89"/>
          <p:cNvSpPr>
            <a:spLocks/>
          </p:cNvSpPr>
          <p:nvPr/>
        </p:nvSpPr>
        <p:spPr bwMode="auto">
          <a:xfrm rot="12747020">
            <a:off x="1556228" y="2251362"/>
            <a:ext cx="693652" cy="504395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219704" y="2277613"/>
            <a:ext cx="2513555" cy="37833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internes</a:t>
            </a:r>
            <a:endParaRPr lang="fr-FR" dirty="0"/>
          </a:p>
        </p:txBody>
      </p:sp>
      <p:sp>
        <p:nvSpPr>
          <p:cNvPr id="81" name="Freeform 89"/>
          <p:cNvSpPr>
            <a:spLocks/>
          </p:cNvSpPr>
          <p:nvPr/>
        </p:nvSpPr>
        <p:spPr bwMode="auto">
          <a:xfrm rot="17259454">
            <a:off x="1078563" y="3555003"/>
            <a:ext cx="753622" cy="430975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1284220" y="4194912"/>
            <a:ext cx="2513555" cy="37833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externes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2813601" y="4745455"/>
            <a:ext cx="6022162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espaces DataLab permettent aussi d’intégrer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des données provenant de sources externes :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Open Data, données spécialisées fournies </a:t>
            </a:r>
            <a:b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par des organismes ou partenaires tiers, fichiers de données propres à un service…</a:t>
            </a:r>
            <a:endParaRPr lang="fr-FR" b="1" i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841040" y="2731397"/>
            <a:ext cx="6022162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i="1" dirty="0" smtClean="0">
                <a:solidFill>
                  <a:schemeClr val="bg1">
                    <a:lumMod val="8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espaces DataLab peuvent être provisionnés avec des données documentées provenant du DataLake groupe concentrant des données hétérogènes et multi-éditeurs.</a:t>
            </a:r>
            <a:endParaRPr lang="fr-FR" b="1" i="1" dirty="0">
              <a:solidFill>
                <a:schemeClr val="bg1">
                  <a:lumMod val="8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3845" y="5821650"/>
            <a:ext cx="2255981" cy="9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n°6</a:t>
            </a:r>
            <a:r>
              <a:rPr lang="fr-FR" sz="2000" dirty="0" smtClean="0">
                <a:latin typeface="+mn-lt"/>
              </a:rPr>
              <a:t/>
            </a:r>
            <a:br>
              <a:rPr lang="fr-FR" sz="2000" dirty="0" smtClean="0">
                <a:latin typeface="+mn-lt"/>
              </a:rPr>
            </a:br>
            <a:r>
              <a:rPr lang="fr-FR" sz="2000" dirty="0" smtClean="0">
                <a:latin typeface="+mn-lt"/>
              </a:rPr>
              <a:t>Riche de données… mais sécurisée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804640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374319" y="1015713"/>
            <a:ext cx="6001718" cy="55208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386" y="2085724"/>
            <a:ext cx="2990473" cy="310205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79512" y="5512624"/>
            <a:ext cx="837932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demander la mise à disposition de données 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riches et hétérogènes sur un espace DataLab,</a:t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mais des règles sont à respecter et tout n’est pas possible.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PCE">
      <a:dk1>
        <a:srgbClr val="000000"/>
      </a:dk1>
      <a:lt1>
        <a:srgbClr val="FFFFFF"/>
      </a:lt1>
      <a:dk2>
        <a:srgbClr val="825D69"/>
      </a:dk2>
      <a:lt2>
        <a:srgbClr val="E3E4E4"/>
      </a:lt2>
      <a:accent1>
        <a:srgbClr val="581D74"/>
      </a:accent1>
      <a:accent2>
        <a:srgbClr val="A778AE"/>
      </a:accent2>
      <a:accent3>
        <a:srgbClr val="FFFFFF"/>
      </a:accent3>
      <a:accent4>
        <a:srgbClr val="000000"/>
      </a:accent4>
      <a:accent5>
        <a:srgbClr val="B4ABBC"/>
      </a:accent5>
      <a:accent6>
        <a:srgbClr val="976C9D"/>
      </a:accent6>
      <a:hlink>
        <a:srgbClr val="F47920"/>
      </a:hlink>
      <a:folHlink>
        <a:srgbClr val="BDCF4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000e2059-5ee7-47e9-8d7c-e5c5b9f97e02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A6D40F0149147A24AFEB57EA629DE" ma:contentTypeVersion="2" ma:contentTypeDescription="Crée un document." ma:contentTypeScope="" ma:versionID="75de4bad3d5723d2e99c01fe0f0d439f">
  <xsd:schema xmlns:xsd="http://www.w3.org/2001/XMLSchema" xmlns:xs="http://www.w3.org/2001/XMLSchema" xmlns:p="http://schemas.microsoft.com/office/2006/metadata/properties" xmlns:ns2="51bdaa5d-1ab1-469a-aa38-066eadc611d2" xmlns:ns3="21f1b9a1-a14a-4bc7-a26e-d14c8d65680a" targetNamespace="http://schemas.microsoft.com/office/2006/metadata/properties" ma:root="true" ma:fieldsID="8cc230640b824a687c68be743d7957ea" ns2:_="" ns3:_="">
    <xsd:import namespace="51bdaa5d-1ab1-469a-aa38-066eadc611d2"/>
    <xsd:import namespace="21f1b9a1-a14a-4bc7-a26e-d14c8d6568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Description_x0020__x0028_doc_x0029_" minOccurs="0"/>
                <xsd:element ref="ns3:m7b91fbce3df4f5da115d1433180bceb" minOccurs="0"/>
                <xsd:element ref="ns3:TaxCatchAll" minOccurs="0"/>
                <xsd:element ref="ns3:TaxCatchAllLabel" minOccurs="0"/>
                <xsd:element ref="ns3:jfd51d9e2b464e40b8a7b13280b9089c" minOccurs="0"/>
                <xsd:element ref="ns3:e16ca6858a6d4e1eb1b2576b3483cc38" minOccurs="0"/>
                <xsd:element ref="ns3:cb7384e601db497bbb88b8939feae4db" minOccurs="0"/>
                <xsd:element ref="ns3:Sensitivity_x0020_level" minOccurs="0"/>
                <xsd:element ref="ns3:Sensitivity_x0020_subject" minOccurs="0"/>
                <xsd:element ref="ns3:Document_x0020_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daa5d-1ab1-469a-aa38-066eadc611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10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11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6d29bcc9-9ac6-4f2d-80c5-8e30dc2c27f8}" ma:internalName="TaxCatchAll" ma:showField="CatchAllData" ma:web="1242f4e9-c58e-4bf4-966d-80ebe204de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6d29bcc9-9ac6-4f2d-80c5-8e30dc2c27f8}" ma:internalName="TaxCatchAllLabel" ma:readOnly="true" ma:showField="CatchAllDataLabel" ma:web="1242f4e9-c58e-4bf4-966d-80ebe204de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5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7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9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21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2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3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 xsi:nil="true"/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B6DF51-7BF1-47A6-93D6-356A5339AAB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233359E-940D-4341-8039-1092402A0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bdaa5d-1ab1-469a-aa38-066eadc611d2"/>
    <ds:schemaRef ds:uri="21f1b9a1-a14a-4bc7-a26e-d14c8d6568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24C686-A427-4D7D-BDA8-A4F75DAB3642}">
  <ds:schemaRefs>
    <ds:schemaRef ds:uri="http://schemas.microsoft.com/office/2006/metadata/properties"/>
    <ds:schemaRef ds:uri="http://schemas.microsoft.com/office/infopath/2007/PartnerControls"/>
    <ds:schemaRef ds:uri="21f1b9a1-a14a-4bc7-a26e-d14c8d65680a"/>
  </ds:schemaRefs>
</ds:datastoreItem>
</file>

<file path=customXml/itemProps4.xml><?xml version="1.0" encoding="utf-8"?>
<ds:datastoreItem xmlns:ds="http://schemas.openxmlformats.org/officeDocument/2006/customXml" ds:itemID="{4ED58FE5-EAB0-48B6-B26D-E5224355A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1882</Words>
  <Application>Microsoft Office PowerPoint</Application>
  <PresentationFormat>Grand écran</PresentationFormat>
  <Paragraphs>298</Paragraphs>
  <Slides>34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Yu Gothic Light</vt:lpstr>
      <vt:lpstr>Arial</vt:lpstr>
      <vt:lpstr>Calibri</vt:lpstr>
      <vt:lpstr>Calibri Light</vt:lpstr>
      <vt:lpstr>Kristen ITC</vt:lpstr>
      <vt:lpstr>Symbol</vt:lpstr>
      <vt:lpstr>Times New Roman</vt:lpstr>
      <vt:lpstr>Thème Office</vt:lpstr>
      <vt:lpstr>Storyboarding   module 4 : la donnée dans le datalab</vt:lpstr>
      <vt:lpstr>Présentation PowerPoint</vt:lpstr>
      <vt:lpstr>   Déroulé du storyboard</vt:lpstr>
      <vt:lpstr>Ecran n°1 Introduction</vt:lpstr>
      <vt:lpstr>Ecran n°2 Introduction</vt:lpstr>
      <vt:lpstr>Ecran n°3 Une plateforme riche </vt:lpstr>
      <vt:lpstr>Ecran n°4 Une plateforme riche de données </vt:lpstr>
      <vt:lpstr>Ecran n°5 Une plateforme riche de données </vt:lpstr>
      <vt:lpstr>Ecran n°6 Riche de données… mais sécurisée</vt:lpstr>
      <vt:lpstr>Ecran n°7 Conformité des données</vt:lpstr>
      <vt:lpstr>Ecran n°8 Conformité des données</vt:lpstr>
      <vt:lpstr>Ecran n°9 Des espaces sans adhérence avec la production</vt:lpstr>
      <vt:lpstr>Ecran n°10 Des points d’accès limités</vt:lpstr>
      <vt:lpstr>Ecran n°11 Une étanchéité entre chaque espace DataLab</vt:lpstr>
      <vt:lpstr>Ecran n°12 Un accès restreint à des populations identifiées</vt:lpstr>
      <vt:lpstr>Ecran n°12 Audit &amp; traçabilité</vt:lpstr>
      <vt:lpstr>Ecran n°13 Beaucoup de données… et pas brutes</vt:lpstr>
      <vt:lpstr>Ecran n°14 Dictionnaires de données</vt:lpstr>
      <vt:lpstr>Ecran n°15 Documentation de mon expérimentation</vt:lpstr>
      <vt:lpstr>Ecran n°16 Les règles d’usages</vt:lpstr>
      <vt:lpstr>Ecran n°17 Règle 1 : Respect des contraintes qualité / réglementaires</vt:lpstr>
      <vt:lpstr>Ecran n°18 Règle 1 : Respect des contraintes qualité / réglementaires</vt:lpstr>
      <vt:lpstr>Ecran n°19 Règle 2 - DataLab  entrepôt de données</vt:lpstr>
      <vt:lpstr>Ecran n°20 Règle 3 - …</vt:lpstr>
      <vt:lpstr>Ecran n°21 La responsabilité</vt:lpstr>
      <vt:lpstr>Ecran n°22 La responsabilité</vt:lpstr>
      <vt:lpstr>Ecran n°23 La responsabilité</vt:lpstr>
      <vt:lpstr>Ecran n°23 Si j’ai un doute</vt:lpstr>
      <vt:lpstr>Ecran n°24 Quizz – Intro</vt:lpstr>
      <vt:lpstr>Ecran n°25 Quizz – Question 1</vt:lpstr>
      <vt:lpstr>Ecran n°26 Quizz – Question 2</vt:lpstr>
      <vt:lpstr>Ecran n°27 Quizz – Question 3</vt:lpstr>
      <vt:lpstr>Ecran n°28 Quizz – Question 4</vt:lpstr>
      <vt:lpstr>Ecran n°29 Quizz – Question 5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Storyboarding module 3 : l’organisation et les acteurs clés</dc:title>
  <dc:creator>BAUDIN Alexandre</dc:creator>
  <cp:lastModifiedBy>CORDIER Florent</cp:lastModifiedBy>
  <cp:revision>801</cp:revision>
  <dcterms:created xsi:type="dcterms:W3CDTF">2017-12-04T09:15:32Z</dcterms:created>
  <dcterms:modified xsi:type="dcterms:W3CDTF">2018-01-24T16:39:56Z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0x010100DD6A6D40F0149147A24AFEB57EA629DE</vt:lpwstr>
  </property>
</Properties>
</file>