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
  </p:notesMasterIdLst>
  <p:handoutMasterIdLst>
    <p:handoutMasterId r:id="rId12"/>
  </p:handoutMasterIdLst>
  <p:sldIdLst>
    <p:sldId id="264" r:id="rId2"/>
    <p:sldId id="286" r:id="rId3"/>
    <p:sldId id="285" r:id="rId4"/>
    <p:sldId id="280" r:id="rId5"/>
    <p:sldId id="281" r:id="rId6"/>
    <p:sldId id="282" r:id="rId7"/>
    <p:sldId id="283" r:id="rId8"/>
    <p:sldId id="284" r:id="rId9"/>
    <p:sldId id="287" r:id="rId1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Titre 3">
            <a:extLst>
              <a:ext uri="{FF2B5EF4-FFF2-40B4-BE49-F238E27FC236}">
                <a16:creationId xmlns:a16="http://schemas.microsoft.com/office/drawing/2014/main" id="{3A247214-8E32-7B08-69F0-65328C7A8B65}"/>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2</a:t>
            </a:r>
          </a:p>
          <a:p>
            <a:pPr eaLnBrk="1" hangingPunct="1"/>
            <a:r>
              <a:rPr lang="fr-FR" altLang="fr-FR" dirty="0"/>
              <a:t>Introduction</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08367-5988-5C6F-9090-7146BFE61E47}"/>
              </a:ext>
            </a:extLst>
          </p:cNvPr>
          <p:cNvSpPr>
            <a:spLocks noGrp="1"/>
          </p:cNvSpPr>
          <p:nvPr>
            <p:ph type="title"/>
          </p:nvPr>
        </p:nvSpPr>
        <p:spPr/>
        <p:txBody>
          <a:bodyPr/>
          <a:lstStyle/>
          <a:p>
            <a:r>
              <a:rPr lang="fr-FR" dirty="0"/>
              <a:t>Vous avez dit data ?</a:t>
            </a:r>
          </a:p>
        </p:txBody>
      </p:sp>
      <p:sp>
        <p:nvSpPr>
          <p:cNvPr id="3" name="Espace réservé du contenu 2">
            <a:extLst>
              <a:ext uri="{FF2B5EF4-FFF2-40B4-BE49-F238E27FC236}">
                <a16:creationId xmlns:a16="http://schemas.microsoft.com/office/drawing/2014/main" id="{AA310301-AB1F-6B99-0255-90BDD5FAC7C2}"/>
              </a:ext>
            </a:extLst>
          </p:cNvPr>
          <p:cNvSpPr>
            <a:spLocks noGrp="1"/>
          </p:cNvSpPr>
          <p:nvPr>
            <p:ph idx="1"/>
          </p:nvPr>
        </p:nvSpPr>
        <p:spPr/>
        <p:txBody>
          <a:bodyPr/>
          <a:lstStyle/>
          <a:p>
            <a:r>
              <a:rPr lang="fr-FR" dirty="0"/>
              <a:t>Les chiffres donnent le vertige : chaque minute, environ 350 000 tweets, 15 millions de SMS et 200 millions de mails sont envoyés au niveau mondial</a:t>
            </a:r>
          </a:p>
          <a:p>
            <a:r>
              <a:rPr lang="fr-FR" dirty="0"/>
              <a:t>Pendant le même laps de temps, des dizaines d’heures de vidéos sont mises en ligne sur YouTube, des centaines de milliers de nouveaux fichiers sont archivés sur les serveurs de Facebook.</a:t>
            </a:r>
          </a:p>
        </p:txBody>
      </p:sp>
    </p:spTree>
    <p:extLst>
      <p:ext uri="{BB962C8B-B14F-4D97-AF65-F5344CB8AC3E}">
        <p14:creationId xmlns:p14="http://schemas.microsoft.com/office/powerpoint/2010/main" val="375122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A34A68-6E93-AFEF-0D3F-FC4E3FD7EDC7}"/>
              </a:ext>
            </a:extLst>
          </p:cNvPr>
          <p:cNvSpPr>
            <a:spLocks noGrp="1"/>
          </p:cNvSpPr>
          <p:nvPr>
            <p:ph type="title"/>
          </p:nvPr>
        </p:nvSpPr>
        <p:spPr/>
        <p:txBody>
          <a:bodyPr/>
          <a:lstStyle/>
          <a:p>
            <a:r>
              <a:rPr lang="fr-FR" dirty="0"/>
              <a:t>Transformation digitale</a:t>
            </a:r>
          </a:p>
        </p:txBody>
      </p:sp>
      <p:sp>
        <p:nvSpPr>
          <p:cNvPr id="3" name="Espace réservé du contenu 2">
            <a:extLst>
              <a:ext uri="{FF2B5EF4-FFF2-40B4-BE49-F238E27FC236}">
                <a16:creationId xmlns:a16="http://schemas.microsoft.com/office/drawing/2014/main" id="{D0FDBEC0-A00D-BDB3-0D96-064DB45FEAFB}"/>
              </a:ext>
            </a:extLst>
          </p:cNvPr>
          <p:cNvSpPr>
            <a:spLocks noGrp="1"/>
          </p:cNvSpPr>
          <p:nvPr>
            <p:ph idx="1"/>
          </p:nvPr>
        </p:nvSpPr>
        <p:spPr/>
        <p:txBody>
          <a:bodyPr/>
          <a:lstStyle/>
          <a:p>
            <a:r>
              <a:rPr lang="fr-FR" dirty="0"/>
              <a:t>La transformation digitale est le phénomène de mutation lié à l'essor du numérique et d'Internet.</a:t>
            </a:r>
          </a:p>
          <a:p>
            <a:pPr lvl="1"/>
            <a:r>
              <a:rPr lang="fr-FR" dirty="0"/>
              <a:t>Cette notion vise à conceptualiser l'influence de ceux-ci sur les organisations</a:t>
            </a:r>
          </a:p>
          <a:p>
            <a:r>
              <a:rPr lang="fr-FR" dirty="0"/>
              <a:t>La transformation digitale s’inscrit donc dans le contexte actuel comme un phénomène de grande ampleur lié pour une part à la dématérialisation de certaines activités et à l’évolution concomitante de la réalité économique, technologique et sociale du travail</a:t>
            </a:r>
          </a:p>
        </p:txBody>
      </p:sp>
    </p:spTree>
    <p:extLst>
      <p:ext uri="{BB962C8B-B14F-4D97-AF65-F5344CB8AC3E}">
        <p14:creationId xmlns:p14="http://schemas.microsoft.com/office/powerpoint/2010/main" val="49262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Gouvernance des données est une stratégie d'entreprise pour gérer les données, leur flux, leurs accès, leur stockage, leur mise à jour, et leur consommation en son sein, afin d'en optimiser la valeur et l'efficience de traitement</a:t>
            </a:r>
          </a:p>
        </p:txBody>
      </p:sp>
    </p:spTree>
    <p:extLst>
      <p:ext uri="{BB962C8B-B14F-4D97-AF65-F5344CB8AC3E}">
        <p14:creationId xmlns:p14="http://schemas.microsoft.com/office/powerpoint/2010/main" val="177393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3D643-DC94-2A0E-4CE3-D7C13FC53AA6}"/>
              </a:ext>
            </a:extLst>
          </p:cNvPr>
          <p:cNvSpPr>
            <a:spLocks noGrp="1"/>
          </p:cNvSpPr>
          <p:nvPr>
            <p:ph type="title"/>
          </p:nvPr>
        </p:nvSpPr>
        <p:spPr/>
        <p:txBody>
          <a:bodyPr/>
          <a:lstStyle/>
          <a:p>
            <a:r>
              <a:rPr lang="fr-FR" dirty="0"/>
              <a:t>Data</a:t>
            </a:r>
          </a:p>
        </p:txBody>
      </p:sp>
      <p:sp>
        <p:nvSpPr>
          <p:cNvPr id="3" name="Espace réservé du contenu 2">
            <a:extLst>
              <a:ext uri="{FF2B5EF4-FFF2-40B4-BE49-F238E27FC236}">
                <a16:creationId xmlns:a16="http://schemas.microsoft.com/office/drawing/2014/main" id="{37A47AA0-B4F0-085B-410F-AF1FD69E703F}"/>
              </a:ext>
            </a:extLst>
          </p:cNvPr>
          <p:cNvSpPr>
            <a:spLocks noGrp="1"/>
          </p:cNvSpPr>
          <p:nvPr>
            <p:ph idx="1"/>
          </p:nvPr>
        </p:nvSpPr>
        <p:spPr/>
        <p:txBody>
          <a:bodyPr/>
          <a:lstStyle/>
          <a:p>
            <a:r>
              <a:rPr lang="fr-FR" dirty="0"/>
              <a:t>Une donnée est ce qui est connu et qui sert de point de départ à un raisonnement ayant pour objet la détermination d'une solution à un problème en relation avec cette donnée</a:t>
            </a:r>
          </a:p>
          <a:p>
            <a:r>
              <a:rPr lang="fr-FR" dirty="0"/>
              <a:t>Cela peut être une description élémentaire d’une réalité, le résultat d'une comparaison entre deux événements du même ordre (mesure) soit en d'autres termes une observation ou une mesure</a:t>
            </a:r>
          </a:p>
        </p:txBody>
      </p:sp>
    </p:spTree>
    <p:extLst>
      <p:ext uri="{BB962C8B-B14F-4D97-AF65-F5344CB8AC3E}">
        <p14:creationId xmlns:p14="http://schemas.microsoft.com/office/powerpoint/2010/main" val="150577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95775-A3A4-1428-2595-66257C6746DA}"/>
              </a:ext>
            </a:extLst>
          </p:cNvPr>
          <p:cNvSpPr>
            <a:spLocks noGrp="1"/>
          </p:cNvSpPr>
          <p:nvPr>
            <p:ph type="title"/>
          </p:nvPr>
        </p:nvSpPr>
        <p:spPr/>
        <p:txBody>
          <a:bodyPr/>
          <a:lstStyle/>
          <a:p>
            <a:r>
              <a:rPr lang="fr-FR" dirty="0"/>
              <a:t>Données brute</a:t>
            </a:r>
          </a:p>
        </p:txBody>
      </p:sp>
      <p:sp>
        <p:nvSpPr>
          <p:cNvPr id="3" name="Espace réservé du contenu 2">
            <a:extLst>
              <a:ext uri="{FF2B5EF4-FFF2-40B4-BE49-F238E27FC236}">
                <a16:creationId xmlns:a16="http://schemas.microsoft.com/office/drawing/2014/main" id="{97866D39-2CC3-EE1D-6116-BAF5460E7576}"/>
              </a:ext>
            </a:extLst>
          </p:cNvPr>
          <p:cNvSpPr>
            <a:spLocks noGrp="1"/>
          </p:cNvSpPr>
          <p:nvPr>
            <p:ph idx="1"/>
          </p:nvPr>
        </p:nvSpPr>
        <p:spPr/>
        <p:txBody>
          <a:bodyPr/>
          <a:lstStyle/>
          <a:p>
            <a:r>
              <a:rPr lang="fr-FR" dirty="0"/>
              <a:t>La donnée brute est dépourvue de tout raisonnement, supposition, constatation, probabilité. Si elle est considérée comme indiscutable ou même si elle est indiscutée par méconnaissance, elle peut servir de base à une recherche, à un examen quelconque</a:t>
            </a:r>
          </a:p>
        </p:txBody>
      </p:sp>
    </p:spTree>
    <p:extLst>
      <p:ext uri="{BB962C8B-B14F-4D97-AF65-F5344CB8AC3E}">
        <p14:creationId xmlns:p14="http://schemas.microsoft.com/office/powerpoint/2010/main" val="234765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D9C23-1DD7-E824-2508-BE775F664793}"/>
              </a:ext>
            </a:extLst>
          </p:cNvPr>
          <p:cNvSpPr>
            <a:spLocks noGrp="1"/>
          </p:cNvSpPr>
          <p:nvPr>
            <p:ph type="title"/>
          </p:nvPr>
        </p:nvSpPr>
        <p:spPr/>
        <p:txBody>
          <a:bodyPr/>
          <a:lstStyle/>
          <a:p>
            <a:r>
              <a:rPr lang="fr-FR" dirty="0"/>
              <a:t>La nature de la data</a:t>
            </a:r>
          </a:p>
        </p:txBody>
      </p:sp>
      <p:sp>
        <p:nvSpPr>
          <p:cNvPr id="3" name="Espace réservé du contenu 2">
            <a:extLst>
              <a:ext uri="{FF2B5EF4-FFF2-40B4-BE49-F238E27FC236}">
                <a16:creationId xmlns:a16="http://schemas.microsoft.com/office/drawing/2014/main" id="{CBCE3F68-057E-6502-99C0-2BE809D72637}"/>
              </a:ext>
            </a:extLst>
          </p:cNvPr>
          <p:cNvSpPr>
            <a:spLocks noGrp="1"/>
          </p:cNvSpPr>
          <p:nvPr>
            <p:ph idx="1"/>
          </p:nvPr>
        </p:nvSpPr>
        <p:spPr/>
        <p:txBody>
          <a:bodyPr/>
          <a:lstStyle/>
          <a:p>
            <a:r>
              <a:rPr lang="fr-FR" dirty="0"/>
              <a:t>Les données pouvant être de nature très différentes suivant leur source</a:t>
            </a:r>
          </a:p>
          <a:p>
            <a:pPr lvl="1"/>
            <a:r>
              <a:rPr lang="fr-FR" dirty="0"/>
              <a:t>Numérique, Image, Vidéo, Son, …</a:t>
            </a:r>
          </a:p>
          <a:p>
            <a:r>
              <a:rPr lang="fr-FR" dirty="0"/>
              <a:t>Elles doivent souvent faire l'objet d'une transformation préalable avant traitement</a:t>
            </a:r>
          </a:p>
          <a:p>
            <a:pPr lvl="1"/>
            <a:r>
              <a:rPr lang="fr-FR" dirty="0"/>
              <a:t>Image vers mesure</a:t>
            </a:r>
          </a:p>
          <a:p>
            <a:pPr lvl="1"/>
            <a:r>
              <a:rPr lang="fr-FR" dirty="0"/>
              <a:t>Capteur numérique vers CSV</a:t>
            </a:r>
          </a:p>
          <a:p>
            <a:pPr lvl="1"/>
            <a:r>
              <a:rPr lang="fr-FR"/>
              <a:t>…</a:t>
            </a:r>
            <a:endParaRPr lang="fr-FR" dirty="0"/>
          </a:p>
        </p:txBody>
      </p:sp>
    </p:spTree>
    <p:extLst>
      <p:ext uri="{BB962C8B-B14F-4D97-AF65-F5344CB8AC3E}">
        <p14:creationId xmlns:p14="http://schemas.microsoft.com/office/powerpoint/2010/main" val="21848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F4CAF-379D-926D-73CA-333077542363}"/>
              </a:ext>
            </a:extLst>
          </p:cNvPr>
          <p:cNvSpPr>
            <a:spLocks noGrp="1"/>
          </p:cNvSpPr>
          <p:nvPr>
            <p:ph type="title"/>
          </p:nvPr>
        </p:nvSpPr>
        <p:spPr/>
        <p:txBody>
          <a:bodyPr/>
          <a:lstStyle/>
          <a:p>
            <a:r>
              <a:rPr lang="fr-FR" dirty="0"/>
              <a:t>Exemples d’exploitation</a:t>
            </a:r>
          </a:p>
        </p:txBody>
      </p:sp>
      <p:sp>
        <p:nvSpPr>
          <p:cNvPr id="3" name="Espace réservé du contenu 2">
            <a:extLst>
              <a:ext uri="{FF2B5EF4-FFF2-40B4-BE49-F238E27FC236}">
                <a16:creationId xmlns:a16="http://schemas.microsoft.com/office/drawing/2014/main" id="{25D5A50A-B9F0-842D-52C1-33DBC4B5D60E}"/>
              </a:ext>
            </a:extLst>
          </p:cNvPr>
          <p:cNvSpPr>
            <a:spLocks noGrp="1"/>
          </p:cNvSpPr>
          <p:nvPr>
            <p:ph idx="1"/>
          </p:nvPr>
        </p:nvSpPr>
        <p:spPr/>
        <p:txBody>
          <a:bodyPr/>
          <a:lstStyle/>
          <a:p>
            <a:r>
              <a:rPr lang="fr-FR" dirty="0"/>
              <a:t>A vous</a:t>
            </a:r>
          </a:p>
        </p:txBody>
      </p:sp>
    </p:spTree>
    <p:extLst>
      <p:ext uri="{BB962C8B-B14F-4D97-AF65-F5344CB8AC3E}">
        <p14:creationId xmlns:p14="http://schemas.microsoft.com/office/powerpoint/2010/main" val="139252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9A570-FA30-3695-6975-88F52361E96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231E6EA-A935-BAE9-E9E3-201E53ADA8E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94991449"/>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3134</TotalTime>
  <Words>340</Words>
  <Application>Microsoft Office PowerPoint</Application>
  <PresentationFormat>Affichage à l'écran (4:3)</PresentationFormat>
  <Paragraphs>26</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Monotype Sorts</vt:lpstr>
      <vt:lpstr>Times New Roman</vt:lpstr>
      <vt:lpstr>cvc</vt:lpstr>
      <vt:lpstr>Présentation PowerPoint</vt:lpstr>
      <vt:lpstr>Vous avez dit data ?</vt:lpstr>
      <vt:lpstr>Transformation digitale</vt:lpstr>
      <vt:lpstr>Wikipedia</vt:lpstr>
      <vt:lpstr>Data</vt:lpstr>
      <vt:lpstr>Données brute</vt:lpstr>
      <vt:lpstr>La nature de la data</vt:lpstr>
      <vt:lpstr>Exemples d’exploitation</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240</cp:revision>
  <dcterms:created xsi:type="dcterms:W3CDTF">2000-04-10T19:33:12Z</dcterms:created>
  <dcterms:modified xsi:type="dcterms:W3CDTF">2022-06-25T19:46:10Z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