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3"/>
  </p:notesMasterIdLst>
  <p:handoutMasterIdLst>
    <p:handoutMasterId r:id="rId34"/>
  </p:handoutMasterIdLst>
  <p:sldIdLst>
    <p:sldId id="264" r:id="rId2"/>
    <p:sldId id="332" r:id="rId3"/>
    <p:sldId id="280" r:id="rId4"/>
    <p:sldId id="310" r:id="rId5"/>
    <p:sldId id="333" r:id="rId6"/>
    <p:sldId id="334" r:id="rId7"/>
    <p:sldId id="311" r:id="rId8"/>
    <p:sldId id="313" r:id="rId9"/>
    <p:sldId id="314" r:id="rId10"/>
    <p:sldId id="315" r:id="rId11"/>
    <p:sldId id="316" r:id="rId12"/>
    <p:sldId id="317" r:id="rId13"/>
    <p:sldId id="318" r:id="rId14"/>
    <p:sldId id="319" r:id="rId15"/>
    <p:sldId id="320" r:id="rId16"/>
    <p:sldId id="321" r:id="rId17"/>
    <p:sldId id="322" r:id="rId18"/>
    <p:sldId id="323" r:id="rId19"/>
    <p:sldId id="324" r:id="rId20"/>
    <p:sldId id="325" r:id="rId21"/>
    <p:sldId id="335" r:id="rId22"/>
    <p:sldId id="336" r:id="rId23"/>
    <p:sldId id="337" r:id="rId24"/>
    <p:sldId id="338" r:id="rId25"/>
    <p:sldId id="326" r:id="rId26"/>
    <p:sldId id="330" r:id="rId27"/>
    <p:sldId id="327" r:id="rId28"/>
    <p:sldId id="328" r:id="rId29"/>
    <p:sldId id="329" r:id="rId30"/>
    <p:sldId id="331" r:id="rId31"/>
    <p:sldId id="339" r:id="rId32"/>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590" autoAdjust="0"/>
  </p:normalViewPr>
  <p:slideViewPr>
    <p:cSldViewPr>
      <p:cViewPr varScale="1">
        <p:scale>
          <a:sx n="79" d="100"/>
          <a:sy n="79" d="100"/>
        </p:scale>
        <p:origin x="1570"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1956" y="-1386"/>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a:t>Cliquez pour modifier le style du titre</a:t>
            </a:r>
          </a:p>
        </p:txBody>
      </p:sp>
      <p:sp>
        <p:nvSpPr>
          <p:cNvPr id="3" name="Espace réservé du contenu 2"/>
          <p:cNvSpPr>
            <a:spLocks noGrp="1"/>
          </p:cNvSpPr>
          <p:nvPr>
            <p:ph idx="1"/>
          </p:nvPr>
        </p:nvSpPr>
        <p:spPr>
          <a:xfrm>
            <a:off x="179512" y="1412776"/>
            <a:ext cx="8766051" cy="5040560"/>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a:t>Page </a:t>
            </a:r>
            <a:fld id="{E218E9B1-FD08-4C80-902E-210BA2967D0D}" type="slidenum">
              <a:rPr lang="fr-FR" sz="1200" smtClean="0"/>
              <a:pPr>
                <a:spcBef>
                  <a:spcPct val="50000"/>
                </a:spcBef>
                <a:defRPr/>
              </a:pPr>
              <a:t>‹N°›</a:t>
            </a:fld>
            <a:endParaRPr lang="fr-FR" dirty="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a:t>MDM</a:t>
            </a:r>
            <a:endParaRPr lang="fr-FR" dirty="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a:t>© Cyril Vincent Conseil</a:t>
            </a:r>
            <a:endParaRPr lang="fr-FR">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dirty="0"/>
              <a:t>Chapitre 3</a:t>
            </a:r>
          </a:p>
          <a:p>
            <a:pPr eaLnBrk="1" hangingPunct="1"/>
            <a:r>
              <a:rPr lang="fr-FR" altLang="fr-FR"/>
              <a:t>MDM</a:t>
            </a:r>
            <a:endParaRPr lang="fr-FR" altLang="fr-FR" dirty="0"/>
          </a:p>
        </p:txBody>
      </p:sp>
      <p:sp>
        <p:nvSpPr>
          <p:cNvPr id="3" name="ZoneTexte 2"/>
          <p:cNvSpPr txBox="1"/>
          <p:nvPr/>
        </p:nvSpPr>
        <p:spPr>
          <a:xfrm>
            <a:off x="2051720" y="2132856"/>
            <a:ext cx="5519460" cy="646331"/>
          </a:xfrm>
          <a:prstGeom prst="rect">
            <a:avLst/>
          </a:prstGeom>
          <a:noFill/>
        </p:spPr>
        <p:txBody>
          <a:bodyPr wrap="none" rtlCol="0">
            <a:spAutoFit/>
          </a:bodyPr>
          <a:lstStyle/>
          <a:p>
            <a:r>
              <a:rPr lang="fr-FR" sz="3600" dirty="0"/>
              <a:t>Master Data Management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14C274-D0BF-862E-7D40-5E7B1D0439B2}"/>
              </a:ext>
            </a:extLst>
          </p:cNvPr>
          <p:cNvSpPr>
            <a:spLocks noGrp="1"/>
          </p:cNvSpPr>
          <p:nvPr>
            <p:ph type="title"/>
          </p:nvPr>
        </p:nvSpPr>
        <p:spPr/>
        <p:txBody>
          <a:bodyPr/>
          <a:lstStyle/>
          <a:p>
            <a:r>
              <a:rPr lang="fr-FR" dirty="0"/>
              <a:t>Risques</a:t>
            </a:r>
          </a:p>
        </p:txBody>
      </p:sp>
      <p:sp>
        <p:nvSpPr>
          <p:cNvPr id="3" name="Espace réservé du contenu 2">
            <a:extLst>
              <a:ext uri="{FF2B5EF4-FFF2-40B4-BE49-F238E27FC236}">
                <a16:creationId xmlns:a16="http://schemas.microsoft.com/office/drawing/2014/main" id="{75871418-276F-677C-2D7A-69D7E78A2F43}"/>
              </a:ext>
            </a:extLst>
          </p:cNvPr>
          <p:cNvSpPr>
            <a:spLocks noGrp="1"/>
          </p:cNvSpPr>
          <p:nvPr>
            <p:ph idx="1"/>
          </p:nvPr>
        </p:nvSpPr>
        <p:spPr/>
        <p:txBody>
          <a:bodyPr/>
          <a:lstStyle/>
          <a:p>
            <a:r>
              <a:rPr lang="fr-FR" dirty="0"/>
              <a:t>Absence d’unicité et de cohérence</a:t>
            </a:r>
          </a:p>
          <a:p>
            <a:pPr lvl="1"/>
            <a:r>
              <a:rPr lang="fr-FR" dirty="0"/>
              <a:t>Lorsque deux applications utilisent des versions différentes de la même donnée référentielle, il est impossible de déterminer quelle version est la bonne</a:t>
            </a:r>
          </a:p>
        </p:txBody>
      </p:sp>
    </p:spTree>
    <p:extLst>
      <p:ext uri="{BB962C8B-B14F-4D97-AF65-F5344CB8AC3E}">
        <p14:creationId xmlns:p14="http://schemas.microsoft.com/office/powerpoint/2010/main" val="45042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AA8749-0E98-548A-9765-712B87FBC2EE}"/>
              </a:ext>
            </a:extLst>
          </p:cNvPr>
          <p:cNvSpPr>
            <a:spLocks noGrp="1"/>
          </p:cNvSpPr>
          <p:nvPr>
            <p:ph type="title"/>
          </p:nvPr>
        </p:nvSpPr>
        <p:spPr/>
        <p:txBody>
          <a:bodyPr/>
          <a:lstStyle/>
          <a:p>
            <a:r>
              <a:rPr lang="fr-FR" dirty="0"/>
              <a:t>Buts</a:t>
            </a:r>
          </a:p>
        </p:txBody>
      </p:sp>
      <p:sp>
        <p:nvSpPr>
          <p:cNvPr id="3" name="Espace réservé du contenu 2">
            <a:extLst>
              <a:ext uri="{FF2B5EF4-FFF2-40B4-BE49-F238E27FC236}">
                <a16:creationId xmlns:a16="http://schemas.microsoft.com/office/drawing/2014/main" id="{25011607-7B40-DE09-1EB6-4425F52F76F1}"/>
              </a:ext>
            </a:extLst>
          </p:cNvPr>
          <p:cNvSpPr>
            <a:spLocks noGrp="1"/>
          </p:cNvSpPr>
          <p:nvPr>
            <p:ph idx="1"/>
          </p:nvPr>
        </p:nvSpPr>
        <p:spPr/>
        <p:txBody>
          <a:bodyPr/>
          <a:lstStyle/>
          <a:p>
            <a:r>
              <a:rPr lang="fr-FR" dirty="0"/>
              <a:t>La MDM vise donc à améliorer de façon durable la qualité, la maintenabilité et l’accessibilité des données référentielles à tous les niveaux de l’organisation</a:t>
            </a:r>
          </a:p>
          <a:p>
            <a:pPr lvl="1"/>
            <a:r>
              <a:rPr lang="fr-FR" dirty="0"/>
              <a:t>Les données référentielles ne sont plus maintenues qu’à un seul endroit et distribuées régulièrement aux applications clientes en fonction de la fréquence nécessaire</a:t>
            </a:r>
          </a:p>
          <a:p>
            <a:pPr lvl="1"/>
            <a:r>
              <a:rPr lang="fr-FR" dirty="0"/>
              <a:t>Cette architecture présente également la particularité de mettre en place une relation « maître-esclave » avec un « push » vers les clients ; une relation pull ou push-pull est tout aussi envisageable.</a:t>
            </a:r>
          </a:p>
        </p:txBody>
      </p:sp>
    </p:spTree>
    <p:extLst>
      <p:ext uri="{BB962C8B-B14F-4D97-AF65-F5344CB8AC3E}">
        <p14:creationId xmlns:p14="http://schemas.microsoft.com/office/powerpoint/2010/main" val="1072556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E53FA6-6711-B15A-AF18-34D8F67E96A8}"/>
              </a:ext>
            </a:extLst>
          </p:cNvPr>
          <p:cNvSpPr>
            <a:spLocks noGrp="1"/>
          </p:cNvSpPr>
          <p:nvPr>
            <p:ph type="title"/>
          </p:nvPr>
        </p:nvSpPr>
        <p:spPr/>
        <p:txBody>
          <a:bodyPr/>
          <a:lstStyle/>
          <a:p>
            <a:r>
              <a:rPr lang="fr-FR" dirty="0"/>
              <a:t>Buts</a:t>
            </a:r>
          </a:p>
        </p:txBody>
      </p:sp>
      <p:sp>
        <p:nvSpPr>
          <p:cNvPr id="3" name="Espace réservé du contenu 2">
            <a:extLst>
              <a:ext uri="{FF2B5EF4-FFF2-40B4-BE49-F238E27FC236}">
                <a16:creationId xmlns:a16="http://schemas.microsoft.com/office/drawing/2014/main" id="{4D48D1CA-1976-EFF4-1342-26DB53821BC3}"/>
              </a:ext>
            </a:extLst>
          </p:cNvPr>
          <p:cNvSpPr>
            <a:spLocks noGrp="1"/>
          </p:cNvSpPr>
          <p:nvPr>
            <p:ph idx="1"/>
          </p:nvPr>
        </p:nvSpPr>
        <p:spPr/>
        <p:txBody>
          <a:bodyPr/>
          <a:lstStyle/>
          <a:p>
            <a:endParaRPr lang="fr-FR" dirty="0"/>
          </a:p>
        </p:txBody>
      </p:sp>
      <p:pic>
        <p:nvPicPr>
          <p:cNvPr id="1026" name="Picture 2" descr="Modèle d'un système d'information avec MDM">
            <a:extLst>
              <a:ext uri="{FF2B5EF4-FFF2-40B4-BE49-F238E27FC236}">
                <a16:creationId xmlns:a16="http://schemas.microsoft.com/office/drawing/2014/main" id="{975A1E17-5F3F-FC31-933E-C56081FD5F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380978"/>
            <a:ext cx="5998898" cy="4452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2797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68A851-9E92-C260-3199-30E55DE70091}"/>
              </a:ext>
            </a:extLst>
          </p:cNvPr>
          <p:cNvSpPr>
            <a:spLocks noGrp="1"/>
          </p:cNvSpPr>
          <p:nvPr>
            <p:ph type="title"/>
          </p:nvPr>
        </p:nvSpPr>
        <p:spPr/>
        <p:txBody>
          <a:bodyPr/>
          <a:lstStyle/>
          <a:p>
            <a:r>
              <a:rPr lang="fr-FR" dirty="0"/>
              <a:t>Implémentation</a:t>
            </a:r>
          </a:p>
        </p:txBody>
      </p:sp>
      <p:sp>
        <p:nvSpPr>
          <p:cNvPr id="3" name="Espace réservé du contenu 2">
            <a:extLst>
              <a:ext uri="{FF2B5EF4-FFF2-40B4-BE49-F238E27FC236}">
                <a16:creationId xmlns:a16="http://schemas.microsoft.com/office/drawing/2014/main" id="{3DDF482F-8988-F93A-72D9-D1B29AF4A2A5}"/>
              </a:ext>
            </a:extLst>
          </p:cNvPr>
          <p:cNvSpPr>
            <a:spLocks noGrp="1"/>
          </p:cNvSpPr>
          <p:nvPr>
            <p:ph idx="1"/>
          </p:nvPr>
        </p:nvSpPr>
        <p:spPr/>
        <p:txBody>
          <a:bodyPr/>
          <a:lstStyle/>
          <a:p>
            <a:r>
              <a:rPr lang="fr-FR" dirty="0"/>
              <a:t>Les données référentielles sont encodées et maintenues en un seul endroit</a:t>
            </a:r>
          </a:p>
          <a:p>
            <a:pPr lvl="1"/>
            <a:r>
              <a:rPr lang="fr-FR" dirty="0"/>
              <a:t>ce qui diminue le coût opérationnel lié à la maintenance et à l’encodage.</a:t>
            </a:r>
          </a:p>
          <a:p>
            <a:r>
              <a:rPr lang="fr-FR" dirty="0"/>
              <a:t>Le système est le maître des données</a:t>
            </a:r>
          </a:p>
          <a:p>
            <a:pPr lvl="1"/>
            <a:r>
              <a:rPr lang="fr-FR" dirty="0"/>
              <a:t>Il les contrôle en sélectionnant quelles données il transmet à quel système.</a:t>
            </a:r>
          </a:p>
          <a:p>
            <a:r>
              <a:rPr lang="fr-FR" dirty="0"/>
              <a:t>Le système contient une seule version active</a:t>
            </a:r>
          </a:p>
          <a:p>
            <a:pPr lvl="1"/>
            <a:r>
              <a:rPr lang="fr-FR" dirty="0"/>
              <a:t>Il est donc le garant de la seule version de la vérité et en cas de litige, sa version tient lieu de version officielle.</a:t>
            </a:r>
          </a:p>
        </p:txBody>
      </p:sp>
    </p:spTree>
    <p:extLst>
      <p:ext uri="{BB962C8B-B14F-4D97-AF65-F5344CB8AC3E}">
        <p14:creationId xmlns:p14="http://schemas.microsoft.com/office/powerpoint/2010/main" val="1371133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39E6F4-CD02-AE45-A258-4B775210CB50}"/>
              </a:ext>
            </a:extLst>
          </p:cNvPr>
          <p:cNvSpPr>
            <a:spLocks noGrp="1"/>
          </p:cNvSpPr>
          <p:nvPr>
            <p:ph type="title"/>
          </p:nvPr>
        </p:nvSpPr>
        <p:spPr/>
        <p:txBody>
          <a:bodyPr/>
          <a:lstStyle/>
          <a:p>
            <a:r>
              <a:rPr lang="fr-FR" dirty="0"/>
              <a:t>Architecture</a:t>
            </a:r>
          </a:p>
        </p:txBody>
      </p:sp>
      <p:sp>
        <p:nvSpPr>
          <p:cNvPr id="3" name="Espace réservé du contenu 2">
            <a:extLst>
              <a:ext uri="{FF2B5EF4-FFF2-40B4-BE49-F238E27FC236}">
                <a16:creationId xmlns:a16="http://schemas.microsoft.com/office/drawing/2014/main" id="{5F667621-D669-5A77-9412-638EE7A05C95}"/>
              </a:ext>
            </a:extLst>
          </p:cNvPr>
          <p:cNvSpPr>
            <a:spLocks noGrp="1"/>
          </p:cNvSpPr>
          <p:nvPr>
            <p:ph idx="1"/>
          </p:nvPr>
        </p:nvSpPr>
        <p:spPr/>
        <p:txBody>
          <a:bodyPr/>
          <a:lstStyle/>
          <a:p>
            <a:r>
              <a:rPr lang="fr-FR" dirty="0"/>
              <a:t>6 blocs fonctionnels</a:t>
            </a:r>
          </a:p>
        </p:txBody>
      </p:sp>
      <p:pic>
        <p:nvPicPr>
          <p:cNvPr id="2050" name="Picture 2" descr="Modules d'une solution typique de MDM">
            <a:extLst>
              <a:ext uri="{FF2B5EF4-FFF2-40B4-BE49-F238E27FC236}">
                <a16:creationId xmlns:a16="http://schemas.microsoft.com/office/drawing/2014/main" id="{F724CAC1-394C-EA5A-6017-DCA7A616AE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7584" y="1988840"/>
            <a:ext cx="4729906" cy="4185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6443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59C381-8E83-D523-039C-047E5E5D050C}"/>
              </a:ext>
            </a:extLst>
          </p:cNvPr>
          <p:cNvSpPr>
            <a:spLocks noGrp="1"/>
          </p:cNvSpPr>
          <p:nvPr>
            <p:ph type="title"/>
          </p:nvPr>
        </p:nvSpPr>
        <p:spPr/>
        <p:txBody>
          <a:bodyPr/>
          <a:lstStyle/>
          <a:p>
            <a:r>
              <a:rPr lang="fr-FR" dirty="0"/>
              <a:t>Data </a:t>
            </a:r>
            <a:r>
              <a:rPr lang="fr-FR" dirty="0" err="1"/>
              <a:t>lifecycle</a:t>
            </a:r>
            <a:endParaRPr lang="fr-FR" dirty="0"/>
          </a:p>
        </p:txBody>
      </p:sp>
      <p:sp>
        <p:nvSpPr>
          <p:cNvPr id="3" name="Espace réservé du contenu 2">
            <a:extLst>
              <a:ext uri="{FF2B5EF4-FFF2-40B4-BE49-F238E27FC236}">
                <a16:creationId xmlns:a16="http://schemas.microsoft.com/office/drawing/2014/main" id="{884EFD33-CACC-FA4A-3315-97B92BAB0694}"/>
              </a:ext>
            </a:extLst>
          </p:cNvPr>
          <p:cNvSpPr>
            <a:spLocks noGrp="1"/>
          </p:cNvSpPr>
          <p:nvPr>
            <p:ph idx="1"/>
          </p:nvPr>
        </p:nvSpPr>
        <p:spPr/>
        <p:txBody>
          <a:bodyPr/>
          <a:lstStyle/>
          <a:p>
            <a:r>
              <a:rPr lang="fr-FR" dirty="0"/>
              <a:t>La gestion du cycle de vie qui définit et implémente tous les processus, les rôles et les responsabilités liés à un changement dans la solution</a:t>
            </a:r>
          </a:p>
          <a:p>
            <a:r>
              <a:rPr lang="fr-FR" dirty="0"/>
              <a:t>Exemples</a:t>
            </a:r>
          </a:p>
          <a:p>
            <a:pPr lvl="1"/>
            <a:r>
              <a:rPr lang="fr-FR" dirty="0"/>
              <a:t>processus de création d’une nouvelle donnée référentielle</a:t>
            </a:r>
          </a:p>
          <a:p>
            <a:pPr lvl="1"/>
            <a:r>
              <a:rPr lang="fr-FR" dirty="0"/>
              <a:t>modification des droits d’un utilisateur</a:t>
            </a:r>
          </a:p>
          <a:p>
            <a:r>
              <a:rPr lang="fr-FR" dirty="0"/>
              <a:t>Ces processus font à la fois intervenir des acteurs, leurs responsabilités et les composants logiques de la solution touchés par la modification</a:t>
            </a:r>
          </a:p>
        </p:txBody>
      </p:sp>
    </p:spTree>
    <p:extLst>
      <p:ext uri="{BB962C8B-B14F-4D97-AF65-F5344CB8AC3E}">
        <p14:creationId xmlns:p14="http://schemas.microsoft.com/office/powerpoint/2010/main" val="147689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AA2B62-F36C-CEDE-8D96-E74704B0BE72}"/>
              </a:ext>
            </a:extLst>
          </p:cNvPr>
          <p:cNvSpPr>
            <a:spLocks noGrp="1"/>
          </p:cNvSpPr>
          <p:nvPr>
            <p:ph type="title"/>
          </p:nvPr>
        </p:nvSpPr>
        <p:spPr/>
        <p:txBody>
          <a:bodyPr/>
          <a:lstStyle/>
          <a:p>
            <a:r>
              <a:rPr lang="fr-FR" dirty="0"/>
              <a:t>Administration</a:t>
            </a:r>
          </a:p>
        </p:txBody>
      </p:sp>
      <p:sp>
        <p:nvSpPr>
          <p:cNvPr id="3" name="Espace réservé du contenu 2">
            <a:extLst>
              <a:ext uri="{FF2B5EF4-FFF2-40B4-BE49-F238E27FC236}">
                <a16:creationId xmlns:a16="http://schemas.microsoft.com/office/drawing/2014/main" id="{FB240E94-AA01-3B01-8782-C9A19183A7D9}"/>
              </a:ext>
            </a:extLst>
          </p:cNvPr>
          <p:cNvSpPr>
            <a:spLocks noGrp="1"/>
          </p:cNvSpPr>
          <p:nvPr>
            <p:ph idx="1"/>
          </p:nvPr>
        </p:nvSpPr>
        <p:spPr/>
        <p:txBody>
          <a:bodyPr/>
          <a:lstStyle/>
          <a:p>
            <a:r>
              <a:rPr lang="fr-FR" dirty="0"/>
              <a:t>L’administration, qui se charge de la gestion de la solution au moyen de droits et privilèges accordés aux différents acteurs</a:t>
            </a:r>
          </a:p>
          <a:p>
            <a:r>
              <a:rPr lang="fr-FR" dirty="0"/>
              <a:t>Exemples</a:t>
            </a:r>
          </a:p>
          <a:p>
            <a:pPr lvl="1"/>
            <a:r>
              <a:rPr lang="fr-FR" dirty="0"/>
              <a:t>définition d’un administrateur « business »</a:t>
            </a:r>
          </a:p>
          <a:p>
            <a:pPr lvl="1"/>
            <a:r>
              <a:rPr lang="fr-FR" dirty="0"/>
              <a:t>d’un administrateur « IT »</a:t>
            </a:r>
          </a:p>
          <a:p>
            <a:pPr lvl="1"/>
            <a:r>
              <a:rPr lang="fr-FR" dirty="0"/>
              <a:t>et d’utilisateurs</a:t>
            </a:r>
          </a:p>
          <a:p>
            <a:pPr lvl="1"/>
            <a:r>
              <a:rPr lang="fr-FR" dirty="0"/>
              <a:t>avec pour chacun quelles sont ses prérogatives.</a:t>
            </a:r>
          </a:p>
        </p:txBody>
      </p:sp>
    </p:spTree>
    <p:extLst>
      <p:ext uri="{BB962C8B-B14F-4D97-AF65-F5344CB8AC3E}">
        <p14:creationId xmlns:p14="http://schemas.microsoft.com/office/powerpoint/2010/main" val="1493209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114A3B-997A-8D07-83C2-07F24962D3FA}"/>
              </a:ext>
            </a:extLst>
          </p:cNvPr>
          <p:cNvSpPr>
            <a:spLocks noGrp="1"/>
          </p:cNvSpPr>
          <p:nvPr>
            <p:ph type="title"/>
          </p:nvPr>
        </p:nvSpPr>
        <p:spPr/>
        <p:txBody>
          <a:bodyPr/>
          <a:lstStyle/>
          <a:p>
            <a:r>
              <a:rPr lang="fr-FR" dirty="0"/>
              <a:t>Stockage</a:t>
            </a:r>
          </a:p>
        </p:txBody>
      </p:sp>
      <p:sp>
        <p:nvSpPr>
          <p:cNvPr id="3" name="Espace réservé du contenu 2">
            <a:extLst>
              <a:ext uri="{FF2B5EF4-FFF2-40B4-BE49-F238E27FC236}">
                <a16:creationId xmlns:a16="http://schemas.microsoft.com/office/drawing/2014/main" id="{2F083D8A-161D-5D80-8BA8-3AA1B970568F}"/>
              </a:ext>
            </a:extLst>
          </p:cNvPr>
          <p:cNvSpPr>
            <a:spLocks noGrp="1"/>
          </p:cNvSpPr>
          <p:nvPr>
            <p:ph idx="1"/>
          </p:nvPr>
        </p:nvSpPr>
        <p:spPr/>
        <p:txBody>
          <a:bodyPr/>
          <a:lstStyle/>
          <a:p>
            <a:r>
              <a:rPr lang="fr-FR" dirty="0"/>
              <a:t>Le stockage concerne le stockage physique des données référentielles ainsi que leurs relations internes et externes</a:t>
            </a:r>
          </a:p>
        </p:txBody>
      </p:sp>
    </p:spTree>
    <p:extLst>
      <p:ext uri="{BB962C8B-B14F-4D97-AF65-F5344CB8AC3E}">
        <p14:creationId xmlns:p14="http://schemas.microsoft.com/office/powerpoint/2010/main" val="834827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F9145E-34C7-4707-C7F3-61EB1F9D6716}"/>
              </a:ext>
            </a:extLst>
          </p:cNvPr>
          <p:cNvSpPr>
            <a:spLocks noGrp="1"/>
          </p:cNvSpPr>
          <p:nvPr>
            <p:ph type="title"/>
          </p:nvPr>
        </p:nvSpPr>
        <p:spPr/>
        <p:txBody>
          <a:bodyPr/>
          <a:lstStyle/>
          <a:p>
            <a:r>
              <a:rPr lang="fr-FR" dirty="0" err="1"/>
              <a:t>Metadata</a:t>
            </a:r>
            <a:endParaRPr lang="fr-FR" dirty="0"/>
          </a:p>
        </p:txBody>
      </p:sp>
      <p:sp>
        <p:nvSpPr>
          <p:cNvPr id="3" name="Espace réservé du contenu 2">
            <a:extLst>
              <a:ext uri="{FF2B5EF4-FFF2-40B4-BE49-F238E27FC236}">
                <a16:creationId xmlns:a16="http://schemas.microsoft.com/office/drawing/2014/main" id="{BEDE7396-FCD4-1469-5C47-1E09C59C4626}"/>
              </a:ext>
            </a:extLst>
          </p:cNvPr>
          <p:cNvSpPr>
            <a:spLocks noGrp="1"/>
          </p:cNvSpPr>
          <p:nvPr>
            <p:ph idx="1"/>
          </p:nvPr>
        </p:nvSpPr>
        <p:spPr/>
        <p:txBody>
          <a:bodyPr/>
          <a:lstStyle/>
          <a:p>
            <a:r>
              <a:rPr lang="fr-FR" dirty="0"/>
              <a:t>La gestion des métadonnées s’occupe de toutes les données à propos des données référentielles (métadonnées) et définit quels types de métadonnées sont considérés.</a:t>
            </a:r>
          </a:p>
          <a:p>
            <a:r>
              <a:rPr lang="fr-FR" dirty="0"/>
              <a:t>Exemple</a:t>
            </a:r>
          </a:p>
          <a:p>
            <a:pPr lvl="1"/>
            <a:r>
              <a:rPr lang="fr-FR" dirty="0"/>
              <a:t>Google Photo GPS</a:t>
            </a:r>
          </a:p>
          <a:p>
            <a:pPr lvl="1"/>
            <a:r>
              <a:rPr lang="fr-FR" dirty="0"/>
              <a:t>PDF Dates Titre</a:t>
            </a:r>
          </a:p>
        </p:txBody>
      </p:sp>
    </p:spTree>
    <p:extLst>
      <p:ext uri="{BB962C8B-B14F-4D97-AF65-F5344CB8AC3E}">
        <p14:creationId xmlns:p14="http://schemas.microsoft.com/office/powerpoint/2010/main" val="3004669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6969BB-D862-BC84-0D54-2DC53EFA30A4}"/>
              </a:ext>
            </a:extLst>
          </p:cNvPr>
          <p:cNvSpPr>
            <a:spLocks noGrp="1"/>
          </p:cNvSpPr>
          <p:nvPr>
            <p:ph type="title"/>
          </p:nvPr>
        </p:nvSpPr>
        <p:spPr/>
        <p:txBody>
          <a:bodyPr/>
          <a:lstStyle/>
          <a:p>
            <a:r>
              <a:rPr lang="fr-FR" dirty="0"/>
              <a:t>L’accès aux données</a:t>
            </a:r>
          </a:p>
        </p:txBody>
      </p:sp>
      <p:sp>
        <p:nvSpPr>
          <p:cNvPr id="3" name="Espace réservé du contenu 2">
            <a:extLst>
              <a:ext uri="{FF2B5EF4-FFF2-40B4-BE49-F238E27FC236}">
                <a16:creationId xmlns:a16="http://schemas.microsoft.com/office/drawing/2014/main" id="{524B45E2-2FF5-53EF-63C9-48D3D54BB813}"/>
              </a:ext>
            </a:extLst>
          </p:cNvPr>
          <p:cNvSpPr>
            <a:spLocks noGrp="1"/>
          </p:cNvSpPr>
          <p:nvPr>
            <p:ph idx="1"/>
          </p:nvPr>
        </p:nvSpPr>
        <p:spPr/>
        <p:txBody>
          <a:bodyPr/>
          <a:lstStyle/>
          <a:p>
            <a:r>
              <a:rPr lang="fr-FR" dirty="0"/>
              <a:t>La gestion de l’accès aux données concerne non seulement la manière dont les données référentielles sont mises à la disposition des systèmes « clients » mais aussi la manière dont les données référentielles sont capturées</a:t>
            </a:r>
          </a:p>
          <a:p>
            <a:pPr lvl="1"/>
            <a:r>
              <a:rPr lang="fr-FR" dirty="0"/>
              <a:t>C’est dans ce composant que sont définis les types d’interfaces entrée-sortie (utilisateur, programme, online ou par lot, etc.), les débits, les fréquences, la politique de réception/distribution (push, pull, push-and-pull), etc.</a:t>
            </a:r>
          </a:p>
        </p:txBody>
      </p:sp>
    </p:spTree>
    <p:extLst>
      <p:ext uri="{BB962C8B-B14F-4D97-AF65-F5344CB8AC3E}">
        <p14:creationId xmlns:p14="http://schemas.microsoft.com/office/powerpoint/2010/main" val="4222472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E56380-B067-3907-4D5E-1CB4E6FA49CA}"/>
              </a:ext>
            </a:extLst>
          </p:cNvPr>
          <p:cNvSpPr>
            <a:spLocks noGrp="1"/>
          </p:cNvSpPr>
          <p:nvPr>
            <p:ph type="title"/>
          </p:nvPr>
        </p:nvSpPr>
        <p:spPr/>
        <p:txBody>
          <a:bodyPr/>
          <a:lstStyle/>
          <a:p>
            <a:r>
              <a:rPr lang="fr-FR" dirty="0"/>
              <a:t>MDM</a:t>
            </a:r>
          </a:p>
        </p:txBody>
      </p:sp>
      <p:sp>
        <p:nvSpPr>
          <p:cNvPr id="3" name="Espace réservé du contenu 2">
            <a:extLst>
              <a:ext uri="{FF2B5EF4-FFF2-40B4-BE49-F238E27FC236}">
                <a16:creationId xmlns:a16="http://schemas.microsoft.com/office/drawing/2014/main" id="{07F7AE48-BC9F-FB79-A5E6-88A37DC21F82}"/>
              </a:ext>
            </a:extLst>
          </p:cNvPr>
          <p:cNvSpPr>
            <a:spLocks noGrp="1"/>
          </p:cNvSpPr>
          <p:nvPr>
            <p:ph idx="1"/>
          </p:nvPr>
        </p:nvSpPr>
        <p:spPr/>
        <p:txBody>
          <a:bodyPr/>
          <a:lstStyle/>
          <a:p>
            <a:r>
              <a:rPr lang="fr-FR" dirty="0"/>
              <a:t>Master Data Management MDM</a:t>
            </a:r>
          </a:p>
          <a:p>
            <a:r>
              <a:rPr lang="fr-FR" dirty="0"/>
              <a:t>Le Master Data Management ou gestion des données de référence est l’ensemble des techniques et processus permettant d’assurer la qualité des données de référence au sein d’un seul et unique fichier maître</a:t>
            </a:r>
          </a:p>
        </p:txBody>
      </p:sp>
    </p:spTree>
    <p:extLst>
      <p:ext uri="{BB962C8B-B14F-4D97-AF65-F5344CB8AC3E}">
        <p14:creationId xmlns:p14="http://schemas.microsoft.com/office/powerpoint/2010/main" val="10942216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BC2C58-DAB9-B8A0-5C14-BE596F845F34}"/>
              </a:ext>
            </a:extLst>
          </p:cNvPr>
          <p:cNvSpPr>
            <a:spLocks noGrp="1"/>
          </p:cNvSpPr>
          <p:nvPr>
            <p:ph type="title"/>
          </p:nvPr>
        </p:nvSpPr>
        <p:spPr/>
        <p:txBody>
          <a:bodyPr/>
          <a:lstStyle/>
          <a:p>
            <a:r>
              <a:rPr lang="fr-FR" dirty="0"/>
              <a:t>Guidelines</a:t>
            </a:r>
          </a:p>
        </p:txBody>
      </p:sp>
      <p:sp>
        <p:nvSpPr>
          <p:cNvPr id="3" name="Espace réservé du contenu 2">
            <a:extLst>
              <a:ext uri="{FF2B5EF4-FFF2-40B4-BE49-F238E27FC236}">
                <a16:creationId xmlns:a16="http://schemas.microsoft.com/office/drawing/2014/main" id="{C5AD568E-19EA-85B1-492A-181E1BFAEC06}"/>
              </a:ext>
            </a:extLst>
          </p:cNvPr>
          <p:cNvSpPr>
            <a:spLocks noGrp="1"/>
          </p:cNvSpPr>
          <p:nvPr>
            <p:ph idx="1"/>
          </p:nvPr>
        </p:nvSpPr>
        <p:spPr/>
        <p:txBody>
          <a:bodyPr/>
          <a:lstStyle/>
          <a:p>
            <a:r>
              <a:rPr lang="fr-FR" dirty="0"/>
              <a:t>Les règles directrices assurent la conformité du système avec les règles générales, les standards, l’horizon d’application et la stratégie définie autour du système</a:t>
            </a:r>
          </a:p>
          <a:p>
            <a:r>
              <a:rPr lang="fr-FR" dirty="0"/>
              <a:t>Exemples guidelines</a:t>
            </a:r>
          </a:p>
          <a:p>
            <a:pPr lvl="1"/>
            <a:r>
              <a:rPr lang="fr-FR" dirty="0"/>
              <a:t>le système ne peut stocker que des données financières, les données manipulées appartiennent uniquement au département Finance</a:t>
            </a:r>
          </a:p>
          <a:p>
            <a:pPr lvl="1"/>
            <a:r>
              <a:rPr lang="fr-FR" dirty="0"/>
              <a:t>Pour chaque donnée référentielle, un propriétaire doit être défini, etc. </a:t>
            </a:r>
          </a:p>
        </p:txBody>
      </p:sp>
    </p:spTree>
    <p:extLst>
      <p:ext uri="{BB962C8B-B14F-4D97-AF65-F5344CB8AC3E}">
        <p14:creationId xmlns:p14="http://schemas.microsoft.com/office/powerpoint/2010/main" val="2582216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474DCD-ADEB-5BCB-156A-37C6CAACAFE1}"/>
              </a:ext>
            </a:extLst>
          </p:cNvPr>
          <p:cNvSpPr>
            <a:spLocks noGrp="1"/>
          </p:cNvSpPr>
          <p:nvPr>
            <p:ph type="title"/>
          </p:nvPr>
        </p:nvSpPr>
        <p:spPr/>
        <p:txBody>
          <a:bodyPr/>
          <a:lstStyle/>
          <a:p>
            <a:r>
              <a:rPr lang="fr-FR" dirty="0"/>
              <a:t>Data </a:t>
            </a:r>
            <a:r>
              <a:rPr lang="fr-FR" dirty="0" err="1"/>
              <a:t>Cleansing</a:t>
            </a:r>
            <a:endParaRPr lang="fr-FR" dirty="0"/>
          </a:p>
        </p:txBody>
      </p:sp>
      <p:sp>
        <p:nvSpPr>
          <p:cNvPr id="3" name="Espace réservé du contenu 2">
            <a:extLst>
              <a:ext uri="{FF2B5EF4-FFF2-40B4-BE49-F238E27FC236}">
                <a16:creationId xmlns:a16="http://schemas.microsoft.com/office/drawing/2014/main" id="{4D2A9D19-BC45-5760-8E71-EEB59EF6D67F}"/>
              </a:ext>
            </a:extLst>
          </p:cNvPr>
          <p:cNvSpPr>
            <a:spLocks noGrp="1"/>
          </p:cNvSpPr>
          <p:nvPr>
            <p:ph idx="1"/>
          </p:nvPr>
        </p:nvSpPr>
        <p:spPr/>
        <p:txBody>
          <a:bodyPr/>
          <a:lstStyle/>
          <a:p>
            <a:r>
              <a:rPr lang="fr-FR" dirty="0"/>
              <a:t>Parmi les techniques faisant partie du Master Data Management, on compte le nettoyage des données (data </a:t>
            </a:r>
            <a:r>
              <a:rPr lang="fr-FR" dirty="0" err="1"/>
              <a:t>cleansing</a:t>
            </a:r>
            <a:r>
              <a:rPr lang="fr-FR" dirty="0"/>
              <a:t>), la mise en cohérence, l’élimination des doublons, la consolidation, la mise à jour, et l’établissement des descriptifs des données.</a:t>
            </a:r>
          </a:p>
        </p:txBody>
      </p:sp>
    </p:spTree>
    <p:extLst>
      <p:ext uri="{BB962C8B-B14F-4D97-AF65-F5344CB8AC3E}">
        <p14:creationId xmlns:p14="http://schemas.microsoft.com/office/powerpoint/2010/main" val="259295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4499D5-4FB6-EA8E-815A-E655E3710C49}"/>
              </a:ext>
            </a:extLst>
          </p:cNvPr>
          <p:cNvSpPr>
            <a:spLocks noGrp="1"/>
          </p:cNvSpPr>
          <p:nvPr>
            <p:ph type="title"/>
          </p:nvPr>
        </p:nvSpPr>
        <p:spPr/>
        <p:txBody>
          <a:bodyPr/>
          <a:lstStyle/>
          <a:p>
            <a:r>
              <a:rPr lang="fr-FR" dirty="0"/>
              <a:t>Fonctionnement</a:t>
            </a:r>
          </a:p>
        </p:txBody>
      </p:sp>
      <p:sp>
        <p:nvSpPr>
          <p:cNvPr id="3" name="Espace réservé du contenu 2">
            <a:extLst>
              <a:ext uri="{FF2B5EF4-FFF2-40B4-BE49-F238E27FC236}">
                <a16:creationId xmlns:a16="http://schemas.microsoft.com/office/drawing/2014/main" id="{C3F6C174-F60B-5FAD-0065-DA35B06A3F56}"/>
              </a:ext>
            </a:extLst>
          </p:cNvPr>
          <p:cNvSpPr>
            <a:spLocks noGrp="1"/>
          </p:cNvSpPr>
          <p:nvPr>
            <p:ph idx="1"/>
          </p:nvPr>
        </p:nvSpPr>
        <p:spPr>
          <a:xfrm>
            <a:off x="403334" y="1082278"/>
            <a:ext cx="8766051" cy="5040560"/>
          </a:xfrm>
        </p:spPr>
        <p:txBody>
          <a:bodyPr/>
          <a:lstStyle/>
          <a:p>
            <a:r>
              <a:rPr lang="fr-FR" dirty="0"/>
              <a:t>Comment fonctionne le MDM ?</a:t>
            </a:r>
          </a:p>
          <a:p>
            <a:pPr lvl="1"/>
            <a:r>
              <a:rPr lang="fr-FR" dirty="0"/>
              <a:t>Parmi les différents outils de gestion des données et des processus de l’entreprise, on compte les ERP (Entreprise Ressource Planning), les CRM (Customer Relation Management), les PLM (Product </a:t>
            </a:r>
            <a:r>
              <a:rPr lang="fr-FR" dirty="0" err="1"/>
              <a:t>Lifecycle</a:t>
            </a:r>
            <a:r>
              <a:rPr lang="fr-FR" dirty="0"/>
              <a:t> Management) et les WMS (Warehouse Management System).</a:t>
            </a:r>
          </a:p>
        </p:txBody>
      </p:sp>
      <p:pic>
        <p:nvPicPr>
          <p:cNvPr id="1026" name="Picture 2" descr="master data management fonctionnement">
            <a:extLst>
              <a:ext uri="{FF2B5EF4-FFF2-40B4-BE49-F238E27FC236}">
                <a16:creationId xmlns:a16="http://schemas.microsoft.com/office/drawing/2014/main" id="{734A7DE1-19D5-97D8-F6B8-733FFBB594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4077072"/>
            <a:ext cx="5715000" cy="2219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35409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2890D8-BC9B-2B64-0E17-08699148F41C}"/>
              </a:ext>
            </a:extLst>
          </p:cNvPr>
          <p:cNvSpPr>
            <a:spLocks noGrp="1"/>
          </p:cNvSpPr>
          <p:nvPr>
            <p:ph type="title"/>
          </p:nvPr>
        </p:nvSpPr>
        <p:spPr/>
        <p:txBody>
          <a:bodyPr/>
          <a:lstStyle/>
          <a:p>
            <a:r>
              <a:rPr lang="fr-FR" dirty="0"/>
              <a:t>Défis</a:t>
            </a:r>
          </a:p>
        </p:txBody>
      </p:sp>
      <p:sp>
        <p:nvSpPr>
          <p:cNvPr id="3" name="Espace réservé du contenu 2">
            <a:extLst>
              <a:ext uri="{FF2B5EF4-FFF2-40B4-BE49-F238E27FC236}">
                <a16:creationId xmlns:a16="http://schemas.microsoft.com/office/drawing/2014/main" id="{F565FCAB-D337-0977-1A5B-64607C2CB7EF}"/>
              </a:ext>
            </a:extLst>
          </p:cNvPr>
          <p:cNvSpPr>
            <a:spLocks noGrp="1"/>
          </p:cNvSpPr>
          <p:nvPr>
            <p:ph idx="1"/>
          </p:nvPr>
        </p:nvSpPr>
        <p:spPr/>
        <p:txBody>
          <a:bodyPr/>
          <a:lstStyle/>
          <a:p>
            <a:r>
              <a:rPr lang="fr-FR" dirty="0"/>
              <a:t>Complexité</a:t>
            </a:r>
          </a:p>
          <a:p>
            <a:pPr lvl="1"/>
            <a:r>
              <a:rPr lang="fr-FR" dirty="0"/>
              <a:t>Les organisations rencontrent généralement des difficultés liées à la qualité des données de base</a:t>
            </a:r>
          </a:p>
          <a:p>
            <a:r>
              <a:rPr lang="fr-FR" dirty="0"/>
              <a:t>Chevauchement</a:t>
            </a:r>
          </a:p>
          <a:p>
            <a:pPr lvl="1"/>
            <a:r>
              <a:rPr lang="fr-FR" dirty="0"/>
              <a:t>Par exemple dans le cas de grandes entreprises qui stockent les informations clients dans plusieurs systèmes.</a:t>
            </a:r>
          </a:p>
          <a:p>
            <a:r>
              <a:rPr lang="fr-FR" dirty="0"/>
              <a:t>Modélisation</a:t>
            </a:r>
          </a:p>
          <a:p>
            <a:pPr lvl="1"/>
            <a:r>
              <a:rPr lang="fr-FR" dirty="0"/>
              <a:t>Les organisations n’ont généralement pas de modèle de data management qui définisse les maîtres primaires, secondaires et les esclaves des données principales</a:t>
            </a:r>
          </a:p>
        </p:txBody>
      </p:sp>
    </p:spTree>
    <p:extLst>
      <p:ext uri="{BB962C8B-B14F-4D97-AF65-F5344CB8AC3E}">
        <p14:creationId xmlns:p14="http://schemas.microsoft.com/office/powerpoint/2010/main" val="2054417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2890D8-BC9B-2B64-0E17-08699148F41C}"/>
              </a:ext>
            </a:extLst>
          </p:cNvPr>
          <p:cNvSpPr>
            <a:spLocks noGrp="1"/>
          </p:cNvSpPr>
          <p:nvPr>
            <p:ph type="title"/>
          </p:nvPr>
        </p:nvSpPr>
        <p:spPr/>
        <p:txBody>
          <a:bodyPr/>
          <a:lstStyle/>
          <a:p>
            <a:r>
              <a:rPr lang="fr-FR" dirty="0"/>
              <a:t>Défis</a:t>
            </a:r>
          </a:p>
        </p:txBody>
      </p:sp>
      <p:sp>
        <p:nvSpPr>
          <p:cNvPr id="3" name="Espace réservé du contenu 2">
            <a:extLst>
              <a:ext uri="{FF2B5EF4-FFF2-40B4-BE49-F238E27FC236}">
                <a16:creationId xmlns:a16="http://schemas.microsoft.com/office/drawing/2014/main" id="{F565FCAB-D337-0977-1A5B-64607C2CB7EF}"/>
              </a:ext>
            </a:extLst>
          </p:cNvPr>
          <p:cNvSpPr>
            <a:spLocks noGrp="1"/>
          </p:cNvSpPr>
          <p:nvPr>
            <p:ph idx="1"/>
          </p:nvPr>
        </p:nvSpPr>
        <p:spPr/>
        <p:txBody>
          <a:bodyPr/>
          <a:lstStyle/>
          <a:p>
            <a:r>
              <a:rPr lang="fr-FR" dirty="0"/>
              <a:t>Normes</a:t>
            </a:r>
          </a:p>
          <a:p>
            <a:pPr lvl="1"/>
            <a:r>
              <a:rPr lang="fr-FR" dirty="0"/>
              <a:t>Il est souvent difficile de parvenir à un accord commun sur les valeurs de domaine stockées dans un certain nombre de systèmes</a:t>
            </a:r>
          </a:p>
          <a:p>
            <a:r>
              <a:rPr lang="fr-FR"/>
              <a:t>Gouvernance</a:t>
            </a:r>
            <a:endParaRPr lang="fr-FR" dirty="0"/>
          </a:p>
          <a:p>
            <a:pPr lvl="1"/>
            <a:r>
              <a:rPr lang="fr-FR" dirty="0"/>
              <a:t>Une mauvaise gouvernance de l’information (gestion, propriété, politiques) autour des données de référence entraîne une complexité au sein de l’organisation.</a:t>
            </a:r>
          </a:p>
        </p:txBody>
      </p:sp>
    </p:spTree>
    <p:extLst>
      <p:ext uri="{BB962C8B-B14F-4D97-AF65-F5344CB8AC3E}">
        <p14:creationId xmlns:p14="http://schemas.microsoft.com/office/powerpoint/2010/main" val="3170439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54B714-8BBC-F3C4-9F29-22CB6A6E630A}"/>
              </a:ext>
            </a:extLst>
          </p:cNvPr>
          <p:cNvSpPr>
            <a:spLocks noGrp="1"/>
          </p:cNvSpPr>
          <p:nvPr>
            <p:ph type="title"/>
          </p:nvPr>
        </p:nvSpPr>
        <p:spPr/>
        <p:txBody>
          <a:bodyPr/>
          <a:lstStyle/>
          <a:p>
            <a:r>
              <a:rPr lang="fr-FR" dirty="0"/>
              <a:t>Les principaux domaines d’application</a:t>
            </a:r>
          </a:p>
        </p:txBody>
      </p:sp>
      <p:sp>
        <p:nvSpPr>
          <p:cNvPr id="3" name="Espace réservé du contenu 2">
            <a:extLst>
              <a:ext uri="{FF2B5EF4-FFF2-40B4-BE49-F238E27FC236}">
                <a16:creationId xmlns:a16="http://schemas.microsoft.com/office/drawing/2014/main" id="{202C242F-9AEE-9ECE-FB19-1C4ECA6C5933}"/>
              </a:ext>
            </a:extLst>
          </p:cNvPr>
          <p:cNvSpPr>
            <a:spLocks noGrp="1"/>
          </p:cNvSpPr>
          <p:nvPr>
            <p:ph idx="1"/>
          </p:nvPr>
        </p:nvSpPr>
        <p:spPr/>
        <p:txBody>
          <a:bodyPr/>
          <a:lstStyle/>
          <a:p>
            <a:r>
              <a:rPr lang="fr-FR" dirty="0"/>
              <a:t>Produit</a:t>
            </a:r>
          </a:p>
          <a:p>
            <a:pPr lvl="1"/>
            <a:r>
              <a:rPr lang="fr-FR" dirty="0"/>
              <a:t>PIM</a:t>
            </a:r>
          </a:p>
          <a:p>
            <a:r>
              <a:rPr lang="fr-FR" dirty="0"/>
              <a:t>Tiers</a:t>
            </a:r>
          </a:p>
          <a:p>
            <a:pPr lvl="1"/>
            <a:r>
              <a:rPr lang="fr-FR" dirty="0"/>
              <a:t>Clients</a:t>
            </a:r>
          </a:p>
          <a:p>
            <a:pPr lvl="1"/>
            <a:r>
              <a:rPr lang="fr-FR" dirty="0"/>
              <a:t>Fournisseurs</a:t>
            </a:r>
          </a:p>
          <a:p>
            <a:pPr lvl="1"/>
            <a:r>
              <a:rPr lang="fr-FR" dirty="0"/>
              <a:t>…</a:t>
            </a:r>
          </a:p>
          <a:p>
            <a:r>
              <a:rPr lang="fr-FR" dirty="0"/>
              <a:t>Finance</a:t>
            </a:r>
          </a:p>
          <a:p>
            <a:pPr lvl="1"/>
            <a:r>
              <a:rPr lang="fr-FR" dirty="0"/>
              <a:t>Compta</a:t>
            </a:r>
          </a:p>
          <a:p>
            <a:pPr lvl="1"/>
            <a:r>
              <a:rPr lang="fr-FR" dirty="0"/>
              <a:t>Paye</a:t>
            </a:r>
          </a:p>
          <a:p>
            <a:pPr lvl="1"/>
            <a:r>
              <a:rPr lang="fr-FR"/>
              <a:t>Gestion</a:t>
            </a:r>
            <a:endParaRPr lang="fr-FR" dirty="0"/>
          </a:p>
        </p:txBody>
      </p:sp>
    </p:spTree>
    <p:extLst>
      <p:ext uri="{BB962C8B-B14F-4D97-AF65-F5344CB8AC3E}">
        <p14:creationId xmlns:p14="http://schemas.microsoft.com/office/powerpoint/2010/main" val="8931995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CFDE42-345C-BEFA-267E-A868088126D3}"/>
              </a:ext>
            </a:extLst>
          </p:cNvPr>
          <p:cNvSpPr>
            <a:spLocks noGrp="1"/>
          </p:cNvSpPr>
          <p:nvPr>
            <p:ph type="title"/>
          </p:nvPr>
        </p:nvSpPr>
        <p:spPr/>
        <p:txBody>
          <a:bodyPr/>
          <a:lstStyle/>
          <a:p>
            <a:r>
              <a:rPr lang="fr-FR" dirty="0"/>
              <a:t>Exemples de nouveaux enjeux</a:t>
            </a:r>
          </a:p>
        </p:txBody>
      </p:sp>
      <p:sp>
        <p:nvSpPr>
          <p:cNvPr id="3" name="Espace réservé du contenu 2">
            <a:extLst>
              <a:ext uri="{FF2B5EF4-FFF2-40B4-BE49-F238E27FC236}">
                <a16:creationId xmlns:a16="http://schemas.microsoft.com/office/drawing/2014/main" id="{8BF1B86C-C799-7A64-8235-52D4A5F0234A}"/>
              </a:ext>
            </a:extLst>
          </p:cNvPr>
          <p:cNvSpPr>
            <a:spLocks noGrp="1"/>
          </p:cNvSpPr>
          <p:nvPr>
            <p:ph idx="1"/>
          </p:nvPr>
        </p:nvSpPr>
        <p:spPr/>
        <p:txBody>
          <a:bodyPr/>
          <a:lstStyle/>
          <a:p>
            <a:r>
              <a:rPr lang="fr-FR" dirty="0"/>
              <a:t>A vous ?</a:t>
            </a:r>
          </a:p>
        </p:txBody>
      </p:sp>
    </p:spTree>
    <p:extLst>
      <p:ext uri="{BB962C8B-B14F-4D97-AF65-F5344CB8AC3E}">
        <p14:creationId xmlns:p14="http://schemas.microsoft.com/office/powerpoint/2010/main" val="24317447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D62C1A-E02A-5C13-EE92-0C4FC3FA6802}"/>
              </a:ext>
            </a:extLst>
          </p:cNvPr>
          <p:cNvSpPr>
            <a:spLocks noGrp="1"/>
          </p:cNvSpPr>
          <p:nvPr>
            <p:ph type="title"/>
          </p:nvPr>
        </p:nvSpPr>
        <p:spPr/>
        <p:txBody>
          <a:bodyPr/>
          <a:lstStyle/>
          <a:p>
            <a:r>
              <a:rPr lang="fr-FR" dirty="0"/>
              <a:t>Le </a:t>
            </a:r>
            <a:r>
              <a:rPr lang="fr-FR" dirty="0" err="1"/>
              <a:t>reporting</a:t>
            </a:r>
            <a:r>
              <a:rPr lang="fr-FR" dirty="0"/>
              <a:t> d’organisation</a:t>
            </a:r>
          </a:p>
        </p:txBody>
      </p:sp>
      <p:sp>
        <p:nvSpPr>
          <p:cNvPr id="3" name="Espace réservé du contenu 2">
            <a:extLst>
              <a:ext uri="{FF2B5EF4-FFF2-40B4-BE49-F238E27FC236}">
                <a16:creationId xmlns:a16="http://schemas.microsoft.com/office/drawing/2014/main" id="{D5995F87-1B4C-2138-FC01-35364DB04020}"/>
              </a:ext>
            </a:extLst>
          </p:cNvPr>
          <p:cNvSpPr>
            <a:spLocks noGrp="1"/>
          </p:cNvSpPr>
          <p:nvPr>
            <p:ph idx="1"/>
          </p:nvPr>
        </p:nvSpPr>
        <p:spPr/>
        <p:txBody>
          <a:bodyPr/>
          <a:lstStyle/>
          <a:p>
            <a:r>
              <a:rPr lang="fr-FR" dirty="0"/>
              <a:t>Dans toutes entreprises ou organisations, les équipes de direction ont besoin d’informations concrètes et chiffrées pour définir ou évaluer une stratégie</a:t>
            </a:r>
          </a:p>
          <a:p>
            <a:pPr lvl="1"/>
            <a:r>
              <a:rPr lang="fr-FR" dirty="0"/>
              <a:t>En effet, elles ont besoin que leur équipe mette régulièrement à leur disposition d’un grand nombre de personnes des rapports de suivi et de pilotage de l’organisation, dont les chiffres sont :</a:t>
            </a:r>
          </a:p>
          <a:p>
            <a:pPr lvl="1"/>
            <a:r>
              <a:rPr lang="fr-FR" dirty="0"/>
              <a:t>vérifiés et validés,</a:t>
            </a:r>
          </a:p>
          <a:p>
            <a:pPr lvl="1"/>
            <a:r>
              <a:rPr lang="fr-FR" dirty="0"/>
              <a:t>reproductibles dans le temps (une même analyse produite à des périodes différentes doit présenter les mêmes résultats)</a:t>
            </a:r>
          </a:p>
          <a:p>
            <a:endParaRPr lang="fr-FR" dirty="0"/>
          </a:p>
          <a:p>
            <a:r>
              <a:rPr lang="fr-FR" dirty="0"/>
              <a:t>auditables (le cheminement pour générer le résultat est connu et documenté).</a:t>
            </a:r>
          </a:p>
        </p:txBody>
      </p:sp>
    </p:spTree>
    <p:extLst>
      <p:ext uri="{BB962C8B-B14F-4D97-AF65-F5344CB8AC3E}">
        <p14:creationId xmlns:p14="http://schemas.microsoft.com/office/powerpoint/2010/main" val="16029710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4F9A51-D33C-C8C7-DA68-CDD2FE2FAFA8}"/>
              </a:ext>
            </a:extLst>
          </p:cNvPr>
          <p:cNvSpPr>
            <a:spLocks noGrp="1"/>
          </p:cNvSpPr>
          <p:nvPr>
            <p:ph type="title"/>
          </p:nvPr>
        </p:nvSpPr>
        <p:spPr/>
        <p:txBody>
          <a:bodyPr/>
          <a:lstStyle/>
          <a:p>
            <a:r>
              <a:rPr lang="fr-FR" dirty="0"/>
              <a:t>L’analyse en temps réel</a:t>
            </a:r>
          </a:p>
        </p:txBody>
      </p:sp>
      <p:sp>
        <p:nvSpPr>
          <p:cNvPr id="3" name="Espace réservé du contenu 2">
            <a:extLst>
              <a:ext uri="{FF2B5EF4-FFF2-40B4-BE49-F238E27FC236}">
                <a16:creationId xmlns:a16="http://schemas.microsoft.com/office/drawing/2014/main" id="{FF1A4DE9-1CA5-AC50-7669-4AB2A4DBA64B}"/>
              </a:ext>
            </a:extLst>
          </p:cNvPr>
          <p:cNvSpPr>
            <a:spLocks noGrp="1"/>
          </p:cNvSpPr>
          <p:nvPr>
            <p:ph idx="1"/>
          </p:nvPr>
        </p:nvSpPr>
        <p:spPr/>
        <p:txBody>
          <a:bodyPr/>
          <a:lstStyle/>
          <a:p>
            <a:r>
              <a:rPr lang="fr-FR" dirty="0"/>
              <a:t>Il consiste à mener des analyses en temps réel (ou micro-batch à fréquence déterminée) sur les données mises à disposition par les objets connectés notamment, pour superviser les comportements et anticiper des comportements à venir.</a:t>
            </a:r>
          </a:p>
        </p:txBody>
      </p:sp>
    </p:spTree>
    <p:extLst>
      <p:ext uri="{BB962C8B-B14F-4D97-AF65-F5344CB8AC3E}">
        <p14:creationId xmlns:p14="http://schemas.microsoft.com/office/powerpoint/2010/main" val="21586779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DCB10B-B0A1-8C0C-8851-0CFCE9184A92}"/>
              </a:ext>
            </a:extLst>
          </p:cNvPr>
          <p:cNvSpPr>
            <a:spLocks noGrp="1"/>
          </p:cNvSpPr>
          <p:nvPr>
            <p:ph type="title"/>
          </p:nvPr>
        </p:nvSpPr>
        <p:spPr/>
        <p:txBody>
          <a:bodyPr/>
          <a:lstStyle/>
          <a:p>
            <a:r>
              <a:rPr lang="fr-FR" dirty="0"/>
              <a:t>Data </a:t>
            </a:r>
            <a:r>
              <a:rPr lang="fr-FR" dirty="0" err="1"/>
              <a:t>discovery</a:t>
            </a:r>
            <a:endParaRPr lang="fr-FR" dirty="0"/>
          </a:p>
        </p:txBody>
      </p:sp>
      <p:sp>
        <p:nvSpPr>
          <p:cNvPr id="3" name="Espace réservé du contenu 2">
            <a:extLst>
              <a:ext uri="{FF2B5EF4-FFF2-40B4-BE49-F238E27FC236}">
                <a16:creationId xmlns:a16="http://schemas.microsoft.com/office/drawing/2014/main" id="{E832069F-3839-CBE8-7035-48D4104F3EAE}"/>
              </a:ext>
            </a:extLst>
          </p:cNvPr>
          <p:cNvSpPr>
            <a:spLocks noGrp="1"/>
          </p:cNvSpPr>
          <p:nvPr>
            <p:ph idx="1"/>
          </p:nvPr>
        </p:nvSpPr>
        <p:spPr/>
        <p:txBody>
          <a:bodyPr/>
          <a:lstStyle/>
          <a:p>
            <a:r>
              <a:rPr lang="fr-FR" dirty="0"/>
              <a:t>Un autre intérêt du Big Data est d'offrir plus d’autonomie à l’utilisateur dans la manipulation de ses données</a:t>
            </a:r>
          </a:p>
          <a:p>
            <a:r>
              <a:rPr lang="fr-FR" dirty="0"/>
              <a:t>Vous entendrez parler de solutions dites de Business Intelligence Agile (BI Agile)</a:t>
            </a:r>
          </a:p>
          <a:p>
            <a:r>
              <a:rPr lang="fr-FR" dirty="0"/>
              <a:t>Ou encore de Data Visualisation (que l’on appelle aussi </a:t>
            </a:r>
            <a:r>
              <a:rPr lang="fr-FR" dirty="0" err="1"/>
              <a:t>DataViz</a:t>
            </a:r>
            <a:r>
              <a:rPr lang="fr-FR" dirty="0"/>
              <a:t>).</a:t>
            </a:r>
          </a:p>
        </p:txBody>
      </p:sp>
    </p:spTree>
    <p:extLst>
      <p:ext uri="{BB962C8B-B14F-4D97-AF65-F5344CB8AC3E}">
        <p14:creationId xmlns:p14="http://schemas.microsoft.com/office/powerpoint/2010/main" val="2090137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Wikipedia</a:t>
            </a:r>
            <a:endParaRPr lang="fr-FR" dirty="0"/>
          </a:p>
        </p:txBody>
      </p:sp>
      <p:sp>
        <p:nvSpPr>
          <p:cNvPr id="3" name="Espace réservé du contenu 2"/>
          <p:cNvSpPr>
            <a:spLocks noGrp="1"/>
          </p:cNvSpPr>
          <p:nvPr>
            <p:ph idx="1"/>
          </p:nvPr>
        </p:nvSpPr>
        <p:spPr/>
        <p:txBody>
          <a:bodyPr/>
          <a:lstStyle/>
          <a:p>
            <a:r>
              <a:rPr lang="fr-FR" dirty="0"/>
              <a:t>Le MDM est une branche des technologies de l'information qui définit un ensemble de concepts et de processus visant à définir, stocker, maintenir, distribuer et imposer une vue complète, fiable et à jour des données référentielles au sein d’un système d’information, indépendamment des canaux de communications, du secteur d'activité ou des subdivisions métiers ou géographiques.</a:t>
            </a:r>
          </a:p>
        </p:txBody>
      </p:sp>
    </p:spTree>
    <p:extLst>
      <p:ext uri="{BB962C8B-B14F-4D97-AF65-F5344CB8AC3E}">
        <p14:creationId xmlns:p14="http://schemas.microsoft.com/office/powerpoint/2010/main" val="17739368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AE6EDC-1B1E-95F9-1229-EA66A695FA17}"/>
              </a:ext>
            </a:extLst>
          </p:cNvPr>
          <p:cNvSpPr>
            <a:spLocks noGrp="1"/>
          </p:cNvSpPr>
          <p:nvPr>
            <p:ph type="title"/>
          </p:nvPr>
        </p:nvSpPr>
        <p:spPr/>
        <p:txBody>
          <a:bodyPr/>
          <a:lstStyle/>
          <a:p>
            <a:r>
              <a:rPr lang="fr-FR" dirty="0"/>
              <a:t>L’analyse prédictive</a:t>
            </a:r>
          </a:p>
        </p:txBody>
      </p:sp>
      <p:sp>
        <p:nvSpPr>
          <p:cNvPr id="3" name="Espace réservé du contenu 2">
            <a:extLst>
              <a:ext uri="{FF2B5EF4-FFF2-40B4-BE49-F238E27FC236}">
                <a16:creationId xmlns:a16="http://schemas.microsoft.com/office/drawing/2014/main" id="{8DF16047-3DF0-D71A-3C45-C6548877EB8A}"/>
              </a:ext>
            </a:extLst>
          </p:cNvPr>
          <p:cNvSpPr>
            <a:spLocks noGrp="1"/>
          </p:cNvSpPr>
          <p:nvPr>
            <p:ph idx="1"/>
          </p:nvPr>
        </p:nvSpPr>
        <p:spPr/>
        <p:txBody>
          <a:bodyPr/>
          <a:lstStyle/>
          <a:p>
            <a:r>
              <a:rPr lang="fr-FR" dirty="0"/>
              <a:t>Mise en œuvre des algorithmes statistiques et prédictifs.</a:t>
            </a:r>
          </a:p>
          <a:p>
            <a:pPr lvl="1"/>
            <a:r>
              <a:rPr lang="fr-FR" dirty="0"/>
              <a:t>L’objectif est ici d’identifier des corrélations et des schémas reproductibles que l’on n’aurait pas détectés naturellement et qui permettent d’établir des projections réalistes sur les situations à venir.</a:t>
            </a:r>
          </a:p>
          <a:p>
            <a:pPr lvl="1"/>
            <a:r>
              <a:rPr lang="fr-FR" dirty="0"/>
              <a:t>Par exemple, dans le domaine financier, chaque portefeuille contient en son sein un ensemble de clients à risque qui ne remplissent pas leurs obligations à temps</a:t>
            </a:r>
            <a:r>
              <a:rPr lang="fr-FR"/>
              <a:t>. </a:t>
            </a:r>
            <a:endParaRPr lang="fr-FR" dirty="0"/>
          </a:p>
        </p:txBody>
      </p:sp>
    </p:spTree>
    <p:extLst>
      <p:ext uri="{BB962C8B-B14F-4D97-AF65-F5344CB8AC3E}">
        <p14:creationId xmlns:p14="http://schemas.microsoft.com/office/powerpoint/2010/main" val="26392009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3468A8-6987-0D42-3FBB-9EA4B2C27510}"/>
              </a:ext>
            </a:extLst>
          </p:cNvPr>
          <p:cNvSpPr>
            <a:spLocks noGrp="1"/>
          </p:cNvSpPr>
          <p:nvPr>
            <p:ph type="title"/>
          </p:nvPr>
        </p:nvSpPr>
        <p:spPr/>
        <p:txBody>
          <a:bodyPr/>
          <a:lstStyle/>
          <a:p>
            <a:r>
              <a:rPr lang="fr-FR" dirty="0"/>
              <a:t>Des nouveaux rôles</a:t>
            </a:r>
          </a:p>
        </p:txBody>
      </p:sp>
      <p:sp>
        <p:nvSpPr>
          <p:cNvPr id="3" name="Espace réservé du contenu 2">
            <a:extLst>
              <a:ext uri="{FF2B5EF4-FFF2-40B4-BE49-F238E27FC236}">
                <a16:creationId xmlns:a16="http://schemas.microsoft.com/office/drawing/2014/main" id="{41C249BB-E0FC-FCF8-BE1C-535017A39965}"/>
              </a:ext>
            </a:extLst>
          </p:cNvPr>
          <p:cNvSpPr>
            <a:spLocks noGrp="1"/>
          </p:cNvSpPr>
          <p:nvPr>
            <p:ph idx="1"/>
          </p:nvPr>
        </p:nvSpPr>
        <p:spPr/>
        <p:txBody>
          <a:bodyPr/>
          <a:lstStyle/>
          <a:p>
            <a:endParaRPr lang="fr-FR"/>
          </a:p>
        </p:txBody>
      </p:sp>
      <p:pic>
        <p:nvPicPr>
          <p:cNvPr id="5" name="Image 4">
            <a:extLst>
              <a:ext uri="{FF2B5EF4-FFF2-40B4-BE49-F238E27FC236}">
                <a16:creationId xmlns:a16="http://schemas.microsoft.com/office/drawing/2014/main" id="{5AC829D9-4C4A-1F1F-6753-87BAEB515FA8}"/>
              </a:ext>
            </a:extLst>
          </p:cNvPr>
          <p:cNvPicPr>
            <a:picLocks noChangeAspect="1"/>
          </p:cNvPicPr>
          <p:nvPr/>
        </p:nvPicPr>
        <p:blipFill>
          <a:blip r:embed="rId2"/>
          <a:stretch>
            <a:fillRect/>
          </a:stretch>
        </p:blipFill>
        <p:spPr>
          <a:xfrm>
            <a:off x="539552" y="1005154"/>
            <a:ext cx="8385761" cy="5040559"/>
          </a:xfrm>
          <a:prstGeom prst="rect">
            <a:avLst/>
          </a:prstGeom>
        </p:spPr>
      </p:pic>
    </p:spTree>
    <p:extLst>
      <p:ext uri="{BB962C8B-B14F-4D97-AF65-F5344CB8AC3E}">
        <p14:creationId xmlns:p14="http://schemas.microsoft.com/office/powerpoint/2010/main" val="520807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01BDF0-DF6B-D820-FFCD-868B50F708D4}"/>
              </a:ext>
            </a:extLst>
          </p:cNvPr>
          <p:cNvSpPr>
            <a:spLocks noGrp="1"/>
          </p:cNvSpPr>
          <p:nvPr>
            <p:ph type="title"/>
          </p:nvPr>
        </p:nvSpPr>
        <p:spPr/>
        <p:txBody>
          <a:bodyPr/>
          <a:lstStyle/>
          <a:p>
            <a:r>
              <a:rPr lang="fr-FR" dirty="0" err="1"/>
              <a:t>Wikipedia</a:t>
            </a:r>
            <a:endParaRPr lang="fr-FR" dirty="0"/>
          </a:p>
        </p:txBody>
      </p:sp>
      <p:sp>
        <p:nvSpPr>
          <p:cNvPr id="3" name="Espace réservé du contenu 2">
            <a:extLst>
              <a:ext uri="{FF2B5EF4-FFF2-40B4-BE49-F238E27FC236}">
                <a16:creationId xmlns:a16="http://schemas.microsoft.com/office/drawing/2014/main" id="{83F493A2-FB1C-A50B-63EC-2D06A57CD31B}"/>
              </a:ext>
            </a:extLst>
          </p:cNvPr>
          <p:cNvSpPr>
            <a:spLocks noGrp="1"/>
          </p:cNvSpPr>
          <p:nvPr>
            <p:ph idx="1"/>
          </p:nvPr>
        </p:nvSpPr>
        <p:spPr/>
        <p:txBody>
          <a:bodyPr/>
          <a:lstStyle/>
          <a:p>
            <a:r>
              <a:rPr lang="fr-FR" dirty="0"/>
              <a:t>Les MDM sous-tendent l’ensemble du système d’information, ce qui explique pourquoi leur gestion est devenue un enjeu crucial dans toutes les organisations depuis une dizaine d’années. Classiquement, trois types de données référentielles sont la cible de la MDM :</a:t>
            </a:r>
          </a:p>
          <a:p>
            <a:pPr lvl="1"/>
            <a:r>
              <a:rPr lang="fr-FR" dirty="0"/>
              <a:t>les données « clients/fournisseurs »</a:t>
            </a:r>
          </a:p>
          <a:p>
            <a:pPr lvl="1"/>
            <a:r>
              <a:rPr lang="fr-FR" dirty="0"/>
              <a:t>les données « produits »</a:t>
            </a:r>
          </a:p>
          <a:p>
            <a:pPr lvl="1"/>
            <a:r>
              <a:rPr lang="fr-FR" dirty="0"/>
              <a:t>les données « financières »</a:t>
            </a:r>
          </a:p>
        </p:txBody>
      </p:sp>
    </p:spTree>
    <p:extLst>
      <p:ext uri="{BB962C8B-B14F-4D97-AF65-F5344CB8AC3E}">
        <p14:creationId xmlns:p14="http://schemas.microsoft.com/office/powerpoint/2010/main" val="1188784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79F81B-0974-760D-72EC-E6F2E8EE404F}"/>
              </a:ext>
            </a:extLst>
          </p:cNvPr>
          <p:cNvSpPr>
            <a:spLocks noGrp="1"/>
          </p:cNvSpPr>
          <p:nvPr>
            <p:ph type="title"/>
          </p:nvPr>
        </p:nvSpPr>
        <p:spPr/>
        <p:txBody>
          <a:bodyPr/>
          <a:lstStyle/>
          <a:p>
            <a:r>
              <a:rPr lang="fr-FR" dirty="0"/>
              <a:t>Data Driven</a:t>
            </a:r>
          </a:p>
        </p:txBody>
      </p:sp>
      <p:sp>
        <p:nvSpPr>
          <p:cNvPr id="3" name="Espace réservé du contenu 2">
            <a:extLst>
              <a:ext uri="{FF2B5EF4-FFF2-40B4-BE49-F238E27FC236}">
                <a16:creationId xmlns:a16="http://schemas.microsoft.com/office/drawing/2014/main" id="{3C127FA3-D01F-A1B7-2AE7-A00526E0A7A8}"/>
              </a:ext>
            </a:extLst>
          </p:cNvPr>
          <p:cNvSpPr>
            <a:spLocks noGrp="1"/>
          </p:cNvSpPr>
          <p:nvPr>
            <p:ph idx="1"/>
          </p:nvPr>
        </p:nvSpPr>
        <p:spPr/>
        <p:txBody>
          <a:bodyPr/>
          <a:lstStyle/>
          <a:p>
            <a:r>
              <a:rPr lang="fr-FR" dirty="0"/>
              <a:t>Lorsqu’une entreprise décide de devenir Data-Driven, elle doit prêter une attention particulière à la qualité de ses données</a:t>
            </a:r>
          </a:p>
          <a:p>
            <a:pPr lvl="1"/>
            <a:r>
              <a:rPr lang="fr-FR" dirty="0"/>
              <a:t>Dans le cas contraire, les données erronées, obsolètes ou redondantes peuvent fausser les analyses et mener à de mauvaises prises de décision</a:t>
            </a:r>
          </a:p>
          <a:p>
            <a:pPr lvl="1"/>
            <a:r>
              <a:rPr lang="fr-FR" dirty="0"/>
              <a:t>Avec l’explosion du volume de données générées et collectées par les entreprises, un grand nombre d’entre elles ont pris conscience de l’importance supérieure de certains types de données</a:t>
            </a:r>
          </a:p>
          <a:p>
            <a:pPr lvl="1"/>
            <a:r>
              <a:rPr lang="fr-FR" dirty="0"/>
              <a:t>Toutes les données stockées au sein du système d’information d’une organisation ne sont pas aussi importantes.</a:t>
            </a:r>
          </a:p>
        </p:txBody>
      </p:sp>
    </p:spTree>
    <p:extLst>
      <p:ext uri="{BB962C8B-B14F-4D97-AF65-F5344CB8AC3E}">
        <p14:creationId xmlns:p14="http://schemas.microsoft.com/office/powerpoint/2010/main" val="4036973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F77F54-E641-F0D6-77E9-A64552711237}"/>
              </a:ext>
            </a:extLst>
          </p:cNvPr>
          <p:cNvSpPr>
            <a:spLocks noGrp="1"/>
          </p:cNvSpPr>
          <p:nvPr>
            <p:ph type="title"/>
          </p:nvPr>
        </p:nvSpPr>
        <p:spPr/>
        <p:txBody>
          <a:bodyPr/>
          <a:lstStyle/>
          <a:p>
            <a:r>
              <a:rPr lang="fr-FR" dirty="0"/>
              <a:t>Master Data</a:t>
            </a:r>
          </a:p>
        </p:txBody>
      </p:sp>
      <p:sp>
        <p:nvSpPr>
          <p:cNvPr id="3" name="Espace réservé du contenu 2">
            <a:extLst>
              <a:ext uri="{FF2B5EF4-FFF2-40B4-BE49-F238E27FC236}">
                <a16:creationId xmlns:a16="http://schemas.microsoft.com/office/drawing/2014/main" id="{AAB4B830-E239-2568-8645-9F9B75D470A1}"/>
              </a:ext>
            </a:extLst>
          </p:cNvPr>
          <p:cNvSpPr>
            <a:spLocks noGrp="1"/>
          </p:cNvSpPr>
          <p:nvPr>
            <p:ph idx="1"/>
          </p:nvPr>
        </p:nvSpPr>
        <p:spPr/>
        <p:txBody>
          <a:bodyPr/>
          <a:lstStyle/>
          <a:p>
            <a:r>
              <a:rPr lang="fr-FR" dirty="0"/>
              <a:t>Parmi les données essentielles, critiques, on compte les données tierces liées aux clients et fournisseurs, les informations financières, les données sur les employés, ou encore les données produits</a:t>
            </a:r>
          </a:p>
          <a:p>
            <a:r>
              <a:rPr lang="fr-FR" dirty="0"/>
              <a:t>Il s’agit des données de référence, ou Master Data en anglais</a:t>
            </a:r>
          </a:p>
          <a:p>
            <a:pPr lvl="1"/>
            <a:r>
              <a:rPr lang="fr-FR" dirty="0"/>
              <a:t>Il est impératif que ces données ne comportent absolument aucune erreur. C’est la raison pour laquelle un grand nombre d’entreprises s’en remettent au Master Data Management, ou gestion des données de référence.</a:t>
            </a:r>
          </a:p>
        </p:txBody>
      </p:sp>
    </p:spTree>
    <p:extLst>
      <p:ext uri="{BB962C8B-B14F-4D97-AF65-F5344CB8AC3E}">
        <p14:creationId xmlns:p14="http://schemas.microsoft.com/office/powerpoint/2010/main" val="3177710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A2DB70-0790-74EC-9B59-E9D54A795FCC}"/>
              </a:ext>
            </a:extLst>
          </p:cNvPr>
          <p:cNvSpPr>
            <a:spLocks noGrp="1"/>
          </p:cNvSpPr>
          <p:nvPr>
            <p:ph type="title"/>
          </p:nvPr>
        </p:nvSpPr>
        <p:spPr/>
        <p:txBody>
          <a:bodyPr/>
          <a:lstStyle/>
          <a:p>
            <a:r>
              <a:rPr lang="fr-FR" dirty="0"/>
              <a:t>Single Source of Truth</a:t>
            </a:r>
          </a:p>
        </p:txBody>
      </p:sp>
      <p:sp>
        <p:nvSpPr>
          <p:cNvPr id="3" name="Espace réservé du contenu 2">
            <a:extLst>
              <a:ext uri="{FF2B5EF4-FFF2-40B4-BE49-F238E27FC236}">
                <a16:creationId xmlns:a16="http://schemas.microsoft.com/office/drawing/2014/main" id="{6954EE91-467B-DC49-0121-EAB252DAC445}"/>
              </a:ext>
            </a:extLst>
          </p:cNvPr>
          <p:cNvSpPr>
            <a:spLocks noGrp="1"/>
          </p:cNvSpPr>
          <p:nvPr>
            <p:ph idx="1"/>
          </p:nvPr>
        </p:nvSpPr>
        <p:spPr/>
        <p:txBody>
          <a:bodyPr/>
          <a:lstStyle/>
          <a:p>
            <a:r>
              <a:rPr lang="fr-FR" dirty="0"/>
              <a:t>MDM est composé de :</a:t>
            </a:r>
          </a:p>
          <a:p>
            <a:pPr lvl="1"/>
            <a:r>
              <a:rPr lang="fr-FR" dirty="0"/>
              <a:t>Product Information Management PIM</a:t>
            </a:r>
          </a:p>
          <a:p>
            <a:pPr lvl="1"/>
            <a:r>
              <a:rPr lang="fr-FR" dirty="0"/>
              <a:t>Digital Asset Management DAM</a:t>
            </a:r>
          </a:p>
          <a:p>
            <a:pPr lvl="1"/>
            <a:r>
              <a:rPr lang="fr-FR" dirty="0"/>
              <a:t>Content Mangement System CMS</a:t>
            </a:r>
          </a:p>
          <a:p>
            <a:r>
              <a:rPr lang="fr-FR" dirty="0"/>
              <a:t>Ainsi les données sont centralisées en un seul et unique fichier, autrement dit le référentiel unique</a:t>
            </a:r>
          </a:p>
          <a:p>
            <a:r>
              <a:rPr lang="fr-FR" dirty="0"/>
              <a:t>Single Source of Truth</a:t>
            </a:r>
          </a:p>
        </p:txBody>
      </p:sp>
    </p:spTree>
    <p:extLst>
      <p:ext uri="{BB962C8B-B14F-4D97-AF65-F5344CB8AC3E}">
        <p14:creationId xmlns:p14="http://schemas.microsoft.com/office/powerpoint/2010/main" val="3990934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569272-3B8C-4BE8-EBF7-899B74F9116B}"/>
              </a:ext>
            </a:extLst>
          </p:cNvPr>
          <p:cNvSpPr>
            <a:spLocks noGrp="1"/>
          </p:cNvSpPr>
          <p:nvPr>
            <p:ph type="title"/>
          </p:nvPr>
        </p:nvSpPr>
        <p:spPr/>
        <p:txBody>
          <a:bodyPr/>
          <a:lstStyle/>
          <a:p>
            <a:r>
              <a:rPr lang="fr-FR" dirty="0"/>
              <a:t>Problématique</a:t>
            </a:r>
          </a:p>
        </p:txBody>
      </p:sp>
      <p:sp>
        <p:nvSpPr>
          <p:cNvPr id="3" name="Espace réservé du contenu 2">
            <a:extLst>
              <a:ext uri="{FF2B5EF4-FFF2-40B4-BE49-F238E27FC236}">
                <a16:creationId xmlns:a16="http://schemas.microsoft.com/office/drawing/2014/main" id="{B9C52E47-A139-7746-25E1-4ABF129086CB}"/>
              </a:ext>
            </a:extLst>
          </p:cNvPr>
          <p:cNvSpPr>
            <a:spLocks noGrp="1"/>
          </p:cNvSpPr>
          <p:nvPr>
            <p:ph idx="1"/>
          </p:nvPr>
        </p:nvSpPr>
        <p:spPr/>
        <p:txBody>
          <a:bodyPr/>
          <a:lstStyle/>
          <a:p>
            <a:r>
              <a:rPr lang="fr-FR" dirty="0"/>
              <a:t>Dans de nombreuses organisations actuelles, les données référentielles sont dispersées dans le paysage applicatif, on parle alors de silos de données</a:t>
            </a:r>
          </a:p>
          <a:p>
            <a:pPr lvl="1"/>
            <a:r>
              <a:rPr lang="fr-FR" dirty="0"/>
              <a:t>Les données référentielles sont encodées, stockées et gérées dans chacun des systèmes qui les utilisent</a:t>
            </a:r>
          </a:p>
          <a:p>
            <a:pPr lvl="1"/>
            <a:r>
              <a:rPr lang="fr-FR" dirty="0"/>
              <a:t>Les données opérationnelles dans chacune des applications clientes sont formatées au moyen de ces données référentielles avant d’être envoyées et centralisées dans un entrepôt de données</a:t>
            </a:r>
          </a:p>
        </p:txBody>
      </p:sp>
    </p:spTree>
    <p:extLst>
      <p:ext uri="{BB962C8B-B14F-4D97-AF65-F5344CB8AC3E}">
        <p14:creationId xmlns:p14="http://schemas.microsoft.com/office/powerpoint/2010/main" val="4241305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14C274-D0BF-862E-7D40-5E7B1D0439B2}"/>
              </a:ext>
            </a:extLst>
          </p:cNvPr>
          <p:cNvSpPr>
            <a:spLocks noGrp="1"/>
          </p:cNvSpPr>
          <p:nvPr>
            <p:ph type="title"/>
          </p:nvPr>
        </p:nvSpPr>
        <p:spPr/>
        <p:txBody>
          <a:bodyPr/>
          <a:lstStyle/>
          <a:p>
            <a:r>
              <a:rPr lang="fr-FR" dirty="0"/>
              <a:t>Risques</a:t>
            </a:r>
          </a:p>
        </p:txBody>
      </p:sp>
      <p:sp>
        <p:nvSpPr>
          <p:cNvPr id="3" name="Espace réservé du contenu 2">
            <a:extLst>
              <a:ext uri="{FF2B5EF4-FFF2-40B4-BE49-F238E27FC236}">
                <a16:creationId xmlns:a16="http://schemas.microsoft.com/office/drawing/2014/main" id="{75871418-276F-677C-2D7A-69D7E78A2F43}"/>
              </a:ext>
            </a:extLst>
          </p:cNvPr>
          <p:cNvSpPr>
            <a:spLocks noGrp="1"/>
          </p:cNvSpPr>
          <p:nvPr>
            <p:ph idx="1"/>
          </p:nvPr>
        </p:nvSpPr>
        <p:spPr/>
        <p:txBody>
          <a:bodyPr/>
          <a:lstStyle/>
          <a:p>
            <a:r>
              <a:rPr lang="fr-FR" dirty="0"/>
              <a:t>Coût</a:t>
            </a:r>
          </a:p>
          <a:p>
            <a:pPr lvl="1"/>
            <a:r>
              <a:rPr lang="fr-FR" dirty="0"/>
              <a:t>Les données référentielles doivent être maintenues séparément dans une multitude d’applications distinctes</a:t>
            </a:r>
          </a:p>
          <a:p>
            <a:r>
              <a:rPr lang="fr-FR" dirty="0"/>
              <a:t>Incohérence</a:t>
            </a:r>
          </a:p>
          <a:p>
            <a:pPr lvl="1"/>
            <a:r>
              <a:rPr lang="fr-FR" dirty="0"/>
              <a:t>La multiplicité des définitions et des versions induit un risque d’incohérence entre les différents systèmes </a:t>
            </a:r>
          </a:p>
          <a:p>
            <a:r>
              <a:rPr lang="fr-FR" dirty="0"/>
              <a:t>Faible contrôle des données</a:t>
            </a:r>
          </a:p>
          <a:p>
            <a:pPr lvl="1"/>
            <a:r>
              <a:rPr lang="fr-FR" dirty="0"/>
              <a:t>Comme les données référentielles existent en de multiples endroits sous de multiples formes, aucun système ne peut revendiquer la propriété d’une donnée référentielle (qui en est le maître ?)</a:t>
            </a:r>
          </a:p>
          <a:p>
            <a:r>
              <a:rPr lang="fr-FR" dirty="0"/>
              <a:t>Absence d’unicité et de cohérence : lorsque deux applications utilisent des versions différentes de la même donnée référentielle, il est impossible de déterminer quelle version est la bonne; il est souvent fait référence à ce principe dans la littérature sous le terme « single version of the </a:t>
            </a:r>
            <a:r>
              <a:rPr lang="fr-FR" dirty="0" err="1"/>
              <a:t>truth</a:t>
            </a:r>
            <a:r>
              <a:rPr lang="fr-FR" dirty="0"/>
              <a:t> »</a:t>
            </a:r>
          </a:p>
        </p:txBody>
      </p:sp>
    </p:spTree>
    <p:extLst>
      <p:ext uri="{BB962C8B-B14F-4D97-AF65-F5344CB8AC3E}">
        <p14:creationId xmlns:p14="http://schemas.microsoft.com/office/powerpoint/2010/main" val="435386582"/>
      </p:ext>
    </p:extLst>
  </p:cSld>
  <p:clrMapOvr>
    <a:masterClrMapping/>
  </p:clrMapOvr>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3149</TotalTime>
  <Words>1541</Words>
  <Application>Microsoft Office PowerPoint</Application>
  <PresentationFormat>Affichage à l'écran (4:3)</PresentationFormat>
  <Paragraphs>134</Paragraphs>
  <Slides>31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31</vt:i4>
      </vt:variant>
    </vt:vector>
  </HeadingPairs>
  <TitlesOfParts>
    <vt:vector size="35" baseType="lpstr">
      <vt:lpstr>Arial</vt:lpstr>
      <vt:lpstr>Monotype Sorts</vt:lpstr>
      <vt:lpstr>Times New Roman</vt:lpstr>
      <vt:lpstr>cvc</vt:lpstr>
      <vt:lpstr>Présentation PowerPoint</vt:lpstr>
      <vt:lpstr>MDM</vt:lpstr>
      <vt:lpstr>Wikipedia</vt:lpstr>
      <vt:lpstr>Wikipedia</vt:lpstr>
      <vt:lpstr>Data Driven</vt:lpstr>
      <vt:lpstr>Master Data</vt:lpstr>
      <vt:lpstr>Single Source of Truth</vt:lpstr>
      <vt:lpstr>Problématique</vt:lpstr>
      <vt:lpstr>Risques</vt:lpstr>
      <vt:lpstr>Risques</vt:lpstr>
      <vt:lpstr>Buts</vt:lpstr>
      <vt:lpstr>Buts</vt:lpstr>
      <vt:lpstr>Implémentation</vt:lpstr>
      <vt:lpstr>Architecture</vt:lpstr>
      <vt:lpstr>Data lifecycle</vt:lpstr>
      <vt:lpstr>Administration</vt:lpstr>
      <vt:lpstr>Stockage</vt:lpstr>
      <vt:lpstr>Metadata</vt:lpstr>
      <vt:lpstr>L’accès aux données</vt:lpstr>
      <vt:lpstr>Guidelines</vt:lpstr>
      <vt:lpstr>Data Cleansing</vt:lpstr>
      <vt:lpstr>Fonctionnement</vt:lpstr>
      <vt:lpstr>Défis</vt:lpstr>
      <vt:lpstr>Défis</vt:lpstr>
      <vt:lpstr>Les principaux domaines d’application</vt:lpstr>
      <vt:lpstr>Exemples de nouveaux enjeux</vt:lpstr>
      <vt:lpstr>Le reporting d’organisation</vt:lpstr>
      <vt:lpstr>L’analyse en temps réel</vt:lpstr>
      <vt:lpstr>Data discovery</vt:lpstr>
      <vt:lpstr>L’analyse prédictive</vt:lpstr>
      <vt:lpstr>Des nouveaux rôles</vt:lpstr>
    </vt:vector>
  </TitlesOfParts>
  <Company>jkhjkjkh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250</cp:revision>
  <dcterms:created xsi:type="dcterms:W3CDTF">2000-04-10T19:33:12Z</dcterms:created>
  <dcterms:modified xsi:type="dcterms:W3CDTF">2022-06-25T19:46:54Z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