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7"/>
  </p:notesMasterIdLst>
  <p:handoutMasterIdLst>
    <p:handoutMasterId r:id="rId18"/>
  </p:handoutMasterIdLst>
  <p:sldIdLst>
    <p:sldId id="264" r:id="rId2"/>
    <p:sldId id="344" r:id="rId3"/>
    <p:sldId id="265" r:id="rId4"/>
    <p:sldId id="266" r:id="rId5"/>
    <p:sldId id="267" r:id="rId6"/>
    <p:sldId id="271" r:id="rId7"/>
    <p:sldId id="272" r:id="rId8"/>
    <p:sldId id="273" r:id="rId9"/>
    <p:sldId id="322" r:id="rId10"/>
    <p:sldId id="327" r:id="rId11"/>
    <p:sldId id="328" r:id="rId12"/>
    <p:sldId id="274" r:id="rId13"/>
    <p:sldId id="275" r:id="rId14"/>
    <p:sldId id="343" r:id="rId15"/>
    <p:sldId id="345" r:id="rId16"/>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34" autoAdjust="0"/>
    <p:restoredTop sz="94590" autoAdjust="0"/>
  </p:normalViewPr>
  <p:slideViewPr>
    <p:cSldViewPr>
      <p:cViewPr varScale="1">
        <p:scale>
          <a:sx n="84" d="100"/>
          <a:sy n="84" d="100"/>
        </p:scale>
        <p:origin x="142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1386"/>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a:t>MDM</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4</a:t>
            </a:r>
          </a:p>
          <a:p>
            <a:pPr eaLnBrk="1" hangingPunct="1"/>
            <a:r>
              <a:rPr lang="fr-FR" altLang="fr-FR" dirty="0"/>
              <a:t>Typologies</a:t>
            </a:r>
          </a:p>
        </p:txBody>
      </p:sp>
      <p:sp>
        <p:nvSpPr>
          <p:cNvPr id="3" name="ZoneTexte 2"/>
          <p:cNvSpPr txBox="1"/>
          <p:nvPr/>
        </p:nvSpPr>
        <p:spPr>
          <a:xfrm>
            <a:off x="2051720" y="2132856"/>
            <a:ext cx="5519460" cy="646331"/>
          </a:xfrm>
          <a:prstGeom prst="rect">
            <a:avLst/>
          </a:prstGeom>
          <a:noFill/>
        </p:spPr>
        <p:txBody>
          <a:bodyPr wrap="none" rtlCol="0">
            <a:spAutoFit/>
          </a:bodyPr>
          <a:lstStyle/>
          <a:p>
            <a:r>
              <a:rPr lang="fr-FR" sz="3600" dirty="0"/>
              <a:t>Master Data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IoT</a:t>
            </a:r>
            <a:endParaRPr lang="fr-FR" dirty="0"/>
          </a:p>
        </p:txBody>
      </p:sp>
      <p:sp>
        <p:nvSpPr>
          <p:cNvPr id="3" name="Espace réservé du contenu 2"/>
          <p:cNvSpPr>
            <a:spLocks noGrp="1"/>
          </p:cNvSpPr>
          <p:nvPr>
            <p:ph idx="1"/>
          </p:nvPr>
        </p:nvSpPr>
        <p:spPr/>
        <p:txBody>
          <a:bodyPr/>
          <a:lstStyle/>
          <a:p>
            <a:r>
              <a:rPr lang="fr-FR" dirty="0"/>
              <a:t>Les objets connectés sont une autre source de données brutes, qui récupèrent un grand nombre de données grâce à leurs capteurs</a:t>
            </a:r>
          </a:p>
        </p:txBody>
      </p:sp>
      <p:pic>
        <p:nvPicPr>
          <p:cNvPr id="2050" name="Picture 2" descr="Un exemple d'objet connecté : le thermostat intelligent de l'entreprise Nest. Source: http://nest.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924944"/>
            <a:ext cx="47625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682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des loyers</a:t>
            </a:r>
          </a:p>
        </p:txBody>
      </p:sp>
      <p:sp>
        <p:nvSpPr>
          <p:cNvPr id="3" name="Espace réservé du contenu 2"/>
          <p:cNvSpPr>
            <a:spLocks noGrp="1"/>
          </p:cNvSpPr>
          <p:nvPr>
            <p:ph idx="1"/>
          </p:nvPr>
        </p:nvSpPr>
        <p:spPr/>
        <p:txBody>
          <a:bodyPr/>
          <a:lstStyle/>
          <a:p>
            <a:endParaRPr lang="fr-FR" dirty="0"/>
          </a:p>
        </p:txBody>
      </p:sp>
      <p:pic>
        <p:nvPicPr>
          <p:cNvPr id="4" name="Image 3"/>
          <p:cNvPicPr>
            <a:picLocks noChangeAspect="1"/>
          </p:cNvPicPr>
          <p:nvPr/>
        </p:nvPicPr>
        <p:blipFill>
          <a:blip r:embed="rId2"/>
          <a:stretch>
            <a:fillRect/>
          </a:stretch>
        </p:blipFill>
        <p:spPr>
          <a:xfrm>
            <a:off x="1157988" y="1412776"/>
            <a:ext cx="7385981" cy="4944553"/>
          </a:xfrm>
          <a:prstGeom prst="rect">
            <a:avLst/>
          </a:prstGeom>
        </p:spPr>
      </p:pic>
    </p:spTree>
    <p:extLst>
      <p:ext uri="{BB962C8B-B14F-4D97-AF65-F5344CB8AC3E}">
        <p14:creationId xmlns:p14="http://schemas.microsoft.com/office/powerpoint/2010/main" val="114200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Workflow</a:t>
            </a:r>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918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Collecter les données</a:t>
            </a:r>
          </a:p>
        </p:txBody>
      </p:sp>
      <p:sp>
        <p:nvSpPr>
          <p:cNvPr id="3" name="Espace réservé du contenu 2"/>
          <p:cNvSpPr>
            <a:spLocks noGrp="1"/>
          </p:cNvSpPr>
          <p:nvPr>
            <p:ph idx="1"/>
          </p:nvPr>
        </p:nvSpPr>
        <p:spPr/>
        <p:txBody>
          <a:bodyPr/>
          <a:lstStyle/>
          <a:p>
            <a:r>
              <a:rPr lang="fr-FR" dirty="0"/>
              <a:t>Collecte des données</a:t>
            </a:r>
          </a:p>
          <a:p>
            <a:pPr lvl="1"/>
            <a:r>
              <a:rPr lang="fr-FR" dirty="0"/>
              <a:t>Fichiers</a:t>
            </a:r>
          </a:p>
          <a:p>
            <a:pPr lvl="1"/>
            <a:r>
              <a:rPr lang="fr-FR" dirty="0"/>
              <a:t>Scan</a:t>
            </a:r>
          </a:p>
          <a:p>
            <a:pPr lvl="1"/>
            <a:r>
              <a:rPr lang="fr-FR" dirty="0"/>
              <a:t>Web</a:t>
            </a:r>
          </a:p>
          <a:p>
            <a:pPr lvl="1"/>
            <a:r>
              <a:rPr lang="fr-FR" dirty="0"/>
              <a:t>Base de données</a:t>
            </a:r>
          </a:p>
          <a:p>
            <a:pPr lvl="1"/>
            <a:r>
              <a:rPr lang="fr-FR" dirty="0"/>
              <a:t>Office</a:t>
            </a:r>
          </a:p>
          <a:p>
            <a:pPr lvl="1"/>
            <a:r>
              <a:rPr lang="fr-FR" dirty="0"/>
              <a:t>Les images</a:t>
            </a:r>
          </a:p>
          <a:p>
            <a:pPr lvl="1"/>
            <a:r>
              <a:rPr lang="fr-FR" dirty="0" err="1"/>
              <a:t>IoT</a:t>
            </a:r>
            <a:endParaRPr lang="fr-FR" dirty="0"/>
          </a:p>
          <a:p>
            <a:endParaRPr lang="fr-FR" dirty="0"/>
          </a:p>
        </p:txBody>
      </p:sp>
    </p:spTree>
    <p:extLst>
      <p:ext uri="{BB962C8B-B14F-4D97-AF65-F5344CB8AC3E}">
        <p14:creationId xmlns:p14="http://schemas.microsoft.com/office/powerpoint/2010/main" val="2853311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7D66F9-E288-8E28-E8F6-6DA243176D2E}"/>
              </a:ext>
            </a:extLst>
          </p:cNvPr>
          <p:cNvSpPr>
            <a:spLocks noGrp="1"/>
          </p:cNvSpPr>
          <p:nvPr>
            <p:ph type="title"/>
          </p:nvPr>
        </p:nvSpPr>
        <p:spPr/>
        <p:txBody>
          <a:bodyPr/>
          <a:lstStyle/>
          <a:p>
            <a:r>
              <a:rPr lang="fr-FR" dirty="0"/>
              <a:t>Les différents types de base de données</a:t>
            </a:r>
          </a:p>
        </p:txBody>
      </p:sp>
      <p:sp>
        <p:nvSpPr>
          <p:cNvPr id="3" name="Espace réservé du contenu 2">
            <a:extLst>
              <a:ext uri="{FF2B5EF4-FFF2-40B4-BE49-F238E27FC236}">
                <a16:creationId xmlns:a16="http://schemas.microsoft.com/office/drawing/2014/main" id="{E7AD7BD4-5055-F3CF-2F2B-00A9EDDDA5A2}"/>
              </a:ext>
            </a:extLst>
          </p:cNvPr>
          <p:cNvSpPr>
            <a:spLocks noGrp="1"/>
          </p:cNvSpPr>
          <p:nvPr>
            <p:ph idx="1"/>
          </p:nvPr>
        </p:nvSpPr>
        <p:spPr/>
        <p:txBody>
          <a:bodyPr/>
          <a:lstStyle/>
          <a:p>
            <a:r>
              <a:rPr lang="fr-FR" dirty="0"/>
              <a:t>Base de données</a:t>
            </a:r>
          </a:p>
          <a:p>
            <a:pPr lvl="1"/>
            <a:r>
              <a:rPr lang="fr-FR" dirty="0"/>
              <a:t>Stockage des données</a:t>
            </a:r>
          </a:p>
          <a:p>
            <a:pPr lvl="1"/>
            <a:r>
              <a:rPr lang="fr-FR" dirty="0"/>
              <a:t>Fiable, permet de retrouvé facilement la données</a:t>
            </a:r>
          </a:p>
          <a:p>
            <a:r>
              <a:rPr lang="fr-FR" dirty="0"/>
              <a:t>Structurée</a:t>
            </a:r>
          </a:p>
          <a:p>
            <a:pPr lvl="1"/>
            <a:r>
              <a:rPr lang="fr-FR" dirty="0"/>
              <a:t>Tabulaire : </a:t>
            </a:r>
            <a:r>
              <a:rPr lang="fr-FR" dirty="0" err="1"/>
              <a:t>Sql</a:t>
            </a:r>
            <a:endParaRPr lang="fr-FR" dirty="0"/>
          </a:p>
          <a:p>
            <a:r>
              <a:rPr lang="fr-FR" dirty="0"/>
              <a:t>Non structurée</a:t>
            </a:r>
          </a:p>
          <a:p>
            <a:pPr lvl="1"/>
            <a:r>
              <a:rPr lang="fr-FR" dirty="0"/>
              <a:t>Filesystem, Big Data, Hadoop</a:t>
            </a:r>
          </a:p>
          <a:p>
            <a:r>
              <a:rPr lang="fr-FR" dirty="0"/>
              <a:t>Semi structuré</a:t>
            </a:r>
          </a:p>
          <a:p>
            <a:pPr lvl="1"/>
            <a:r>
              <a:rPr lang="fr-FR" dirty="0"/>
              <a:t>JSON, XML, </a:t>
            </a:r>
            <a:r>
              <a:rPr lang="fr-FR" dirty="0" err="1"/>
              <a:t>MongoDb</a:t>
            </a:r>
            <a:endParaRPr lang="fr-FR" dirty="0"/>
          </a:p>
        </p:txBody>
      </p:sp>
    </p:spTree>
    <p:extLst>
      <p:ext uri="{BB962C8B-B14F-4D97-AF65-F5344CB8AC3E}">
        <p14:creationId xmlns:p14="http://schemas.microsoft.com/office/powerpoint/2010/main" val="1568262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6BAF54-86CC-87DD-76BA-BF00E9B79BD0}"/>
              </a:ext>
            </a:extLst>
          </p:cNvPr>
          <p:cNvSpPr>
            <a:spLocks noGrp="1"/>
          </p:cNvSpPr>
          <p:nvPr>
            <p:ph type="title"/>
          </p:nvPr>
        </p:nvSpPr>
        <p:spPr/>
        <p:txBody>
          <a:bodyPr/>
          <a:lstStyle/>
          <a:p>
            <a:r>
              <a:rPr lang="fr-FR" dirty="0"/>
              <a:t>Cycle de vie</a:t>
            </a:r>
          </a:p>
        </p:txBody>
      </p:sp>
      <p:sp>
        <p:nvSpPr>
          <p:cNvPr id="3" name="Espace réservé du contenu 2">
            <a:extLst>
              <a:ext uri="{FF2B5EF4-FFF2-40B4-BE49-F238E27FC236}">
                <a16:creationId xmlns:a16="http://schemas.microsoft.com/office/drawing/2014/main" id="{71EEEE10-5455-E415-7334-370E6698ECAD}"/>
              </a:ext>
            </a:extLst>
          </p:cNvPr>
          <p:cNvSpPr>
            <a:spLocks noGrp="1"/>
          </p:cNvSpPr>
          <p:nvPr>
            <p:ph idx="1"/>
          </p:nvPr>
        </p:nvSpPr>
        <p:spPr/>
        <p:txBody>
          <a:bodyPr/>
          <a:lstStyle/>
          <a:p>
            <a:endParaRPr lang="fr-FR"/>
          </a:p>
        </p:txBody>
      </p:sp>
      <p:pic>
        <p:nvPicPr>
          <p:cNvPr id="1026" name="Picture 2" descr="Data Life Cycle">
            <a:extLst>
              <a:ext uri="{FF2B5EF4-FFF2-40B4-BE49-F238E27FC236}">
                <a16:creationId xmlns:a16="http://schemas.microsoft.com/office/drawing/2014/main" id="{E2796AE9-8780-6E55-8E4E-147C31E14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908720"/>
            <a:ext cx="5733256"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69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DD4210-B75F-4E33-CD4A-0179C7FB8273}"/>
              </a:ext>
            </a:extLst>
          </p:cNvPr>
          <p:cNvSpPr>
            <a:spLocks noGrp="1"/>
          </p:cNvSpPr>
          <p:nvPr>
            <p:ph type="title"/>
          </p:nvPr>
        </p:nvSpPr>
        <p:spPr/>
        <p:txBody>
          <a:bodyPr/>
          <a:lstStyle/>
          <a:p>
            <a:r>
              <a:rPr lang="fr-FR" dirty="0"/>
              <a:t>2 types</a:t>
            </a:r>
          </a:p>
        </p:txBody>
      </p:sp>
      <p:sp>
        <p:nvSpPr>
          <p:cNvPr id="3" name="Espace réservé du contenu 2">
            <a:extLst>
              <a:ext uri="{FF2B5EF4-FFF2-40B4-BE49-F238E27FC236}">
                <a16:creationId xmlns:a16="http://schemas.microsoft.com/office/drawing/2014/main" id="{AB02F1B4-A99B-AEFD-8904-E1EE98326093}"/>
              </a:ext>
            </a:extLst>
          </p:cNvPr>
          <p:cNvSpPr>
            <a:spLocks noGrp="1"/>
          </p:cNvSpPr>
          <p:nvPr>
            <p:ph idx="1"/>
          </p:nvPr>
        </p:nvSpPr>
        <p:spPr/>
        <p:txBody>
          <a:bodyPr/>
          <a:lstStyle/>
          <a:p>
            <a:r>
              <a:rPr lang="fr-FR" dirty="0"/>
              <a:t>On peut distinguer deux grandes familles de données :</a:t>
            </a:r>
          </a:p>
          <a:p>
            <a:pPr lvl="1"/>
            <a:r>
              <a:rPr lang="fr-FR" dirty="0"/>
              <a:t>Celles qui ne nous concernent pas directement en tant qu’être humain. </a:t>
            </a:r>
            <a:r>
              <a:rPr lang="fr-FR"/>
              <a:t>Il </a:t>
            </a:r>
            <a:r>
              <a:rPr lang="fr-FR" dirty="0"/>
              <a:t>s’agit principalement des données d’ordre technique et scientifique ;</a:t>
            </a:r>
          </a:p>
          <a:p>
            <a:pPr lvl="1"/>
            <a:r>
              <a:rPr lang="fr-FR"/>
              <a:t>celles </a:t>
            </a:r>
            <a:r>
              <a:rPr lang="fr-FR" dirty="0"/>
              <a:t>dont nous sommes en réalité la matière première. Il s’agit des données que nous fournissons, volontairement ou pas tout au long de notre vie quotidienne. Il peut s’agir de nos déplacements, de la musique que l’on écoute, des séries qu'on regarde, de ce qu'on achète, de ce qu'on lit, des sites Web que l’on visite ou des photos que l’on poste sur son réseau social préféré.</a:t>
            </a:r>
          </a:p>
        </p:txBody>
      </p:sp>
    </p:spTree>
    <p:extLst>
      <p:ext uri="{BB962C8B-B14F-4D97-AF65-F5344CB8AC3E}">
        <p14:creationId xmlns:p14="http://schemas.microsoft.com/office/powerpoint/2010/main" val="3455868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2D75BB-5942-F2A2-25BC-1EC8534517AD}"/>
              </a:ext>
            </a:extLst>
          </p:cNvPr>
          <p:cNvSpPr>
            <a:spLocks noGrp="1"/>
          </p:cNvSpPr>
          <p:nvPr>
            <p:ph type="title"/>
          </p:nvPr>
        </p:nvSpPr>
        <p:spPr/>
        <p:txBody>
          <a:bodyPr/>
          <a:lstStyle/>
          <a:p>
            <a:r>
              <a:rPr lang="fr-FR" dirty="0"/>
              <a:t>Typologies</a:t>
            </a:r>
          </a:p>
        </p:txBody>
      </p:sp>
      <p:sp>
        <p:nvSpPr>
          <p:cNvPr id="3" name="Espace réservé du contenu 2">
            <a:extLst>
              <a:ext uri="{FF2B5EF4-FFF2-40B4-BE49-F238E27FC236}">
                <a16:creationId xmlns:a16="http://schemas.microsoft.com/office/drawing/2014/main" id="{4D76E714-3253-F068-7D48-693A823525F5}"/>
              </a:ext>
            </a:extLst>
          </p:cNvPr>
          <p:cNvSpPr>
            <a:spLocks noGrp="1"/>
          </p:cNvSpPr>
          <p:nvPr>
            <p:ph idx="1"/>
          </p:nvPr>
        </p:nvSpPr>
        <p:spPr/>
        <p:txBody>
          <a:bodyPr/>
          <a:lstStyle/>
          <a:p>
            <a:r>
              <a:rPr lang="fr-FR" dirty="0"/>
              <a:t>Les différentes sources de données</a:t>
            </a:r>
          </a:p>
          <a:p>
            <a:pPr lvl="1"/>
            <a:r>
              <a:rPr lang="fr-FR" dirty="0"/>
              <a:t>Libre </a:t>
            </a:r>
            <a:r>
              <a:rPr lang="fr-FR" dirty="0" err="1"/>
              <a:t>data.gouv</a:t>
            </a:r>
            <a:endParaRPr lang="fr-FR" dirty="0"/>
          </a:p>
          <a:p>
            <a:pPr lvl="1"/>
            <a:r>
              <a:rPr lang="fr-FR" dirty="0"/>
              <a:t>Payante</a:t>
            </a:r>
          </a:p>
          <a:p>
            <a:pPr lvl="1"/>
            <a:r>
              <a:rPr lang="fr-FR" dirty="0"/>
              <a:t>Logiciel interne</a:t>
            </a:r>
          </a:p>
          <a:p>
            <a:r>
              <a:rPr lang="fr-FR" dirty="0"/>
              <a:t>Les différents formats</a:t>
            </a:r>
          </a:p>
          <a:p>
            <a:pPr lvl="1"/>
            <a:r>
              <a:rPr lang="fr-FR" dirty="0"/>
              <a:t>Audio, Vidéo, Numérique, Office, …</a:t>
            </a:r>
          </a:p>
          <a:p>
            <a:r>
              <a:rPr lang="fr-FR" dirty="0"/>
              <a:t>Les différentes structuration</a:t>
            </a:r>
          </a:p>
          <a:p>
            <a:pPr lvl="1"/>
            <a:r>
              <a:rPr lang="fr-FR" dirty="0"/>
              <a:t>Structuré</a:t>
            </a:r>
          </a:p>
          <a:p>
            <a:pPr lvl="1"/>
            <a:r>
              <a:rPr lang="fr-FR" dirty="0"/>
              <a:t>Semi-structuré</a:t>
            </a:r>
          </a:p>
          <a:p>
            <a:pPr lvl="1"/>
            <a:r>
              <a:rPr lang="fr-FR" dirty="0"/>
              <a:t>Non structuré</a:t>
            </a:r>
          </a:p>
        </p:txBody>
      </p:sp>
    </p:spTree>
    <p:extLst>
      <p:ext uri="{BB962C8B-B14F-4D97-AF65-F5344CB8AC3E}">
        <p14:creationId xmlns:p14="http://schemas.microsoft.com/office/powerpoint/2010/main" val="95300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083D89-B250-EFED-31A5-3E4A816BCA1E}"/>
              </a:ext>
            </a:extLst>
          </p:cNvPr>
          <p:cNvSpPr>
            <a:spLocks noGrp="1"/>
          </p:cNvSpPr>
          <p:nvPr>
            <p:ph type="title"/>
          </p:nvPr>
        </p:nvSpPr>
        <p:spPr/>
        <p:txBody>
          <a:bodyPr/>
          <a:lstStyle/>
          <a:p>
            <a:r>
              <a:rPr lang="fr-FR" dirty="0"/>
              <a:t>Les différents mode de transfert</a:t>
            </a:r>
          </a:p>
        </p:txBody>
      </p:sp>
      <p:sp>
        <p:nvSpPr>
          <p:cNvPr id="3" name="Espace réservé du contenu 2">
            <a:extLst>
              <a:ext uri="{FF2B5EF4-FFF2-40B4-BE49-F238E27FC236}">
                <a16:creationId xmlns:a16="http://schemas.microsoft.com/office/drawing/2014/main" id="{6BB87389-7451-AC65-E14A-8502942376CD}"/>
              </a:ext>
            </a:extLst>
          </p:cNvPr>
          <p:cNvSpPr>
            <a:spLocks noGrp="1"/>
          </p:cNvSpPr>
          <p:nvPr>
            <p:ph idx="1"/>
          </p:nvPr>
        </p:nvSpPr>
        <p:spPr/>
        <p:txBody>
          <a:bodyPr/>
          <a:lstStyle/>
          <a:p>
            <a:r>
              <a:rPr lang="fr-FR" dirty="0"/>
              <a:t>HTTP</a:t>
            </a:r>
          </a:p>
          <a:p>
            <a:pPr lvl="1"/>
            <a:r>
              <a:rPr lang="fr-FR" dirty="0"/>
              <a:t>REST, WS</a:t>
            </a:r>
          </a:p>
          <a:p>
            <a:r>
              <a:rPr lang="fr-FR" dirty="0"/>
              <a:t>FTP</a:t>
            </a:r>
          </a:p>
          <a:p>
            <a:r>
              <a:rPr lang="fr-FR" dirty="0"/>
              <a:t>Mail</a:t>
            </a:r>
          </a:p>
          <a:p>
            <a:r>
              <a:rPr lang="fr-FR" dirty="0"/>
              <a:t>OS</a:t>
            </a:r>
          </a:p>
          <a:p>
            <a:r>
              <a:rPr lang="fr-FR"/>
              <a:t>Push, Pull</a:t>
            </a:r>
          </a:p>
          <a:p>
            <a:endParaRPr lang="fr-FR" dirty="0"/>
          </a:p>
        </p:txBody>
      </p:sp>
    </p:spTree>
    <p:extLst>
      <p:ext uri="{BB962C8B-B14F-4D97-AF65-F5344CB8AC3E}">
        <p14:creationId xmlns:p14="http://schemas.microsoft.com/office/powerpoint/2010/main" val="426326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4D32EF-BCBA-914C-51F3-677D31CFC591}"/>
              </a:ext>
            </a:extLst>
          </p:cNvPr>
          <p:cNvSpPr>
            <a:spLocks noGrp="1"/>
          </p:cNvSpPr>
          <p:nvPr>
            <p:ph type="title"/>
          </p:nvPr>
        </p:nvSpPr>
        <p:spPr/>
        <p:txBody>
          <a:bodyPr/>
          <a:lstStyle/>
          <a:p>
            <a:r>
              <a:rPr lang="fr-FR" dirty="0"/>
              <a:t>Les différents type</a:t>
            </a:r>
          </a:p>
        </p:txBody>
      </p:sp>
      <p:sp>
        <p:nvSpPr>
          <p:cNvPr id="3" name="Espace réservé du contenu 2">
            <a:extLst>
              <a:ext uri="{FF2B5EF4-FFF2-40B4-BE49-F238E27FC236}">
                <a16:creationId xmlns:a16="http://schemas.microsoft.com/office/drawing/2014/main" id="{3B0C60EE-2D37-FE69-B0B3-73B141AE7AB7}"/>
              </a:ext>
            </a:extLst>
          </p:cNvPr>
          <p:cNvSpPr>
            <a:spLocks noGrp="1"/>
          </p:cNvSpPr>
          <p:nvPr>
            <p:ph idx="1"/>
          </p:nvPr>
        </p:nvSpPr>
        <p:spPr/>
        <p:txBody>
          <a:bodyPr/>
          <a:lstStyle/>
          <a:p>
            <a:r>
              <a:rPr lang="fr-FR" dirty="0"/>
              <a:t>Données brute</a:t>
            </a:r>
          </a:p>
          <a:p>
            <a:pPr lvl="1"/>
            <a:r>
              <a:rPr lang="fr-FR" dirty="0" err="1"/>
              <a:t>Datalake</a:t>
            </a:r>
            <a:endParaRPr lang="fr-FR" dirty="0"/>
          </a:p>
          <a:p>
            <a:r>
              <a:rPr lang="fr-FR" dirty="0"/>
              <a:t>Données traitée</a:t>
            </a:r>
          </a:p>
          <a:p>
            <a:pPr lvl="1"/>
            <a:r>
              <a:rPr lang="fr-FR" dirty="0"/>
              <a:t>Purge, filtre, légale</a:t>
            </a:r>
          </a:p>
          <a:p>
            <a:pPr lvl="1"/>
            <a:r>
              <a:rPr lang="fr-FR"/>
              <a:t>Datawarehouse</a:t>
            </a:r>
          </a:p>
        </p:txBody>
      </p:sp>
    </p:spTree>
    <p:extLst>
      <p:ext uri="{BB962C8B-B14F-4D97-AF65-F5344CB8AC3E}">
        <p14:creationId xmlns:p14="http://schemas.microsoft.com/office/powerpoint/2010/main" val="47131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Cela peut être des images</a:t>
            </a:r>
          </a:p>
        </p:txBody>
      </p:sp>
      <p:pic>
        <p:nvPicPr>
          <p:cNvPr id="2050" name="Picture 2" descr="/// Petite explication de ce qu'on voit sur l'image ? /// (crédits :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1052736"/>
            <a:ext cx="5904656" cy="4710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93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Peut être du texte brut</a:t>
            </a:r>
          </a:p>
        </p:txBody>
      </p:sp>
      <p:sp>
        <p:nvSpPr>
          <p:cNvPr id="3" name="Espace réservé du contenu 2"/>
          <p:cNvSpPr>
            <a:spLocks noGrp="1"/>
          </p:cNvSpPr>
          <p:nvPr>
            <p:ph idx="1"/>
          </p:nvPr>
        </p:nvSpPr>
        <p:spPr/>
        <p:txBody>
          <a:bodyPr/>
          <a:lstStyle/>
          <a:p>
            <a:r>
              <a:rPr lang="fr-FR" dirty="0"/>
              <a:t>Le contenu de </a:t>
            </a:r>
            <a:r>
              <a:rPr lang="fr-FR" dirty="0" err="1"/>
              <a:t>wikipedia</a:t>
            </a:r>
            <a:endParaRPr lang="fr-FR" dirty="0"/>
          </a:p>
          <a:p>
            <a:r>
              <a:rPr lang="fr-FR" dirty="0"/>
              <a:t>Les ouvres complètes de Victor Hugo</a:t>
            </a:r>
          </a:p>
        </p:txBody>
      </p:sp>
    </p:spTree>
    <p:extLst>
      <p:ext uri="{BB962C8B-B14F-4D97-AF65-F5344CB8AC3E}">
        <p14:creationId xmlns:p14="http://schemas.microsoft.com/office/powerpoint/2010/main" val="134809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Peut être du texte écrit ou scanné</a:t>
            </a:r>
          </a:p>
        </p:txBody>
      </p:sp>
      <p:pic>
        <p:nvPicPr>
          <p:cNvPr id="4" name="Espace réservé du contenu 3"/>
          <p:cNvPicPr>
            <a:picLocks noGrp="1" noChangeAspect="1"/>
          </p:cNvPicPr>
          <p:nvPr>
            <p:ph idx="1"/>
          </p:nvPr>
        </p:nvPicPr>
        <p:blipFill>
          <a:blip r:embed="rId2"/>
          <a:stretch>
            <a:fillRect/>
          </a:stretch>
        </p:blipFill>
        <p:spPr>
          <a:xfrm>
            <a:off x="611560" y="2132856"/>
            <a:ext cx="7973427" cy="1224136"/>
          </a:xfrm>
          <a:prstGeom prst="rect">
            <a:avLst/>
          </a:prstGeom>
        </p:spPr>
      </p:pic>
    </p:spTree>
    <p:extLst>
      <p:ext uri="{BB962C8B-B14F-4D97-AF65-F5344CB8AC3E}">
        <p14:creationId xmlns:p14="http://schemas.microsoft.com/office/powerpoint/2010/main" val="204225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nouvelles sources de données</a:t>
            </a:r>
          </a:p>
        </p:txBody>
      </p:sp>
      <p:sp>
        <p:nvSpPr>
          <p:cNvPr id="3" name="Espace réservé du contenu 2"/>
          <p:cNvSpPr>
            <a:spLocks noGrp="1"/>
          </p:cNvSpPr>
          <p:nvPr>
            <p:ph idx="1"/>
          </p:nvPr>
        </p:nvSpPr>
        <p:spPr/>
        <p:txBody>
          <a:bodyPr/>
          <a:lstStyle/>
          <a:p>
            <a:endParaRPr lang="fr-FR" dirty="0"/>
          </a:p>
        </p:txBody>
      </p:sp>
      <p:pic>
        <p:nvPicPr>
          <p:cNvPr id="1026" name="Picture 2" descr="Nouvelles sources de données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72816"/>
            <a:ext cx="7783550" cy="4358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096005"/>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3142</TotalTime>
  <Words>294</Words>
  <Application>Microsoft Office PowerPoint</Application>
  <PresentationFormat>Affichage à l'écran (4:3)</PresentationFormat>
  <Paragraphs>61</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Monotype Sorts</vt:lpstr>
      <vt:lpstr>Times New Roman</vt:lpstr>
      <vt:lpstr>cvc</vt:lpstr>
      <vt:lpstr>Présentation PowerPoint</vt:lpstr>
      <vt:lpstr>2 types</vt:lpstr>
      <vt:lpstr>Typologies</vt:lpstr>
      <vt:lpstr>Les différents mode de transfert</vt:lpstr>
      <vt:lpstr>Les différents type</vt:lpstr>
      <vt:lpstr>Cela peut être des images</vt:lpstr>
      <vt:lpstr>Peut être du texte brut</vt:lpstr>
      <vt:lpstr>Peut être du texte écrit ou scanné</vt:lpstr>
      <vt:lpstr>Les nouvelles sources de données</vt:lpstr>
      <vt:lpstr>IoT</vt:lpstr>
      <vt:lpstr>Exemple des loyers</vt:lpstr>
      <vt:lpstr>Workflow</vt:lpstr>
      <vt:lpstr>Collecter les données</vt:lpstr>
      <vt:lpstr>Les différents types de base de données</vt:lpstr>
      <vt:lpstr>Cycle de vie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249</cp:revision>
  <dcterms:created xsi:type="dcterms:W3CDTF">2000-04-10T19:33:12Z</dcterms:created>
  <dcterms:modified xsi:type="dcterms:W3CDTF">2022-06-25T19:47:11Z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