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344" r:id="rId3"/>
    <p:sldId id="439" r:id="rId4"/>
    <p:sldId id="441" r:id="rId5"/>
    <p:sldId id="44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4" autoAdjust="0"/>
    <p:restoredTop sz="94590" autoAdjust="0"/>
  </p:normalViewPr>
  <p:slideViewPr>
    <p:cSldViewPr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4627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4593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3181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10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MDM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7</a:t>
            </a:r>
            <a:endParaRPr lang="fr-FR" altLang="fr-FR" dirty="0"/>
          </a:p>
          <a:p>
            <a:pPr eaLnBrk="1" hangingPunct="1"/>
            <a:r>
              <a:rPr lang="fr-FR" altLang="fr-FR" dirty="0"/>
              <a:t>Légale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n°6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Riche de données… mais sécurisée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d’abord le texte introductif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l’image centrale et le texte de gauche accompagné de son image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 le texte en haut à droite sur le traitement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finir en affichant le dernier bloc de texte.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030739" y="1619035"/>
            <a:ext cx="4501289" cy="41406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0290" y="2421543"/>
            <a:ext cx="2242855" cy="232654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34634" y="4991719"/>
            <a:ext cx="6284494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peux demander la mise à disposition de données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riches et hétérogènes sur un espace DataLab,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mais des règles sont à respecter et tout n’est pas possible.</a:t>
            </a:r>
          </a:p>
        </p:txBody>
      </p:sp>
    </p:spTree>
    <p:extLst>
      <p:ext uri="{BB962C8B-B14F-4D97-AF65-F5344CB8AC3E}">
        <p14:creationId xmlns:p14="http://schemas.microsoft.com/office/powerpoint/2010/main" val="75510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n°7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Conformité des données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d’abord le texte introductif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l’image centrale et le texte de gauche accompagné de son image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 le texte en haut à droite sur le traitement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finir en affichant le dernier bloc de texte.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935009" y="1619035"/>
            <a:ext cx="4597019" cy="41406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205" y="2984224"/>
            <a:ext cx="2242855" cy="232654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5292080" y="2456012"/>
            <a:ext cx="3366959" cy="72311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Respect des règles de conformité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57148" y="3284984"/>
            <a:ext cx="3345932" cy="273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je demande la mise à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disposition de mon espace DataLab et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son approvisionnement avec des données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du DataLake, le CDMO vérifie systématiquement le périmètre des données et valide ou non cette demande.</a:t>
            </a:r>
          </a:p>
        </p:txBody>
      </p:sp>
    </p:spTree>
    <p:extLst>
      <p:ext uri="{BB962C8B-B14F-4D97-AF65-F5344CB8AC3E}">
        <p14:creationId xmlns:p14="http://schemas.microsoft.com/office/powerpoint/2010/main" val="9134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n°9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Des espaces sans adhérence avec la production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Griser la règle 1 « Respect des règles de conformité »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le bloc de la règle 2 « Données datalab = copies désensibilisées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le bloc de texte explicatif.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935009" y="1619035"/>
            <a:ext cx="4597019" cy="41406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205" y="2984224"/>
            <a:ext cx="2242855" cy="232654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2737044" y="4790123"/>
            <a:ext cx="3366959" cy="26503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Respect des règles de conformité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95312" y="2561216"/>
            <a:ext cx="4048577" cy="3407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mon espace DataLab m’est mis à disposition, il n’est pas en adhérence directe avec les données de production.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Les données rendues disponibles sont des copies des données originales et des traitements sont appliqués sur celles-ci pour les désensibilisées en suivant les instructions du CDMO (anonymisation, cryptage…).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5577063" y="1647368"/>
            <a:ext cx="3366959" cy="815937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Données DataLab = copies désensibilisées</a:t>
            </a:r>
          </a:p>
        </p:txBody>
      </p:sp>
    </p:spTree>
    <p:extLst>
      <p:ext uri="{BB962C8B-B14F-4D97-AF65-F5344CB8AC3E}">
        <p14:creationId xmlns:p14="http://schemas.microsoft.com/office/powerpoint/2010/main" val="238781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>
          <a:xfrm rot="21216247">
            <a:off x="5505724" y="5441060"/>
            <a:ext cx="1859775" cy="2909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BCBS-239</a:t>
            </a:r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1802" y="879266"/>
            <a:ext cx="4628627" cy="542700"/>
          </a:xfrm>
        </p:spPr>
        <p:txBody>
          <a:bodyPr/>
          <a:lstStyle/>
          <a:p>
            <a:r>
              <a:rPr lang="fr-FR" sz="1500" b="1" dirty="0">
                <a:latin typeface="+mn-lt"/>
              </a:rPr>
              <a:t>Ecran n°17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Règle 1 : Respect des contraintes qualité / réglementaires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030739" y="1619035"/>
            <a:ext cx="4501289" cy="41406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1316935" y="2631604"/>
            <a:ext cx="6495425" cy="125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L’ensemble des contraintes réglementaires et qualité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sur l’ensemble des activités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s’appliquent aussi aux espaces et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doivent être respectées lors des expérimentations.</a:t>
            </a:r>
            <a:endParaRPr lang="fr-FR" sz="1800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" y="2301419"/>
            <a:ext cx="435743" cy="43574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631" y="3225092"/>
            <a:ext cx="1273428" cy="2205578"/>
          </a:xfrm>
          <a:prstGeom prst="rect">
            <a:avLst/>
          </a:prstGeom>
        </p:spPr>
      </p:pic>
      <p:sp>
        <p:nvSpPr>
          <p:cNvPr id="34" name="Rectangle à coins arrondis 33"/>
          <p:cNvSpPr/>
          <p:nvPr/>
        </p:nvSpPr>
        <p:spPr>
          <a:xfrm>
            <a:off x="4575837" y="4969390"/>
            <a:ext cx="1859775" cy="2909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GDPR</a:t>
            </a:r>
          </a:p>
        </p:txBody>
      </p:sp>
      <p:sp>
        <p:nvSpPr>
          <p:cNvPr id="11" name="Rectangle à coins arrondis 10"/>
          <p:cNvSpPr/>
          <p:nvPr/>
        </p:nvSpPr>
        <p:spPr>
          <a:xfrm rot="21000814">
            <a:off x="3011114" y="4904924"/>
            <a:ext cx="1859775" cy="64248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Loi informatique et liberté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16768" y="5177465"/>
            <a:ext cx="5526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31" name="Rectangle à coins arrondis 30"/>
          <p:cNvSpPr/>
          <p:nvPr/>
        </p:nvSpPr>
        <p:spPr>
          <a:xfrm rot="522570">
            <a:off x="3512844" y="5842925"/>
            <a:ext cx="1859775" cy="2909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Ethique</a:t>
            </a:r>
          </a:p>
        </p:txBody>
      </p:sp>
    </p:spTree>
    <p:extLst>
      <p:ext uri="{BB962C8B-B14F-4D97-AF65-F5344CB8AC3E}">
        <p14:creationId xmlns:p14="http://schemas.microsoft.com/office/powerpoint/2010/main" val="219811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RGPD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Règlement général sur la protection des données</a:t>
            </a:r>
          </a:p>
          <a:p>
            <a:r>
              <a:rPr lang="fr-FR" sz="2000" dirty="0"/>
              <a:t>Le cadre harmonisé</a:t>
            </a:r>
          </a:p>
          <a:p>
            <a:pPr lvl="1"/>
            <a:r>
              <a:rPr lang="fr-FR" sz="1800" dirty="0"/>
              <a:t>Partout dans l’EEE</a:t>
            </a:r>
          </a:p>
          <a:p>
            <a:r>
              <a:rPr lang="fr-FR" sz="2000" dirty="0"/>
              <a:t>L'application </a:t>
            </a:r>
            <a:r>
              <a:rPr lang="fr-FR" sz="2000" dirty="0" err="1"/>
              <a:t>extra-territoriale</a:t>
            </a:r>
            <a:endParaRPr lang="fr-FR" sz="2000" dirty="0"/>
          </a:p>
          <a:p>
            <a:pPr lvl="1"/>
            <a:r>
              <a:rPr lang="fr-FR" sz="1800" dirty="0"/>
              <a:t>Hors US Patriot </a:t>
            </a:r>
            <a:r>
              <a:rPr lang="fr-FR" sz="1800" dirty="0" err="1"/>
              <a:t>Act</a:t>
            </a:r>
            <a:endParaRPr lang="fr-FR" sz="1800" dirty="0"/>
          </a:p>
          <a:p>
            <a:r>
              <a:rPr lang="fr-FR" sz="2000" dirty="0"/>
              <a:t>Le consentement</a:t>
            </a:r>
          </a:p>
          <a:p>
            <a:pPr lvl="1"/>
            <a:r>
              <a:rPr lang="fr-FR" sz="1800" dirty="0"/>
              <a:t>Implicite, Explicite</a:t>
            </a:r>
          </a:p>
          <a:p>
            <a:r>
              <a:rPr lang="fr-FR" sz="2000" dirty="0"/>
              <a:t>Le droit à l’effacement</a:t>
            </a:r>
          </a:p>
          <a:p>
            <a:r>
              <a:rPr lang="fr-FR" sz="2000" dirty="0"/>
              <a:t>Le droit à la portabilité des données personnelles</a:t>
            </a:r>
          </a:p>
          <a:p>
            <a:r>
              <a:rPr lang="fr-FR" sz="2000" dirty="0"/>
              <a:t>Le profilage</a:t>
            </a:r>
          </a:p>
          <a:p>
            <a:r>
              <a:rPr lang="fr-FR" sz="2000" dirty="0"/>
              <a:t>Le principe de protection des données dés la conception</a:t>
            </a:r>
          </a:p>
          <a:p>
            <a:r>
              <a:rPr lang="fr-FR" sz="2000" dirty="0"/>
              <a:t>La notification en cas de fuite de données</a:t>
            </a:r>
          </a:p>
          <a:p>
            <a:r>
              <a:rPr lang="fr-FR" sz="2000" dirty="0"/>
              <a:t>Les obligations en cas de cyberattaque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464</Words>
  <Application>Microsoft Office PowerPoint</Application>
  <PresentationFormat>Affichage à l'écran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Monotype Sorts</vt:lpstr>
      <vt:lpstr>Times New Roman</vt:lpstr>
      <vt:lpstr>cvc</vt:lpstr>
      <vt:lpstr>Présentation PowerPoint</vt:lpstr>
      <vt:lpstr>Ecran n°6 Riche de données… mais sécurisée</vt:lpstr>
      <vt:lpstr>Ecran n°7 Conformité des données</vt:lpstr>
      <vt:lpstr>Ecran n°9 Des espaces sans adhérence avec la production</vt:lpstr>
      <vt:lpstr>Ecran n°17 Règle 1 : Respect des contraintes qualité / réglementaires</vt:lpstr>
      <vt:lpstr>RGPD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250</cp:revision>
  <dcterms:created xsi:type="dcterms:W3CDTF">2000-04-10T19:33:12Z</dcterms:created>
  <dcterms:modified xsi:type="dcterms:W3CDTF">2022-06-25T19:47:41Z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