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16"/>
  </p:notesMasterIdLst>
  <p:handoutMasterIdLst>
    <p:handoutMasterId r:id="rId17"/>
  </p:handoutMasterIdLst>
  <p:sldIdLst>
    <p:sldId id="264" r:id="rId2"/>
    <p:sldId id="279" r:id="rId3"/>
    <p:sldId id="280" r:id="rId4"/>
    <p:sldId id="281" r:id="rId5"/>
    <p:sldId id="283" r:id="rId6"/>
    <p:sldId id="285" r:id="rId7"/>
    <p:sldId id="308" r:id="rId8"/>
    <p:sldId id="309" r:id="rId9"/>
    <p:sldId id="286" r:id="rId10"/>
    <p:sldId id="289" r:id="rId11"/>
    <p:sldId id="290" r:id="rId12"/>
    <p:sldId id="291" r:id="rId13"/>
    <p:sldId id="310" r:id="rId14"/>
    <p:sldId id="311" r:id="rId15"/>
  </p:sldIdLst>
  <p:sldSz cx="9144000" cy="6858000" type="screen4x3"/>
  <p:notesSz cx="6648450" cy="9782175"/>
  <p:defaultTextStyle>
    <a:defPPr>
      <a:defRPr lang="fr-FR"/>
    </a:defPPr>
    <a:lvl1pPr algn="l" rtl="0" fontAlgn="base">
      <a:spcBef>
        <a:spcPct val="0"/>
      </a:spcBef>
      <a:spcAft>
        <a:spcPct val="0"/>
      </a:spcAft>
      <a:defRPr sz="2400" kern="1200">
        <a:solidFill>
          <a:schemeClr val="tx1"/>
        </a:solidFill>
        <a:latin typeface="Arial" charset="0"/>
        <a:ea typeface="+mn-ea"/>
        <a:cs typeface="+mn-cs"/>
      </a:defRPr>
    </a:lvl1pPr>
    <a:lvl2pPr marL="457200" algn="l" rtl="0" fontAlgn="base">
      <a:spcBef>
        <a:spcPct val="0"/>
      </a:spcBef>
      <a:spcAft>
        <a:spcPct val="0"/>
      </a:spcAft>
      <a:defRPr sz="2400" kern="1200">
        <a:solidFill>
          <a:schemeClr val="tx1"/>
        </a:solidFill>
        <a:latin typeface="Arial" charset="0"/>
        <a:ea typeface="+mn-ea"/>
        <a:cs typeface="+mn-cs"/>
      </a:defRPr>
    </a:lvl2pPr>
    <a:lvl3pPr marL="914400" algn="l" rtl="0" fontAlgn="base">
      <a:spcBef>
        <a:spcPct val="0"/>
      </a:spcBef>
      <a:spcAft>
        <a:spcPct val="0"/>
      </a:spcAft>
      <a:defRPr sz="2400" kern="1200">
        <a:solidFill>
          <a:schemeClr val="tx1"/>
        </a:solidFill>
        <a:latin typeface="Arial" charset="0"/>
        <a:ea typeface="+mn-ea"/>
        <a:cs typeface="+mn-cs"/>
      </a:defRPr>
    </a:lvl3pPr>
    <a:lvl4pPr marL="1371600" algn="l" rtl="0" fontAlgn="base">
      <a:spcBef>
        <a:spcPct val="0"/>
      </a:spcBef>
      <a:spcAft>
        <a:spcPct val="0"/>
      </a:spcAft>
      <a:defRPr sz="2400" kern="1200">
        <a:solidFill>
          <a:schemeClr val="tx1"/>
        </a:solidFill>
        <a:latin typeface="Arial" charset="0"/>
        <a:ea typeface="+mn-ea"/>
        <a:cs typeface="+mn-cs"/>
      </a:defRPr>
    </a:lvl4pPr>
    <a:lvl5pPr marL="1828800" algn="l" rtl="0" fontAlgn="base">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1">
          <p15:clr>
            <a:srgbClr val="A4A3A4"/>
          </p15:clr>
        </p15:guide>
        <p15:guide id="2" pos="209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4" autoAdjust="0"/>
    <p:restoredTop sz="94590" autoAdjust="0"/>
  </p:normalViewPr>
  <p:slideViewPr>
    <p:cSldViewPr>
      <p:cViewPr varScale="1">
        <p:scale>
          <a:sx n="79" d="100"/>
          <a:sy n="79" d="100"/>
        </p:scale>
        <p:origin x="1570"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18"/>
    </p:cViewPr>
  </p:sorterViewPr>
  <p:notesViewPr>
    <p:cSldViewPr>
      <p:cViewPr>
        <p:scale>
          <a:sx n="100" d="100"/>
          <a:sy n="100" d="100"/>
        </p:scale>
        <p:origin x="1956" y="-1386"/>
      </p:cViewPr>
      <p:guideLst>
        <p:guide orient="horz" pos="3081"/>
        <p:guide pos="209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54275" name="Rectangle 3"/>
          <p:cNvSpPr>
            <a:spLocks noGrp="1" noChangeArrowheads="1"/>
          </p:cNvSpPr>
          <p:nvPr>
            <p:ph type="dt" sz="quarter"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54276" name="Rectangle 4"/>
          <p:cNvSpPr>
            <a:spLocks noGrp="1" noChangeArrowheads="1"/>
          </p:cNvSpPr>
          <p:nvPr>
            <p:ph type="ftr" sz="quarter" idx="2"/>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1200">
                <a:latin typeface="Arial" charset="0"/>
              </a:defRPr>
            </a:lvl1pPr>
          </a:lstStyle>
          <a:p>
            <a:pPr>
              <a:defRPr/>
            </a:pPr>
            <a:endParaRPr lang="fr-FR"/>
          </a:p>
        </p:txBody>
      </p:sp>
      <p:sp>
        <p:nvSpPr>
          <p:cNvPr id="54277" name="Rectangle 5"/>
          <p:cNvSpPr>
            <a:spLocks noGrp="1" noChangeArrowheads="1"/>
          </p:cNvSpPr>
          <p:nvPr>
            <p:ph type="sldNum" sz="quarter" idx="3"/>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1000">
                <a:latin typeface="Arial" charset="0"/>
              </a:defRPr>
            </a:lvl1pPr>
          </a:lstStyle>
          <a:p>
            <a:pPr>
              <a:defRPr/>
            </a:pPr>
            <a:fld id="{05A6847E-ECD8-4888-9A6C-CBE85B378C12}" type="slidenum">
              <a:rPr lang="fr-FR"/>
              <a:pPr>
                <a:defRPr/>
              </a:pPr>
              <a:t>‹N°›</a:t>
            </a:fld>
            <a:endParaRPr lang="fr-FR"/>
          </a:p>
        </p:txBody>
      </p:sp>
    </p:spTree>
    <p:extLst>
      <p:ext uri="{BB962C8B-B14F-4D97-AF65-F5344CB8AC3E}">
        <p14:creationId xmlns:p14="http://schemas.microsoft.com/office/powerpoint/2010/main" val="41943995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bwMode="auto">
          <a:xfrm>
            <a:off x="0" y="0"/>
            <a:ext cx="2881313"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defTabSz="912813">
              <a:defRPr sz="1200">
                <a:latin typeface="Arial" charset="0"/>
              </a:defRPr>
            </a:lvl1pPr>
          </a:lstStyle>
          <a:p>
            <a:pPr>
              <a:defRPr/>
            </a:pPr>
            <a:endParaRPr lang="fr-FR"/>
          </a:p>
        </p:txBody>
      </p:sp>
      <p:sp>
        <p:nvSpPr>
          <p:cNvPr id="25603" name="Rectangle 3"/>
          <p:cNvSpPr>
            <a:spLocks noGrp="1" noChangeArrowheads="1"/>
          </p:cNvSpPr>
          <p:nvPr>
            <p:ph type="dt" idx="1"/>
          </p:nvPr>
        </p:nvSpPr>
        <p:spPr bwMode="auto">
          <a:xfrm>
            <a:off x="3767138" y="0"/>
            <a:ext cx="2881312" cy="488950"/>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lvl1pPr algn="r" defTabSz="912813">
              <a:defRPr sz="1200">
                <a:latin typeface="Arial" charset="0"/>
              </a:defRPr>
            </a:lvl1pPr>
          </a:lstStyle>
          <a:p>
            <a:pPr>
              <a:defRPr/>
            </a:pPr>
            <a:endParaRPr lang="fr-FR"/>
          </a:p>
        </p:txBody>
      </p:sp>
      <p:sp>
        <p:nvSpPr>
          <p:cNvPr id="21508" name="Rectangle 4"/>
          <p:cNvSpPr>
            <a:spLocks noGrp="1" noRot="1" noChangeAspect="1" noChangeArrowheads="1" noTextEdit="1"/>
          </p:cNvSpPr>
          <p:nvPr>
            <p:ph type="sldImg" idx="2"/>
          </p:nvPr>
        </p:nvSpPr>
        <p:spPr bwMode="auto">
          <a:xfrm>
            <a:off x="876300" y="733425"/>
            <a:ext cx="4895850" cy="3670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5605" name="Rectangle 5"/>
          <p:cNvSpPr>
            <a:spLocks noGrp="1" noChangeArrowheads="1"/>
          </p:cNvSpPr>
          <p:nvPr>
            <p:ph type="body" sz="quarter" idx="3"/>
          </p:nvPr>
        </p:nvSpPr>
        <p:spPr bwMode="auto">
          <a:xfrm>
            <a:off x="379413" y="4646613"/>
            <a:ext cx="5851525" cy="4402137"/>
          </a:xfrm>
          <a:prstGeom prst="rect">
            <a:avLst/>
          </a:prstGeom>
          <a:noFill/>
          <a:ln w="9525">
            <a:noFill/>
            <a:miter lim="800000"/>
            <a:headEnd/>
            <a:tailEnd/>
          </a:ln>
          <a:effectLst/>
        </p:spPr>
        <p:txBody>
          <a:bodyPr vert="horz" wrap="square" lIns="91221" tIns="45610" rIns="91221" bIns="45610" numCol="1" anchor="t" anchorCtr="0" compatLnSpc="1">
            <a:prstTxWarp prst="textNoShape">
              <a:avLst/>
            </a:prstTxWarp>
          </a:bodyPr>
          <a:lstStyle/>
          <a:p>
            <a:pPr lvl="0"/>
            <a:r>
              <a:rPr lang="fr-FR" noProof="0"/>
              <a:t>Cliquez pour modifier les styles du texte du masque</a:t>
            </a:r>
          </a:p>
          <a:p>
            <a:pPr lvl="1"/>
            <a:r>
              <a:rPr lang="fr-FR" noProof="0"/>
              <a:t>Deuxième niveau</a:t>
            </a:r>
          </a:p>
          <a:p>
            <a:pPr lvl="2"/>
            <a:r>
              <a:rPr lang="fr-FR" noProof="0"/>
              <a:t>Troisième niveau</a:t>
            </a:r>
          </a:p>
          <a:p>
            <a:pPr lvl="3"/>
            <a:r>
              <a:rPr lang="fr-FR" noProof="0"/>
              <a:t>Quatrième niveau</a:t>
            </a:r>
          </a:p>
          <a:p>
            <a:pPr lvl="4"/>
            <a:r>
              <a:rPr lang="fr-FR" noProof="0"/>
              <a:t>Cinquième niveau</a:t>
            </a:r>
          </a:p>
        </p:txBody>
      </p:sp>
      <p:sp>
        <p:nvSpPr>
          <p:cNvPr id="25606" name="Rectangle 6"/>
          <p:cNvSpPr>
            <a:spLocks noGrp="1" noChangeArrowheads="1"/>
          </p:cNvSpPr>
          <p:nvPr>
            <p:ph type="ftr" sz="quarter" idx="4"/>
          </p:nvPr>
        </p:nvSpPr>
        <p:spPr bwMode="auto">
          <a:xfrm>
            <a:off x="0" y="9293225"/>
            <a:ext cx="2881313"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defTabSz="912813">
              <a:defRPr sz="800">
                <a:latin typeface="Arial" charset="0"/>
              </a:defRPr>
            </a:lvl1pPr>
          </a:lstStyle>
          <a:p>
            <a:pPr>
              <a:defRPr/>
            </a:pPr>
            <a:r>
              <a:rPr lang="fr-FR"/>
              <a:t>© HANDSHAKE - Philippe MASINA</a:t>
            </a:r>
          </a:p>
        </p:txBody>
      </p:sp>
      <p:sp>
        <p:nvSpPr>
          <p:cNvPr id="25607" name="Rectangle 7"/>
          <p:cNvSpPr>
            <a:spLocks noGrp="1" noChangeArrowheads="1"/>
          </p:cNvSpPr>
          <p:nvPr>
            <p:ph type="sldNum" sz="quarter" idx="5"/>
          </p:nvPr>
        </p:nvSpPr>
        <p:spPr bwMode="auto">
          <a:xfrm>
            <a:off x="3767138" y="9293225"/>
            <a:ext cx="2881312" cy="488950"/>
          </a:xfrm>
          <a:prstGeom prst="rect">
            <a:avLst/>
          </a:prstGeom>
          <a:noFill/>
          <a:ln w="9525">
            <a:noFill/>
            <a:miter lim="800000"/>
            <a:headEnd/>
            <a:tailEnd/>
          </a:ln>
          <a:effectLst/>
        </p:spPr>
        <p:txBody>
          <a:bodyPr vert="horz" wrap="square" lIns="91221" tIns="45610" rIns="91221" bIns="45610" numCol="1" anchor="b" anchorCtr="0" compatLnSpc="1">
            <a:prstTxWarp prst="textNoShape">
              <a:avLst/>
            </a:prstTxWarp>
          </a:bodyPr>
          <a:lstStyle>
            <a:lvl1pPr algn="r" defTabSz="912813">
              <a:defRPr sz="800">
                <a:latin typeface="Arial" charset="0"/>
              </a:defRPr>
            </a:lvl1pPr>
          </a:lstStyle>
          <a:p>
            <a:pPr>
              <a:defRPr/>
            </a:pPr>
            <a:r>
              <a:rPr lang="fr-FR"/>
              <a:t>I-</a:t>
            </a:r>
            <a:fld id="{88B410AF-14E7-4D87-8C8E-6E377E0C2388}" type="slidenum">
              <a:rPr lang="fr-FR"/>
              <a:pPr>
                <a:defRPr/>
              </a:pPr>
              <a:t>‹N°›</a:t>
            </a:fld>
            <a:endParaRPr lang="fr-FR"/>
          </a:p>
        </p:txBody>
      </p:sp>
    </p:spTree>
    <p:extLst>
      <p:ext uri="{BB962C8B-B14F-4D97-AF65-F5344CB8AC3E}">
        <p14:creationId xmlns:p14="http://schemas.microsoft.com/office/powerpoint/2010/main" val="3300224585"/>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0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0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0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0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0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p>
        </p:txBody>
      </p:sp>
    </p:spTree>
    <p:extLst>
      <p:ext uri="{BB962C8B-B14F-4D97-AF65-F5344CB8AC3E}">
        <p14:creationId xmlns:p14="http://schemas.microsoft.com/office/powerpoint/2010/main" val="2118913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7002463" y="457200"/>
            <a:ext cx="1943100" cy="5638800"/>
          </a:xfrm>
        </p:spPr>
        <p:txBody>
          <a:bodyPr vert="eaVert"/>
          <a:lstStyle/>
          <a:p>
            <a:r>
              <a:rPr lang="fr-FR"/>
              <a:t>Cliquez pour modifier le style du titre</a:t>
            </a:r>
          </a:p>
        </p:txBody>
      </p:sp>
      <p:sp>
        <p:nvSpPr>
          <p:cNvPr id="3" name="Espace réservé du texte vertical 2"/>
          <p:cNvSpPr>
            <a:spLocks noGrp="1"/>
          </p:cNvSpPr>
          <p:nvPr>
            <p:ph type="body" orient="vert" idx="1"/>
          </p:nvPr>
        </p:nvSpPr>
        <p:spPr>
          <a:xfrm>
            <a:off x="1173163" y="457200"/>
            <a:ext cx="5676900" cy="56388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2716717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a:xfrm>
            <a:off x="1187624" y="13209"/>
            <a:ext cx="7829947" cy="1143000"/>
          </a:xfrm>
        </p:spPr>
        <p:txBody>
          <a:bodyPr/>
          <a:lstStyle>
            <a:lvl1pPr>
              <a:defRPr sz="3200"/>
            </a:lvl1pPr>
          </a:lstStyle>
          <a:p>
            <a:r>
              <a:rPr lang="fr-FR" dirty="0"/>
              <a:t>Cliquez pour modifier le style du titre</a:t>
            </a:r>
          </a:p>
        </p:txBody>
      </p:sp>
      <p:sp>
        <p:nvSpPr>
          <p:cNvPr id="3" name="Espace réservé du contenu 2"/>
          <p:cNvSpPr>
            <a:spLocks noGrp="1"/>
          </p:cNvSpPr>
          <p:nvPr>
            <p:ph idx="1"/>
          </p:nvPr>
        </p:nvSpPr>
        <p:spPr>
          <a:xfrm>
            <a:off x="179512" y="1412776"/>
            <a:ext cx="8766051" cy="5040560"/>
          </a:xfrm>
        </p:spPr>
        <p:txBody>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Tree>
    <p:extLst>
      <p:ext uri="{BB962C8B-B14F-4D97-AF65-F5344CB8AC3E}">
        <p14:creationId xmlns:p14="http://schemas.microsoft.com/office/powerpoint/2010/main" val="10103424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contenu 2"/>
          <p:cNvSpPr>
            <a:spLocks noGrp="1"/>
          </p:cNvSpPr>
          <p:nvPr>
            <p:ph sz="half" idx="1"/>
          </p:nvPr>
        </p:nvSpPr>
        <p:spPr>
          <a:xfrm>
            <a:off x="11731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5135563"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38927567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1568818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Tree>
    <p:extLst>
      <p:ext uri="{BB962C8B-B14F-4D97-AF65-F5344CB8AC3E}">
        <p14:creationId xmlns:p14="http://schemas.microsoft.com/office/powerpoint/2010/main" val="3664286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0620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8558998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FR"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Tree>
    <p:extLst>
      <p:ext uri="{BB962C8B-B14F-4D97-AF65-F5344CB8AC3E}">
        <p14:creationId xmlns:p14="http://schemas.microsoft.com/office/powerpoint/2010/main" val="23719346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Tree>
    <p:extLst>
      <p:ext uri="{BB962C8B-B14F-4D97-AF65-F5344CB8AC3E}">
        <p14:creationId xmlns:p14="http://schemas.microsoft.com/office/powerpoint/2010/main" val="4254946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auto">
          <a:xfrm>
            <a:off x="0" y="6477000"/>
            <a:ext cx="9144000" cy="76200"/>
          </a:xfrm>
          <a:prstGeom prst="rect">
            <a:avLst/>
          </a:prstGeom>
          <a:solidFill>
            <a:srgbClr val="FF66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defRPr/>
            </a:pPr>
            <a:endParaRPr lang="fr-FR" altLang="fr-FR"/>
          </a:p>
        </p:txBody>
      </p:sp>
      <p:sp>
        <p:nvSpPr>
          <p:cNvPr id="1027" name="Text Box 3"/>
          <p:cNvSpPr txBox="1">
            <a:spLocks noChangeArrowheads="1"/>
          </p:cNvSpPr>
          <p:nvPr/>
        </p:nvSpPr>
        <p:spPr bwMode="auto">
          <a:xfrm>
            <a:off x="6934200" y="6553200"/>
            <a:ext cx="12192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dirty="0"/>
              <a:t>Page </a:t>
            </a:r>
            <a:fld id="{E218E9B1-FD08-4C80-902E-210BA2967D0D}" type="slidenum">
              <a:rPr lang="fr-FR" sz="1200" smtClean="0"/>
              <a:pPr>
                <a:spcBef>
                  <a:spcPct val="50000"/>
                </a:spcBef>
                <a:defRPr/>
              </a:pPr>
              <a:t>‹N°›</a:t>
            </a:fld>
            <a:endParaRPr lang="fr-FR" dirty="0">
              <a:latin typeface="Times New Roman" pitchFamily="18" charset="0"/>
            </a:endParaRPr>
          </a:p>
        </p:txBody>
      </p:sp>
      <p:sp>
        <p:nvSpPr>
          <p:cNvPr id="1028" name="Text Box 4"/>
          <p:cNvSpPr txBox="1">
            <a:spLocks noChangeArrowheads="1"/>
          </p:cNvSpPr>
          <p:nvPr/>
        </p:nvSpPr>
        <p:spPr bwMode="auto">
          <a:xfrm>
            <a:off x="2209800" y="6553200"/>
            <a:ext cx="4724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spcBef>
                <a:spcPct val="50000"/>
              </a:spcBef>
              <a:defRPr/>
            </a:pPr>
            <a:r>
              <a:rPr lang="fr-FR" sz="1600" dirty="0" err="1"/>
              <a:t>Big</a:t>
            </a:r>
            <a:r>
              <a:rPr lang="fr-FR" sz="1600" dirty="0"/>
              <a:t> Data</a:t>
            </a:r>
            <a:endParaRPr lang="fr-FR" dirty="0">
              <a:latin typeface="Times New Roman" pitchFamily="18" charset="0"/>
            </a:endParaRPr>
          </a:p>
        </p:txBody>
      </p:sp>
      <p:sp>
        <p:nvSpPr>
          <p:cNvPr id="1029" name="Rectangle 5"/>
          <p:cNvSpPr>
            <a:spLocks noGrp="1" noChangeArrowheads="1"/>
          </p:cNvSpPr>
          <p:nvPr>
            <p:ph type="title"/>
          </p:nvPr>
        </p:nvSpPr>
        <p:spPr bwMode="auto">
          <a:xfrm>
            <a:off x="1177925" y="0"/>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fr-FR" altLang="fr-FR"/>
              <a:t>Cliquez pour modifier le style du titre du masque</a:t>
            </a:r>
          </a:p>
        </p:txBody>
      </p:sp>
      <p:sp>
        <p:nvSpPr>
          <p:cNvPr id="1030" name="Rectangle 6"/>
          <p:cNvSpPr>
            <a:spLocks noGrp="1" noChangeArrowheads="1"/>
          </p:cNvSpPr>
          <p:nvPr>
            <p:ph type="body" idx="1"/>
          </p:nvPr>
        </p:nvSpPr>
        <p:spPr bwMode="auto">
          <a:xfrm>
            <a:off x="179388" y="1196975"/>
            <a:ext cx="8766175" cy="528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fr-FR" altLang="fr-FR"/>
              <a:t>Cliquez pour modifier les styles du texte du masque</a:t>
            </a:r>
          </a:p>
          <a:p>
            <a:pPr lvl="1"/>
            <a:r>
              <a:rPr lang="fr-FR" altLang="fr-FR"/>
              <a:t>Deuxième niveau</a:t>
            </a:r>
          </a:p>
          <a:p>
            <a:pPr lvl="2"/>
            <a:r>
              <a:rPr lang="fr-FR" altLang="fr-FR"/>
              <a:t>Troisième niveau</a:t>
            </a:r>
          </a:p>
          <a:p>
            <a:pPr lvl="3"/>
            <a:r>
              <a:rPr lang="fr-FR" altLang="fr-FR"/>
              <a:t>Quatrième niveau</a:t>
            </a:r>
          </a:p>
          <a:p>
            <a:pPr lvl="4"/>
            <a:r>
              <a:rPr lang="fr-FR" altLang="fr-FR"/>
              <a:t>Cinquième niveau</a:t>
            </a:r>
          </a:p>
        </p:txBody>
      </p:sp>
      <p:sp>
        <p:nvSpPr>
          <p:cNvPr id="1031" name="Text Box 7"/>
          <p:cNvSpPr txBox="1">
            <a:spLocks noChangeArrowheads="1"/>
          </p:cNvSpPr>
          <p:nvPr/>
        </p:nvSpPr>
        <p:spPr bwMode="auto">
          <a:xfrm>
            <a:off x="0" y="6521450"/>
            <a:ext cx="3429000"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spcBef>
                <a:spcPct val="50000"/>
              </a:spcBef>
              <a:defRPr/>
            </a:pPr>
            <a:r>
              <a:rPr lang="fr-FR" sz="1200"/>
              <a:t>© Cyril Vincent Conseil</a:t>
            </a:r>
            <a:endParaRPr lang="fr-FR">
              <a:latin typeface="Times New Roman" pitchFamily="18" charset="0"/>
            </a:endParaRPr>
          </a:p>
        </p:txBody>
      </p:sp>
      <p:pic>
        <p:nvPicPr>
          <p:cNvPr id="1032" name="Picture 8" descr="cartevisite"/>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0" y="0"/>
            <a:ext cx="118745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Arial" charset="0"/>
        </a:defRPr>
      </a:lvl2pPr>
      <a:lvl3pPr algn="ctr" rtl="0" eaLnBrk="0" fontAlgn="base" hangingPunct="0">
        <a:spcBef>
          <a:spcPct val="0"/>
        </a:spcBef>
        <a:spcAft>
          <a:spcPct val="0"/>
        </a:spcAft>
        <a:defRPr sz="3200">
          <a:solidFill>
            <a:schemeClr val="tx2"/>
          </a:solidFill>
          <a:latin typeface="Arial" charset="0"/>
        </a:defRPr>
      </a:lvl3pPr>
      <a:lvl4pPr algn="ctr" rtl="0" eaLnBrk="0" fontAlgn="base" hangingPunct="0">
        <a:spcBef>
          <a:spcPct val="0"/>
        </a:spcBef>
        <a:spcAft>
          <a:spcPct val="0"/>
        </a:spcAft>
        <a:defRPr sz="3200">
          <a:solidFill>
            <a:schemeClr val="tx2"/>
          </a:solidFill>
          <a:latin typeface="Arial" charset="0"/>
        </a:defRPr>
      </a:lvl4pPr>
      <a:lvl5pPr algn="ctr" rtl="0" eaLnBrk="0" fontAlgn="base" hangingPunct="0">
        <a:spcBef>
          <a:spcPct val="0"/>
        </a:spcBef>
        <a:spcAft>
          <a:spcPct val="0"/>
        </a:spcAft>
        <a:defRPr sz="3200">
          <a:solidFill>
            <a:schemeClr val="tx2"/>
          </a:solidFill>
          <a:latin typeface="Arial" charset="0"/>
        </a:defRPr>
      </a:lvl5pPr>
      <a:lvl6pPr marL="457200" algn="ctr" rtl="0" fontAlgn="base">
        <a:spcBef>
          <a:spcPct val="0"/>
        </a:spcBef>
        <a:spcAft>
          <a:spcPct val="0"/>
        </a:spcAft>
        <a:defRPr sz="4000">
          <a:solidFill>
            <a:schemeClr val="tx2"/>
          </a:solidFill>
          <a:latin typeface="Arial" charset="0"/>
        </a:defRPr>
      </a:lvl6pPr>
      <a:lvl7pPr marL="914400" algn="ctr" rtl="0" fontAlgn="base">
        <a:spcBef>
          <a:spcPct val="0"/>
        </a:spcBef>
        <a:spcAft>
          <a:spcPct val="0"/>
        </a:spcAft>
        <a:defRPr sz="4000">
          <a:solidFill>
            <a:schemeClr val="tx2"/>
          </a:solidFill>
          <a:latin typeface="Arial" charset="0"/>
        </a:defRPr>
      </a:lvl7pPr>
      <a:lvl8pPr marL="1371600" algn="ctr" rtl="0" fontAlgn="base">
        <a:spcBef>
          <a:spcPct val="0"/>
        </a:spcBef>
        <a:spcAft>
          <a:spcPct val="0"/>
        </a:spcAft>
        <a:defRPr sz="4000">
          <a:solidFill>
            <a:schemeClr val="tx2"/>
          </a:solidFill>
          <a:latin typeface="Arial" charset="0"/>
        </a:defRPr>
      </a:lvl8pPr>
      <a:lvl9pPr marL="1828800" algn="ctr" rtl="0" fontAlgn="base">
        <a:spcBef>
          <a:spcPct val="0"/>
        </a:spcBef>
        <a:spcAft>
          <a:spcPct val="0"/>
        </a:spcAft>
        <a:defRPr sz="4000">
          <a:solidFill>
            <a:schemeClr val="tx2"/>
          </a:solidFill>
          <a:latin typeface="Arial" charset="0"/>
        </a:defRPr>
      </a:lvl9pPr>
    </p:titleStyle>
    <p:bodyStyle>
      <a:lvl1pPr marL="342900" indent="-342900" algn="l" rtl="0" eaLnBrk="0" fontAlgn="base" hangingPunct="0">
        <a:spcBef>
          <a:spcPct val="20000"/>
        </a:spcBef>
        <a:spcAft>
          <a:spcPct val="0"/>
        </a:spcAft>
        <a:buClr>
          <a:schemeClr val="tx1"/>
        </a:buClr>
        <a:buFont typeface="Monotype Sorts" pitchFamily="2" charset="2"/>
        <a:buChar char="o"/>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000">
          <a:solidFill>
            <a:schemeClr val="tx1"/>
          </a:solidFill>
          <a:latin typeface="+mn-lt"/>
        </a:defRPr>
      </a:lvl3pPr>
      <a:lvl4pPr marL="1600200" indent="-228600" algn="l" rtl="0" eaLnBrk="0" fontAlgn="base" hangingPunct="0">
        <a:spcBef>
          <a:spcPct val="20000"/>
        </a:spcBef>
        <a:spcAft>
          <a:spcPct val="0"/>
        </a:spcAft>
        <a:buChar char="–"/>
        <a:defRPr>
          <a:solidFill>
            <a:schemeClr val="tx1"/>
          </a:solidFill>
          <a:latin typeface="+mn-lt"/>
        </a:defRPr>
      </a:lvl4pPr>
      <a:lvl5pPr marL="2057400" indent="-228600" algn="l" rtl="0" eaLnBrk="0" fontAlgn="base" hangingPunct="0">
        <a:spcBef>
          <a:spcPct val="20000"/>
        </a:spcBef>
        <a:spcAft>
          <a:spcPct val="0"/>
        </a:spcAft>
        <a:buChar char="»"/>
        <a:defRPr sz="1600">
          <a:solidFill>
            <a:schemeClr val="tx1"/>
          </a:solidFill>
          <a:latin typeface="+mn-lt"/>
        </a:defRPr>
      </a:lvl5pPr>
      <a:lvl6pPr marL="2514600" indent="-228600" algn="l" rtl="0" fontAlgn="base">
        <a:spcBef>
          <a:spcPct val="20000"/>
        </a:spcBef>
        <a:spcAft>
          <a:spcPct val="0"/>
        </a:spcAft>
        <a:buChar char="»"/>
        <a:defRPr sz="1600">
          <a:solidFill>
            <a:schemeClr val="tx1"/>
          </a:solidFill>
          <a:latin typeface="+mn-lt"/>
        </a:defRPr>
      </a:lvl6pPr>
      <a:lvl7pPr marL="2971800" indent="-228600" algn="l" rtl="0" fontAlgn="base">
        <a:spcBef>
          <a:spcPct val="20000"/>
        </a:spcBef>
        <a:spcAft>
          <a:spcPct val="0"/>
        </a:spcAft>
        <a:buChar char="»"/>
        <a:defRPr sz="1600">
          <a:solidFill>
            <a:schemeClr val="tx1"/>
          </a:solidFill>
          <a:latin typeface="+mn-lt"/>
        </a:defRPr>
      </a:lvl7pPr>
      <a:lvl8pPr marL="3429000" indent="-228600" algn="l" rtl="0" fontAlgn="base">
        <a:spcBef>
          <a:spcPct val="20000"/>
        </a:spcBef>
        <a:spcAft>
          <a:spcPct val="0"/>
        </a:spcAft>
        <a:buChar char="»"/>
        <a:defRPr sz="1600">
          <a:solidFill>
            <a:schemeClr val="tx1"/>
          </a:solidFill>
          <a:latin typeface="+mn-lt"/>
        </a:defRPr>
      </a:lvl8pPr>
      <a:lvl9pPr marL="3886200" indent="-228600" algn="l" rtl="0" fontAlgn="base">
        <a:spcBef>
          <a:spcPct val="20000"/>
        </a:spcBef>
        <a:spcAft>
          <a:spcPct val="0"/>
        </a:spcAft>
        <a:buChar char="»"/>
        <a:defRPr sz="1600">
          <a:solidFill>
            <a:schemeClr val="tx1"/>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5"/>
          <p:cNvSpPr>
            <a:spLocks noGrp="1" noChangeArrowheads="1"/>
          </p:cNvSpPr>
          <p:nvPr>
            <p:ph type="subTitle" idx="1"/>
          </p:nvPr>
        </p:nvSpPr>
        <p:spPr/>
        <p:txBody>
          <a:bodyPr/>
          <a:lstStyle/>
          <a:p>
            <a:pPr eaLnBrk="1" hangingPunct="1"/>
            <a:r>
              <a:rPr lang="fr-FR" altLang="fr-FR"/>
              <a:t>Chapitre 9</a:t>
            </a:r>
            <a:endParaRPr lang="fr-FR" altLang="fr-FR" dirty="0"/>
          </a:p>
          <a:p>
            <a:pPr eaLnBrk="1" hangingPunct="1"/>
            <a:r>
              <a:rPr lang="fr-FR" altLang="fr-FR" dirty="0"/>
              <a:t>Utilisation des data</a:t>
            </a:r>
          </a:p>
        </p:txBody>
      </p:sp>
      <p:sp>
        <p:nvSpPr>
          <p:cNvPr id="3" name="ZoneTexte 2"/>
          <p:cNvSpPr txBox="1"/>
          <p:nvPr/>
        </p:nvSpPr>
        <p:spPr>
          <a:xfrm>
            <a:off x="2051720" y="2132856"/>
            <a:ext cx="5519460" cy="646331"/>
          </a:xfrm>
          <a:prstGeom prst="rect">
            <a:avLst/>
          </a:prstGeom>
          <a:noFill/>
        </p:spPr>
        <p:txBody>
          <a:bodyPr wrap="none" rtlCol="0">
            <a:spAutoFit/>
          </a:bodyPr>
          <a:lstStyle/>
          <a:p>
            <a:r>
              <a:rPr lang="fr-FR" sz="3600" dirty="0"/>
              <a:t>Master Data Management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IA - ML - DL</a:t>
            </a:r>
          </a:p>
        </p:txBody>
      </p:sp>
      <p:pic>
        <p:nvPicPr>
          <p:cNvPr id="1026" name="Picture 2" descr="https://www.mytectra.com/media/wysiwyg/Blog/deep-learn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41399"/>
            <a:ext cx="9144000" cy="58166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793829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pic>
        <p:nvPicPr>
          <p:cNvPr id="4" name="Picture 2" descr="https://thinkr.fr/wp-content/uploads/machine-learning-mem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84576"/>
            <a:ext cx="9162255" cy="4581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8938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Machine Learning</a:t>
            </a:r>
          </a:p>
        </p:txBody>
      </p:sp>
      <p:sp>
        <p:nvSpPr>
          <p:cNvPr id="3" name="Espace réservé du contenu 2"/>
          <p:cNvSpPr>
            <a:spLocks noGrp="1"/>
          </p:cNvSpPr>
          <p:nvPr>
            <p:ph idx="1"/>
          </p:nvPr>
        </p:nvSpPr>
        <p:spPr/>
        <p:txBody>
          <a:bodyPr/>
          <a:lstStyle/>
          <a:p>
            <a:r>
              <a:rPr lang="fr-FR" dirty="0"/>
              <a:t>L'apprentissage automatique (machine </a:t>
            </a:r>
            <a:r>
              <a:rPr lang="fr-FR" dirty="0" err="1"/>
              <a:t>learning</a:t>
            </a:r>
            <a:r>
              <a:rPr lang="fr-FR" dirty="0"/>
              <a:t>), champ d'étude de l'intelligence artificielle, concerne la conception, l'analyse, le développement et l'implémentation de méthodes permettant à une machine d'évoluer par un processus systématique, et ainsi de remplir des tâches difficiles ou problématiques par des moyens algorithmiques plus classiques</a:t>
            </a:r>
          </a:p>
        </p:txBody>
      </p:sp>
    </p:spTree>
    <p:extLst>
      <p:ext uri="{BB962C8B-B14F-4D97-AF65-F5344CB8AC3E}">
        <p14:creationId xmlns:p14="http://schemas.microsoft.com/office/powerpoint/2010/main" val="8401956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29BF450-2DE1-7AF6-B863-7BBA30001581}"/>
              </a:ext>
            </a:extLst>
          </p:cNvPr>
          <p:cNvSpPr>
            <a:spLocks noGrp="1"/>
          </p:cNvSpPr>
          <p:nvPr>
            <p:ph type="title"/>
          </p:nvPr>
        </p:nvSpPr>
        <p:spPr/>
        <p:txBody>
          <a:bodyPr/>
          <a:lstStyle/>
          <a:p>
            <a:r>
              <a:rPr lang="fr-FR" dirty="0"/>
              <a:t>Python</a:t>
            </a:r>
          </a:p>
        </p:txBody>
      </p:sp>
      <p:sp>
        <p:nvSpPr>
          <p:cNvPr id="3" name="Espace réservé du contenu 2">
            <a:extLst>
              <a:ext uri="{FF2B5EF4-FFF2-40B4-BE49-F238E27FC236}">
                <a16:creationId xmlns:a16="http://schemas.microsoft.com/office/drawing/2014/main" id="{02BF64C0-AE12-7D1A-A3A0-5BD75CDC72E6}"/>
              </a:ext>
            </a:extLst>
          </p:cNvPr>
          <p:cNvSpPr>
            <a:spLocks noGrp="1"/>
          </p:cNvSpPr>
          <p:nvPr>
            <p:ph idx="1"/>
          </p:nvPr>
        </p:nvSpPr>
        <p:spPr/>
        <p:txBody>
          <a:bodyPr/>
          <a:lstStyle/>
          <a:p>
            <a:r>
              <a:rPr lang="fr-FR" dirty="0"/>
              <a:t>Les langage de programmation leader</a:t>
            </a:r>
          </a:p>
        </p:txBody>
      </p:sp>
    </p:spTree>
    <p:extLst>
      <p:ext uri="{BB962C8B-B14F-4D97-AF65-F5344CB8AC3E}">
        <p14:creationId xmlns:p14="http://schemas.microsoft.com/office/powerpoint/2010/main" val="3235408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98BDA8D-DDD4-01DA-A752-128411DDACD0}"/>
              </a:ext>
            </a:extLst>
          </p:cNvPr>
          <p:cNvSpPr>
            <a:spLocks noGrp="1"/>
          </p:cNvSpPr>
          <p:nvPr>
            <p:ph type="title"/>
          </p:nvPr>
        </p:nvSpPr>
        <p:spPr/>
        <p:txBody>
          <a:bodyPr/>
          <a:lstStyle/>
          <a:p>
            <a:r>
              <a:rPr lang="fr-FR" dirty="0" err="1"/>
              <a:t>DataViz</a:t>
            </a:r>
            <a:endParaRPr lang="fr-FR" dirty="0"/>
          </a:p>
        </p:txBody>
      </p:sp>
      <p:sp>
        <p:nvSpPr>
          <p:cNvPr id="3" name="Espace réservé du contenu 2">
            <a:extLst>
              <a:ext uri="{FF2B5EF4-FFF2-40B4-BE49-F238E27FC236}">
                <a16:creationId xmlns:a16="http://schemas.microsoft.com/office/drawing/2014/main" id="{41AA1591-0ECE-048D-EBED-5C3148408079}"/>
              </a:ext>
            </a:extLst>
          </p:cNvPr>
          <p:cNvSpPr>
            <a:spLocks noGrp="1"/>
          </p:cNvSpPr>
          <p:nvPr>
            <p:ph idx="1"/>
          </p:nvPr>
        </p:nvSpPr>
        <p:spPr/>
        <p:txBody>
          <a:bodyPr/>
          <a:lstStyle/>
          <a:p>
            <a:r>
              <a:rPr lang="fr-FR" dirty="0"/>
              <a:t>Le Data </a:t>
            </a:r>
            <a:r>
              <a:rPr lang="fr-FR" dirty="0" err="1"/>
              <a:t>Vizualisation</a:t>
            </a:r>
            <a:endParaRPr lang="fr-FR" dirty="0"/>
          </a:p>
          <a:p>
            <a:pPr lvl="1"/>
            <a:r>
              <a:rPr lang="fr-FR" dirty="0"/>
              <a:t>Libre</a:t>
            </a:r>
          </a:p>
          <a:p>
            <a:pPr lvl="1"/>
            <a:r>
              <a:rPr lang="fr-FR"/>
              <a:t>Payant</a:t>
            </a:r>
          </a:p>
        </p:txBody>
      </p:sp>
    </p:spTree>
    <p:extLst>
      <p:ext uri="{BB962C8B-B14F-4D97-AF65-F5344CB8AC3E}">
        <p14:creationId xmlns:p14="http://schemas.microsoft.com/office/powerpoint/2010/main" val="1075350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4616" y="0"/>
            <a:ext cx="7215842" cy="67859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595597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err="1"/>
              <a:t>Wikipedia</a:t>
            </a:r>
            <a:endParaRPr lang="fr-FR" dirty="0"/>
          </a:p>
        </p:txBody>
      </p:sp>
      <p:sp>
        <p:nvSpPr>
          <p:cNvPr id="3" name="Espace réservé du contenu 2"/>
          <p:cNvSpPr>
            <a:spLocks noGrp="1"/>
          </p:cNvSpPr>
          <p:nvPr>
            <p:ph idx="1"/>
          </p:nvPr>
        </p:nvSpPr>
        <p:spPr/>
        <p:txBody>
          <a:bodyPr/>
          <a:lstStyle/>
          <a:p>
            <a:r>
              <a:rPr lang="fr-FR" dirty="0"/>
              <a:t>La science des données est l'extraction de connaissance d'ensembles de données</a:t>
            </a:r>
          </a:p>
          <a:p>
            <a:r>
              <a:rPr lang="fr-FR" dirty="0"/>
              <a:t>Elle emploie des techniques et des théories tirées de plusieurs autres domaines plus larges :</a:t>
            </a:r>
          </a:p>
          <a:p>
            <a:pPr lvl="1"/>
            <a:r>
              <a:rPr lang="fr-FR" dirty="0"/>
              <a:t>des mathématiques, la statistique principalement, la théorie de l'information et la technologie de l'information, notamment le traitement de signal, des modèles probabilistes, l'apprentissage automatique, l'apprentissage statistique, la programmation informatique, l'ingénierie de données, la reconnaissance de formes et l'apprentissage, la visualisation, l'analytique prophétique, la modélisation d'incertitude, le stockage de données, …</a:t>
            </a:r>
          </a:p>
        </p:txBody>
      </p:sp>
    </p:spTree>
    <p:extLst>
      <p:ext uri="{BB962C8B-B14F-4D97-AF65-F5344CB8AC3E}">
        <p14:creationId xmlns:p14="http://schemas.microsoft.com/office/powerpoint/2010/main" val="17739368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Science</a:t>
            </a:r>
          </a:p>
        </p:txBody>
      </p:sp>
      <p:pic>
        <p:nvPicPr>
          <p:cNvPr id="1026" name="Picture 2" descr="https://upload.wikimedia.org/wikipedia/commons/4/44/DataScienceDisciplines.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02267" y="1412875"/>
            <a:ext cx="6720417" cy="50403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19039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Ã©sultat de recherche d'images pour &quot;nuage de mot langages informatique&quo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9512" y="764704"/>
            <a:ext cx="8762692" cy="5296979"/>
          </a:xfrm>
          <a:prstGeom prst="rect">
            <a:avLst/>
          </a:prstGeom>
          <a:noFill/>
          <a:extLst>
            <a:ext uri="{909E8E84-426E-40DD-AFC4-6F175D3DCCD1}">
              <a14:hiddenFill xmlns:a14="http://schemas.microsoft.com/office/drawing/2010/main">
                <a:solidFill>
                  <a:srgbClr val="FFFFFF"/>
                </a:solidFill>
              </a14:hiddenFill>
            </a:ext>
          </a:extLst>
        </p:spPr>
      </p:pic>
      <p:sp>
        <p:nvSpPr>
          <p:cNvPr id="4" name="Titre 3"/>
          <p:cNvSpPr>
            <a:spLocks noGrp="1"/>
          </p:cNvSpPr>
          <p:nvPr>
            <p:ph type="title"/>
          </p:nvPr>
        </p:nvSpPr>
        <p:spPr/>
        <p:txBody>
          <a:bodyPr/>
          <a:lstStyle/>
          <a:p>
            <a:endParaRPr lang="fr-FR"/>
          </a:p>
        </p:txBody>
      </p:sp>
    </p:spTree>
    <p:extLst>
      <p:ext uri="{BB962C8B-B14F-4D97-AF65-F5344CB8AC3E}">
        <p14:creationId xmlns:p14="http://schemas.microsoft.com/office/powerpoint/2010/main" val="19086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Data </a:t>
            </a:r>
            <a:r>
              <a:rPr lang="fr-FR" dirty="0" err="1"/>
              <a:t>Scientist</a:t>
            </a:r>
            <a:endParaRPr lang="fr-FR" dirty="0"/>
          </a:p>
        </p:txBody>
      </p:sp>
      <p:sp>
        <p:nvSpPr>
          <p:cNvPr id="3" name="Espace réservé du contenu 2"/>
          <p:cNvSpPr>
            <a:spLocks noGrp="1"/>
          </p:cNvSpPr>
          <p:nvPr>
            <p:ph idx="1"/>
          </p:nvPr>
        </p:nvSpPr>
        <p:spPr/>
        <p:txBody>
          <a:bodyPr/>
          <a:lstStyle/>
          <a:p>
            <a:r>
              <a:rPr lang="fr-FR" dirty="0"/>
              <a:t>Le premier objectif du data </a:t>
            </a:r>
            <a:r>
              <a:rPr lang="fr-FR" dirty="0" err="1"/>
              <a:t>scientist</a:t>
            </a:r>
            <a:r>
              <a:rPr lang="fr-FR" dirty="0"/>
              <a:t> est de produire des méthodes (automatisées, autant que possible) de tri et d'analyse de données de masse et de sources plus ou moins complexes ou disjointes de données, afin d'en extraire des informations utiles ou potentiellement utiles</a:t>
            </a:r>
          </a:p>
          <a:p>
            <a:r>
              <a:rPr lang="fr-FR" dirty="0"/>
              <a:t>Terme inventé en 2001 par William Cleveland</a:t>
            </a:r>
          </a:p>
          <a:p>
            <a:r>
              <a:rPr lang="en-US" dirty="0"/>
              <a:t>Data Scientist (n.): Person who is better at statistics than any software engineer and better at software engineering than any statistician</a:t>
            </a:r>
            <a:endParaRPr lang="fr-FR" dirty="0"/>
          </a:p>
          <a:p>
            <a:endParaRPr lang="fr-FR" dirty="0"/>
          </a:p>
        </p:txBody>
      </p:sp>
    </p:spTree>
    <p:extLst>
      <p:ext uri="{BB962C8B-B14F-4D97-AF65-F5344CB8AC3E}">
        <p14:creationId xmlns:p14="http://schemas.microsoft.com/office/powerpoint/2010/main" val="2049857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Difficultés</a:t>
            </a:r>
          </a:p>
        </p:txBody>
      </p:sp>
      <p:sp>
        <p:nvSpPr>
          <p:cNvPr id="3" name="Espace réservé du contenu 2"/>
          <p:cNvSpPr>
            <a:spLocks noGrp="1"/>
          </p:cNvSpPr>
          <p:nvPr>
            <p:ph idx="1"/>
          </p:nvPr>
        </p:nvSpPr>
        <p:spPr/>
        <p:txBody>
          <a:bodyPr/>
          <a:lstStyle/>
          <a:p>
            <a:r>
              <a:rPr lang="fr-FR" dirty="0"/>
              <a:t>Certains problèmes sont trop complexes pour être résolus par un algorithme</a:t>
            </a:r>
          </a:p>
          <a:p>
            <a:pPr lvl="1"/>
            <a:r>
              <a:rPr lang="fr-FR" dirty="0"/>
              <a:t>Comment reconnaitre un visage ?</a:t>
            </a:r>
          </a:p>
          <a:p>
            <a:pPr lvl="1"/>
            <a:r>
              <a:rPr lang="fr-FR" dirty="0"/>
              <a:t>Comment conduire une voiture ?</a:t>
            </a:r>
          </a:p>
          <a:p>
            <a:pPr lvl="1"/>
            <a:r>
              <a:rPr lang="fr-FR" dirty="0"/>
              <a:t>Est-ce la même personne ?</a:t>
            </a:r>
          </a:p>
          <a:p>
            <a:pPr lvl="1"/>
            <a:endParaRPr lang="fr-FR" dirty="0"/>
          </a:p>
          <a:p>
            <a:pPr lvl="1"/>
            <a:r>
              <a:rPr lang="fr-FR" dirty="0"/>
              <a:t>Les mesures anthropométriques ne suffisent pas</a:t>
            </a:r>
          </a:p>
        </p:txBody>
      </p:sp>
      <p:pic>
        <p:nvPicPr>
          <p:cNvPr id="1026" name="Picture 2" descr="RÃ©sultat de recherche d'images pour &quot;ia reconnaissance visage katy perry&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97259" y="1823841"/>
            <a:ext cx="3584552" cy="238970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Ã©sultat de recherche d'images pour &quot;deep learning  visage katy perry&quo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40352" y="1851480"/>
            <a:ext cx="1821722" cy="2362063"/>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 3"/>
          <p:cNvPicPr>
            <a:picLocks noChangeAspect="1"/>
          </p:cNvPicPr>
          <p:nvPr/>
        </p:nvPicPr>
        <p:blipFill>
          <a:blip r:embed="rId4"/>
          <a:stretch>
            <a:fillRect/>
          </a:stretch>
        </p:blipFill>
        <p:spPr>
          <a:xfrm>
            <a:off x="2339752" y="4529861"/>
            <a:ext cx="3751511" cy="2298271"/>
          </a:xfrm>
          <a:prstGeom prst="rect">
            <a:avLst/>
          </a:prstGeom>
        </p:spPr>
      </p:pic>
    </p:spTree>
    <p:extLst>
      <p:ext uri="{BB962C8B-B14F-4D97-AF65-F5344CB8AC3E}">
        <p14:creationId xmlns:p14="http://schemas.microsoft.com/office/powerpoint/2010/main" val="39955390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endParaRPr lang="fr-FR"/>
          </a:p>
        </p:txBody>
      </p:sp>
      <p:sp>
        <p:nvSpPr>
          <p:cNvPr id="3" name="Espace réservé du contenu 2"/>
          <p:cNvSpPr>
            <a:spLocks noGrp="1"/>
          </p:cNvSpPr>
          <p:nvPr>
            <p:ph idx="1"/>
          </p:nvPr>
        </p:nvSpPr>
        <p:spPr/>
        <p:txBody>
          <a:bodyPr/>
          <a:lstStyle/>
          <a:p>
            <a:endParaRPr lang="fr-FR"/>
          </a:p>
        </p:txBody>
      </p:sp>
      <p:pic>
        <p:nvPicPr>
          <p:cNvPr id="1026" name="Picture 2" descr="RÃ©sultat de recherche d'images pour &quot;voiture autonome&quo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672"/>
            <a:ext cx="9230645" cy="573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49827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a:t>L'intelligence artificielle</a:t>
            </a:r>
          </a:p>
        </p:txBody>
      </p:sp>
      <p:sp>
        <p:nvSpPr>
          <p:cNvPr id="3" name="Espace réservé du contenu 2"/>
          <p:cNvSpPr>
            <a:spLocks noGrp="1"/>
          </p:cNvSpPr>
          <p:nvPr>
            <p:ph idx="1"/>
          </p:nvPr>
        </p:nvSpPr>
        <p:spPr>
          <a:xfrm>
            <a:off x="179513" y="1412776"/>
            <a:ext cx="4392488" cy="5040560"/>
          </a:xfrm>
        </p:spPr>
        <p:txBody>
          <a:bodyPr/>
          <a:lstStyle/>
          <a:p>
            <a:r>
              <a:rPr lang="fr-FR" dirty="0"/>
              <a:t>l'IA est l'ensemble des théories et des techniques mises en œuvre en vue de réaliser des machines capables de simuler l'intelligence </a:t>
            </a:r>
          </a:p>
        </p:txBody>
      </p:sp>
      <p:pic>
        <p:nvPicPr>
          <p:cNvPr id="3074" name="Picture 2" descr="Image associÃ©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968" y="1412776"/>
            <a:ext cx="5238750" cy="3924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5201553"/>
      </p:ext>
    </p:extLst>
  </p:cSld>
  <p:clrMapOvr>
    <a:masterClrMapping/>
  </p:clrMapOvr>
</p:sld>
</file>

<file path=ppt/theme/theme1.xml><?xml version="1.0" encoding="utf-8"?>
<a:theme xmlns:a="http://schemas.openxmlformats.org/drawingml/2006/main" name="cvc">
  <a:themeElements>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cvc">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gradFill rotWithShape="0">
          <a:gsLst>
            <a:gs pos="0">
              <a:schemeClr val="accent1"/>
            </a:gs>
            <a:gs pos="100000">
              <a:schemeClr val="bg1"/>
            </a:gs>
          </a:gsLst>
          <a:lin ang="5400000" scaled="1"/>
        </a:gra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fr-FR" sz="2400" b="0" i="0" u="none" strike="noStrike" cap="none" normalizeH="0" baseline="0" smtClean="0">
            <a:ln>
              <a:noFill/>
            </a:ln>
            <a:solidFill>
              <a:schemeClr val="tx1"/>
            </a:solidFill>
            <a:effectLst/>
            <a:latin typeface="Arial" charset="0"/>
          </a:defRPr>
        </a:defPPr>
      </a:lstStyle>
    </a:lnDef>
  </a:objectDefaults>
  <a:extraClrSchemeLst>
    <a:extraClrScheme>
      <a:clrScheme name="cvc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vc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vc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vc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vc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vc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vc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3133</TotalTime>
  <Words>306</Words>
  <Application>Microsoft Office PowerPoint</Application>
  <PresentationFormat>Affichage à l'écran (4:3)</PresentationFormat>
  <Paragraphs>31</Paragraphs>
  <Slides>14</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14</vt:i4>
      </vt:variant>
    </vt:vector>
  </HeadingPairs>
  <TitlesOfParts>
    <vt:vector size="18" baseType="lpstr">
      <vt:lpstr>Arial</vt:lpstr>
      <vt:lpstr>Monotype Sorts</vt:lpstr>
      <vt:lpstr>Times New Roman</vt:lpstr>
      <vt:lpstr>cvc</vt:lpstr>
      <vt:lpstr>Présentation PowerPoint</vt:lpstr>
      <vt:lpstr>Présentation PowerPoint</vt:lpstr>
      <vt:lpstr>Wikipedia</vt:lpstr>
      <vt:lpstr>Data Science</vt:lpstr>
      <vt:lpstr>Présentation PowerPoint</vt:lpstr>
      <vt:lpstr>Data Scientist</vt:lpstr>
      <vt:lpstr>Difficultés</vt:lpstr>
      <vt:lpstr>Présentation PowerPoint</vt:lpstr>
      <vt:lpstr>L'intelligence artificielle</vt:lpstr>
      <vt:lpstr>IA - ML - DL</vt:lpstr>
      <vt:lpstr>Machine Learning</vt:lpstr>
      <vt:lpstr>Machine Learning</vt:lpstr>
      <vt:lpstr>Python</vt:lpstr>
      <vt:lpstr>DataViz</vt:lpstr>
    </vt:vector>
  </TitlesOfParts>
  <Company>jkhjkjkh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dc:title>
  <dc:creator>jhkhkhkj</dc:creator>
  <cp:lastModifiedBy>Cyril Vincent</cp:lastModifiedBy>
  <cp:revision>249</cp:revision>
  <dcterms:created xsi:type="dcterms:W3CDTF">2000-04-10T19:33:12Z</dcterms:created>
  <dcterms:modified xsi:type="dcterms:W3CDTF">2022-06-25T13:09:27Z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lpwstr>0.1</vt:lpwstr>
  </property>
</Properties>
</file>