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64" r:id="rId2"/>
    <p:sldId id="310" r:id="rId3"/>
    <p:sldId id="313" r:id="rId4"/>
    <p:sldId id="314" r:id="rId5"/>
    <p:sldId id="315" r:id="rId6"/>
    <p:sldId id="316" r:id="rId7"/>
    <p:sldId id="317" r:id="rId8"/>
    <p:sldId id="318" r:id="rId9"/>
    <p:sldId id="319" r:id="rId10"/>
    <p:sldId id="320" r:id="rId11"/>
    <p:sldId id="321" r:id="rId12"/>
    <p:sldId id="322" r:id="rId13"/>
    <p:sldId id="323" r:id="rId1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latin typeface="+mj-lt"/>
              </a:rPr>
              <a:t>MDM</a:t>
            </a:r>
            <a:endParaRPr lang="fr-FR" dirty="0">
              <a:latin typeface="+mj-lt"/>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2</a:t>
            </a:r>
          </a:p>
          <a:p>
            <a:pPr eaLnBrk="1" hangingPunct="1"/>
            <a:r>
              <a:rPr lang="fr-FR" altLang="fr-FR" dirty="0"/>
              <a:t>Gouvernance</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3AAA3-60F1-F69F-2552-9BDC9E64E4AD}"/>
              </a:ext>
            </a:extLst>
          </p:cNvPr>
          <p:cNvSpPr>
            <a:spLocks noGrp="1"/>
          </p:cNvSpPr>
          <p:nvPr>
            <p:ph type="title"/>
          </p:nvPr>
        </p:nvSpPr>
        <p:spPr/>
        <p:txBody>
          <a:bodyPr/>
          <a:lstStyle/>
          <a:p>
            <a:r>
              <a:rPr lang="fr-FR" dirty="0"/>
              <a:t>DMBOK 2</a:t>
            </a:r>
          </a:p>
        </p:txBody>
      </p:sp>
      <p:sp>
        <p:nvSpPr>
          <p:cNvPr id="3" name="Espace réservé du contenu 2">
            <a:extLst>
              <a:ext uri="{FF2B5EF4-FFF2-40B4-BE49-F238E27FC236}">
                <a16:creationId xmlns:a16="http://schemas.microsoft.com/office/drawing/2014/main" id="{658F48D2-EC65-A5E6-58AA-86A9AB437BF8}"/>
              </a:ext>
            </a:extLst>
          </p:cNvPr>
          <p:cNvSpPr>
            <a:spLocks noGrp="1"/>
          </p:cNvSpPr>
          <p:nvPr>
            <p:ph idx="1"/>
          </p:nvPr>
        </p:nvSpPr>
        <p:spPr/>
        <p:txBody>
          <a:bodyPr/>
          <a:lstStyle/>
          <a:p>
            <a:r>
              <a:rPr lang="fr-FR" dirty="0"/>
              <a:t>Les 11 domaines de compétence</a:t>
            </a:r>
          </a:p>
        </p:txBody>
      </p:sp>
      <p:pic>
        <p:nvPicPr>
          <p:cNvPr id="5" name="Image 4">
            <a:extLst>
              <a:ext uri="{FF2B5EF4-FFF2-40B4-BE49-F238E27FC236}">
                <a16:creationId xmlns:a16="http://schemas.microsoft.com/office/drawing/2014/main" id="{3D4878E9-24E8-BF9D-362E-8499A7AA7F48}"/>
              </a:ext>
            </a:extLst>
          </p:cNvPr>
          <p:cNvPicPr>
            <a:picLocks noChangeAspect="1"/>
          </p:cNvPicPr>
          <p:nvPr/>
        </p:nvPicPr>
        <p:blipFill>
          <a:blip r:embed="rId2"/>
          <a:stretch>
            <a:fillRect/>
          </a:stretch>
        </p:blipFill>
        <p:spPr>
          <a:xfrm>
            <a:off x="2668803" y="2132856"/>
            <a:ext cx="3787468" cy="3817951"/>
          </a:xfrm>
          <a:prstGeom prst="rect">
            <a:avLst/>
          </a:prstGeom>
        </p:spPr>
      </p:pic>
    </p:spTree>
    <p:extLst>
      <p:ext uri="{BB962C8B-B14F-4D97-AF65-F5344CB8AC3E}">
        <p14:creationId xmlns:p14="http://schemas.microsoft.com/office/powerpoint/2010/main" val="53058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4DEA07-75FC-DC19-5A7B-75ACFE0512B6}"/>
              </a:ext>
            </a:extLst>
          </p:cNvPr>
          <p:cNvSpPr>
            <a:spLocks noGrp="1"/>
          </p:cNvSpPr>
          <p:nvPr>
            <p:ph type="title"/>
          </p:nvPr>
        </p:nvSpPr>
        <p:spPr/>
        <p:txBody>
          <a:bodyPr/>
          <a:lstStyle/>
          <a:p>
            <a:r>
              <a:rPr lang="fr-FR" dirty="0"/>
              <a:t>Domaines de compétence</a:t>
            </a:r>
          </a:p>
        </p:txBody>
      </p:sp>
      <p:sp>
        <p:nvSpPr>
          <p:cNvPr id="3" name="Espace réservé du contenu 2">
            <a:extLst>
              <a:ext uri="{FF2B5EF4-FFF2-40B4-BE49-F238E27FC236}">
                <a16:creationId xmlns:a16="http://schemas.microsoft.com/office/drawing/2014/main" id="{9387F90B-1A8E-C7C6-9DCC-3F1002FDDBAE}"/>
              </a:ext>
            </a:extLst>
          </p:cNvPr>
          <p:cNvSpPr>
            <a:spLocks noGrp="1"/>
          </p:cNvSpPr>
          <p:nvPr>
            <p:ph idx="1"/>
          </p:nvPr>
        </p:nvSpPr>
        <p:spPr/>
        <p:txBody>
          <a:bodyPr/>
          <a:lstStyle/>
          <a:p>
            <a:r>
              <a:rPr lang="fr-FR" dirty="0"/>
              <a:t>L'interaction se produit à travers les processus de gouvernance des données</a:t>
            </a:r>
          </a:p>
          <a:p>
            <a:pPr lvl="1"/>
            <a:r>
              <a:rPr lang="fr-FR" dirty="0"/>
              <a:t>La gouvernance des données est reconnue comme la connaissance coordinatrice</a:t>
            </a:r>
          </a:p>
          <a:p>
            <a:pPr lvl="1"/>
            <a:r>
              <a:rPr lang="fr-FR" dirty="0"/>
              <a:t>Les processus et les ressources de la DG sont exploités à travers les connaissances</a:t>
            </a:r>
          </a:p>
          <a:p>
            <a:pPr lvl="1"/>
            <a:r>
              <a:rPr lang="fr-FR" dirty="0"/>
              <a:t>Les rôles et responsabilités communs peuvent être exploités à travers les domaines</a:t>
            </a:r>
          </a:p>
          <a:p>
            <a:pPr lvl="1"/>
            <a:endParaRPr lang="fr-FR" dirty="0"/>
          </a:p>
        </p:txBody>
      </p:sp>
    </p:spTree>
    <p:extLst>
      <p:ext uri="{BB962C8B-B14F-4D97-AF65-F5344CB8AC3E}">
        <p14:creationId xmlns:p14="http://schemas.microsoft.com/office/powerpoint/2010/main" val="153057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83B26-A826-694E-77C7-94A5EBFC1427}"/>
              </a:ext>
            </a:extLst>
          </p:cNvPr>
          <p:cNvSpPr>
            <a:spLocks noGrp="1"/>
          </p:cNvSpPr>
          <p:nvPr>
            <p:ph type="title"/>
          </p:nvPr>
        </p:nvSpPr>
        <p:spPr/>
        <p:txBody>
          <a:bodyPr/>
          <a:lstStyle/>
          <a:p>
            <a:r>
              <a:rPr lang="fr-FR" dirty="0"/>
              <a:t>Exemples</a:t>
            </a:r>
          </a:p>
        </p:txBody>
      </p:sp>
      <p:sp>
        <p:nvSpPr>
          <p:cNvPr id="3" name="Espace réservé du contenu 2">
            <a:extLst>
              <a:ext uri="{FF2B5EF4-FFF2-40B4-BE49-F238E27FC236}">
                <a16:creationId xmlns:a16="http://schemas.microsoft.com/office/drawing/2014/main" id="{464BD72F-9B5B-0159-2C9C-A6049F60A4EC}"/>
              </a:ext>
            </a:extLst>
          </p:cNvPr>
          <p:cNvSpPr>
            <a:spLocks noGrp="1"/>
          </p:cNvSpPr>
          <p:nvPr>
            <p:ph idx="1"/>
          </p:nvPr>
        </p:nvSpPr>
        <p:spPr/>
        <p:txBody>
          <a:bodyPr/>
          <a:lstStyle/>
          <a:p>
            <a:r>
              <a:rPr lang="fr-FR" dirty="0"/>
              <a:t>Gouvernance des données de référence et de référence :</a:t>
            </a:r>
          </a:p>
          <a:p>
            <a:pPr lvl="1"/>
            <a:r>
              <a:rPr lang="fr-FR" dirty="0"/>
              <a:t>Détermination des systèmes/données d'enregistrement</a:t>
            </a:r>
          </a:p>
          <a:p>
            <a:pPr lvl="1"/>
            <a:r>
              <a:rPr lang="fr-FR" dirty="0"/>
              <a:t>Détermination et gestion des règles métier</a:t>
            </a:r>
          </a:p>
          <a:p>
            <a:pPr lvl="1"/>
            <a:r>
              <a:rPr lang="fr-FR" dirty="0"/>
              <a:t>Gestion des exceptions</a:t>
            </a:r>
          </a:p>
          <a:p>
            <a:pPr lvl="1"/>
            <a:r>
              <a:rPr lang="fr-FR" dirty="0"/>
              <a:t>Métriques</a:t>
            </a:r>
          </a:p>
          <a:p>
            <a:pPr lvl="1"/>
            <a:r>
              <a:rPr lang="fr-FR" dirty="0"/>
              <a:t>Réglementations gouvernementales</a:t>
            </a:r>
          </a:p>
          <a:p>
            <a:pPr lvl="1"/>
            <a:r>
              <a:rPr lang="fr-FR" dirty="0"/>
              <a:t>Normes de l'industrie</a:t>
            </a:r>
          </a:p>
        </p:txBody>
      </p:sp>
    </p:spTree>
    <p:extLst>
      <p:ext uri="{BB962C8B-B14F-4D97-AF65-F5344CB8AC3E}">
        <p14:creationId xmlns:p14="http://schemas.microsoft.com/office/powerpoint/2010/main" val="422357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7B145A-54AD-19BD-60ED-7680889F4AC6}"/>
              </a:ext>
            </a:extLst>
          </p:cNvPr>
          <p:cNvSpPr>
            <a:spLocks noGrp="1"/>
          </p:cNvSpPr>
          <p:nvPr>
            <p:ph type="title"/>
          </p:nvPr>
        </p:nvSpPr>
        <p:spPr/>
        <p:txBody>
          <a:bodyPr/>
          <a:lstStyle/>
          <a:p>
            <a:r>
              <a:rPr lang="fr-FR" dirty="0"/>
              <a:t>Exemple de Gouvernance</a:t>
            </a:r>
          </a:p>
        </p:txBody>
      </p:sp>
      <p:pic>
        <p:nvPicPr>
          <p:cNvPr id="4" name="Picture 4">
            <a:extLst>
              <a:ext uri="{FF2B5EF4-FFF2-40B4-BE49-F238E27FC236}">
                <a16:creationId xmlns:a16="http://schemas.microsoft.com/office/drawing/2014/main" id="{1D24C807-7EA0-988D-3B2B-B89F8A1C6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212" y="1412875"/>
            <a:ext cx="7108526"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61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1BDF0-DF6B-D820-FFCD-868B50F708D4}"/>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83F493A2-FB1C-A50B-63EC-2D06A57CD31B}"/>
              </a:ext>
            </a:extLst>
          </p:cNvPr>
          <p:cNvSpPr>
            <a:spLocks noGrp="1"/>
          </p:cNvSpPr>
          <p:nvPr>
            <p:ph idx="1"/>
          </p:nvPr>
        </p:nvSpPr>
        <p:spPr/>
        <p:txBody>
          <a:bodyPr/>
          <a:lstStyle/>
          <a:p>
            <a:r>
              <a:rPr lang="fr-FR" dirty="0"/>
              <a:t>La gouvernance des données est constitué du cadre et des procédures mises en place au sein d’une entreprise afin de structurer les flux et les centres de stockage de la donnée : de leur collecte à leur utilisation finale</a:t>
            </a:r>
          </a:p>
          <a:p>
            <a:r>
              <a:rPr lang="fr-FR" dirty="0"/>
              <a:t>Elle s'assure du respect des obligations légales et de mise en place des structures et processus internes pour optimiser leur gestion, leur utilisation, et ainsi maximiser la valeur qui en est extraite pour l'entreprise et les utilisateurs</a:t>
            </a:r>
          </a:p>
        </p:txBody>
      </p:sp>
    </p:spTree>
    <p:extLst>
      <p:ext uri="{BB962C8B-B14F-4D97-AF65-F5344CB8AC3E}">
        <p14:creationId xmlns:p14="http://schemas.microsoft.com/office/powerpoint/2010/main" val="118878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09963-907A-104D-2A5A-CE4E33B23828}"/>
              </a:ext>
            </a:extLst>
          </p:cNvPr>
          <p:cNvSpPr>
            <a:spLocks noGrp="1"/>
          </p:cNvSpPr>
          <p:nvPr>
            <p:ph type="title"/>
          </p:nvPr>
        </p:nvSpPr>
        <p:spPr/>
        <p:txBody>
          <a:bodyPr/>
          <a:lstStyle/>
          <a:p>
            <a:r>
              <a:rPr lang="fr-FR" dirty="0"/>
              <a:t>Les 4 dimensions</a:t>
            </a:r>
          </a:p>
        </p:txBody>
      </p:sp>
      <p:sp>
        <p:nvSpPr>
          <p:cNvPr id="3" name="Espace réservé du contenu 2">
            <a:extLst>
              <a:ext uri="{FF2B5EF4-FFF2-40B4-BE49-F238E27FC236}">
                <a16:creationId xmlns:a16="http://schemas.microsoft.com/office/drawing/2014/main" id="{C6DF6A77-BA5C-E50F-DCBA-E12E834ED32A}"/>
              </a:ext>
            </a:extLst>
          </p:cNvPr>
          <p:cNvSpPr>
            <a:spLocks noGrp="1"/>
          </p:cNvSpPr>
          <p:nvPr>
            <p:ph idx="1"/>
          </p:nvPr>
        </p:nvSpPr>
        <p:spPr/>
        <p:txBody>
          <a:bodyPr/>
          <a:lstStyle/>
          <a:p>
            <a:r>
              <a:rPr lang="fr-FR" dirty="0"/>
              <a:t>La gouvernance des données possède quatre dimensions principales :</a:t>
            </a:r>
          </a:p>
          <a:p>
            <a:pPr lvl="1"/>
            <a:r>
              <a:rPr lang="fr-FR" dirty="0"/>
              <a:t>La disponibilité des données</a:t>
            </a:r>
          </a:p>
          <a:p>
            <a:pPr lvl="1"/>
            <a:r>
              <a:rPr lang="fr-FR" dirty="0"/>
              <a:t>L’utilisabilité des données</a:t>
            </a:r>
          </a:p>
          <a:p>
            <a:pPr lvl="1"/>
            <a:r>
              <a:rPr lang="fr-FR" dirty="0"/>
              <a:t>L’intégrité des données</a:t>
            </a:r>
          </a:p>
          <a:p>
            <a:pPr lvl="1"/>
            <a:r>
              <a:rPr lang="fr-FR" dirty="0"/>
              <a:t>La sécurité des données</a:t>
            </a:r>
          </a:p>
        </p:txBody>
      </p:sp>
    </p:spTree>
    <p:extLst>
      <p:ext uri="{BB962C8B-B14F-4D97-AF65-F5344CB8AC3E}">
        <p14:creationId xmlns:p14="http://schemas.microsoft.com/office/powerpoint/2010/main" val="393250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AB247-AE91-30CE-0D5F-E344C8C77C48}"/>
              </a:ext>
            </a:extLst>
          </p:cNvPr>
          <p:cNvSpPr>
            <a:spLocks noGrp="1"/>
          </p:cNvSpPr>
          <p:nvPr>
            <p:ph type="title"/>
          </p:nvPr>
        </p:nvSpPr>
        <p:spPr/>
        <p:txBody>
          <a:bodyPr/>
          <a:lstStyle/>
          <a:p>
            <a:r>
              <a:rPr lang="fr-FR" dirty="0"/>
              <a:t>La disponibilité</a:t>
            </a:r>
          </a:p>
        </p:txBody>
      </p:sp>
      <p:sp>
        <p:nvSpPr>
          <p:cNvPr id="3" name="Espace réservé du contenu 2">
            <a:extLst>
              <a:ext uri="{FF2B5EF4-FFF2-40B4-BE49-F238E27FC236}">
                <a16:creationId xmlns:a16="http://schemas.microsoft.com/office/drawing/2014/main" id="{B7C8E5FD-D66E-6EC0-2244-CC9E81EC720D}"/>
              </a:ext>
            </a:extLst>
          </p:cNvPr>
          <p:cNvSpPr>
            <a:spLocks noGrp="1"/>
          </p:cNvSpPr>
          <p:nvPr>
            <p:ph idx="1"/>
          </p:nvPr>
        </p:nvSpPr>
        <p:spPr/>
        <p:txBody>
          <a:bodyPr/>
          <a:lstStyle/>
          <a:p>
            <a:r>
              <a:rPr lang="fr-FR" dirty="0"/>
              <a:t>Cela concerne leur sauvegarde, leur stockage, leur mise à jour, leur diffusion et de leur partage au sein de l'entreprise, tout en gérant et sécurisant les accès des différents utilisateurs et profils</a:t>
            </a:r>
          </a:p>
        </p:txBody>
      </p:sp>
    </p:spTree>
    <p:extLst>
      <p:ext uri="{BB962C8B-B14F-4D97-AF65-F5344CB8AC3E}">
        <p14:creationId xmlns:p14="http://schemas.microsoft.com/office/powerpoint/2010/main" val="172383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CF93A-0BB1-7997-0F7A-94338E06A618}"/>
              </a:ext>
            </a:extLst>
          </p:cNvPr>
          <p:cNvSpPr>
            <a:spLocks noGrp="1"/>
          </p:cNvSpPr>
          <p:nvPr>
            <p:ph type="title"/>
          </p:nvPr>
        </p:nvSpPr>
        <p:spPr/>
        <p:txBody>
          <a:bodyPr/>
          <a:lstStyle/>
          <a:p>
            <a:r>
              <a:rPr lang="fr-FR" dirty="0"/>
              <a:t>L’utilisabilité</a:t>
            </a:r>
          </a:p>
        </p:txBody>
      </p:sp>
      <p:sp>
        <p:nvSpPr>
          <p:cNvPr id="3" name="Espace réservé du contenu 2">
            <a:extLst>
              <a:ext uri="{FF2B5EF4-FFF2-40B4-BE49-F238E27FC236}">
                <a16:creationId xmlns:a16="http://schemas.microsoft.com/office/drawing/2014/main" id="{99A75CBA-EE58-75E8-BDAB-9C26086FE445}"/>
              </a:ext>
            </a:extLst>
          </p:cNvPr>
          <p:cNvSpPr>
            <a:spLocks noGrp="1"/>
          </p:cNvSpPr>
          <p:nvPr>
            <p:ph idx="1"/>
          </p:nvPr>
        </p:nvSpPr>
        <p:spPr/>
        <p:txBody>
          <a:bodyPr/>
          <a:lstStyle/>
          <a:p>
            <a:r>
              <a:rPr lang="fr-FR" dirty="0"/>
              <a:t>E</a:t>
            </a:r>
            <a:r>
              <a:rPr lang="fr-FR"/>
              <a:t>lle </a:t>
            </a:r>
            <a:r>
              <a:rPr lang="fr-FR" dirty="0"/>
              <a:t>doit veiller à ce que les données soient à jour, cohérentes, et facile d'accès pour les utilisateurs et usages définis dans l'entreprise</a:t>
            </a:r>
          </a:p>
        </p:txBody>
      </p:sp>
    </p:spTree>
    <p:extLst>
      <p:ext uri="{BB962C8B-B14F-4D97-AF65-F5344CB8AC3E}">
        <p14:creationId xmlns:p14="http://schemas.microsoft.com/office/powerpoint/2010/main" val="408528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D1291-C697-482B-3AB8-A224AB256B37}"/>
              </a:ext>
            </a:extLst>
          </p:cNvPr>
          <p:cNvSpPr>
            <a:spLocks noGrp="1"/>
          </p:cNvSpPr>
          <p:nvPr>
            <p:ph type="title"/>
          </p:nvPr>
        </p:nvSpPr>
        <p:spPr/>
        <p:txBody>
          <a:bodyPr/>
          <a:lstStyle/>
          <a:p>
            <a:r>
              <a:rPr lang="fr-FR" dirty="0"/>
              <a:t>L’intégrité</a:t>
            </a:r>
          </a:p>
        </p:txBody>
      </p:sp>
      <p:sp>
        <p:nvSpPr>
          <p:cNvPr id="3" name="Espace réservé du contenu 2">
            <a:extLst>
              <a:ext uri="{FF2B5EF4-FFF2-40B4-BE49-F238E27FC236}">
                <a16:creationId xmlns:a16="http://schemas.microsoft.com/office/drawing/2014/main" id="{2CCDB93B-A198-4DDA-D7F2-66F44496054A}"/>
              </a:ext>
            </a:extLst>
          </p:cNvPr>
          <p:cNvSpPr>
            <a:spLocks noGrp="1"/>
          </p:cNvSpPr>
          <p:nvPr>
            <p:ph idx="1"/>
          </p:nvPr>
        </p:nvSpPr>
        <p:spPr/>
        <p:txBody>
          <a:bodyPr/>
          <a:lstStyle/>
          <a:p>
            <a:r>
              <a:rPr lang="fr-FR" dirty="0"/>
              <a:t>Les données doivent être sécurisées de telle sorte à ce qu'elles soient cohérentes, fiables, pertinentes et valides</a:t>
            </a:r>
          </a:p>
        </p:txBody>
      </p:sp>
    </p:spTree>
    <p:extLst>
      <p:ext uri="{BB962C8B-B14F-4D97-AF65-F5344CB8AC3E}">
        <p14:creationId xmlns:p14="http://schemas.microsoft.com/office/powerpoint/2010/main" val="36355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613D4-C94B-25FC-210E-360363796354}"/>
              </a:ext>
            </a:extLst>
          </p:cNvPr>
          <p:cNvSpPr>
            <a:spLocks noGrp="1"/>
          </p:cNvSpPr>
          <p:nvPr>
            <p:ph type="title"/>
          </p:nvPr>
        </p:nvSpPr>
        <p:spPr/>
        <p:txBody>
          <a:bodyPr/>
          <a:lstStyle/>
          <a:p>
            <a:r>
              <a:rPr lang="fr-FR" dirty="0"/>
              <a:t>La sécurité</a:t>
            </a:r>
          </a:p>
        </p:txBody>
      </p:sp>
      <p:sp>
        <p:nvSpPr>
          <p:cNvPr id="3" name="Espace réservé du contenu 2">
            <a:extLst>
              <a:ext uri="{FF2B5EF4-FFF2-40B4-BE49-F238E27FC236}">
                <a16:creationId xmlns:a16="http://schemas.microsoft.com/office/drawing/2014/main" id="{4F372042-04DD-DCCA-53AE-73016AE5B1A0}"/>
              </a:ext>
            </a:extLst>
          </p:cNvPr>
          <p:cNvSpPr>
            <a:spLocks noGrp="1"/>
          </p:cNvSpPr>
          <p:nvPr>
            <p:ph idx="1"/>
          </p:nvPr>
        </p:nvSpPr>
        <p:spPr/>
        <p:txBody>
          <a:bodyPr/>
          <a:lstStyle/>
          <a:p>
            <a:r>
              <a:rPr lang="fr-FR"/>
              <a:t>Cela </a:t>
            </a:r>
            <a:r>
              <a:rPr lang="fr-FR" dirty="0"/>
              <a:t>implique de mettre en place une politique de sécurisation des informations de l’entreprise et de ses clients, et doit permettre d’assurer la continuité des trois notions précédentes.</a:t>
            </a:r>
          </a:p>
        </p:txBody>
      </p:sp>
    </p:spTree>
    <p:extLst>
      <p:ext uri="{BB962C8B-B14F-4D97-AF65-F5344CB8AC3E}">
        <p14:creationId xmlns:p14="http://schemas.microsoft.com/office/powerpoint/2010/main" val="33824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461D3-D313-9850-D313-D66F9BB11F29}"/>
              </a:ext>
            </a:extLst>
          </p:cNvPr>
          <p:cNvSpPr>
            <a:spLocks noGrp="1"/>
          </p:cNvSpPr>
          <p:nvPr>
            <p:ph type="title"/>
          </p:nvPr>
        </p:nvSpPr>
        <p:spPr/>
        <p:txBody>
          <a:bodyPr/>
          <a:lstStyle/>
          <a:p>
            <a:r>
              <a:rPr lang="fr-FR" dirty="0"/>
              <a:t>DMBOK</a:t>
            </a:r>
          </a:p>
        </p:txBody>
      </p:sp>
      <p:sp>
        <p:nvSpPr>
          <p:cNvPr id="3" name="Espace réservé du contenu 2">
            <a:extLst>
              <a:ext uri="{FF2B5EF4-FFF2-40B4-BE49-F238E27FC236}">
                <a16:creationId xmlns:a16="http://schemas.microsoft.com/office/drawing/2014/main" id="{85B0EFC2-4975-1A6C-E09D-FDCE9A2E6F67}"/>
              </a:ext>
            </a:extLst>
          </p:cNvPr>
          <p:cNvSpPr>
            <a:spLocks noGrp="1"/>
          </p:cNvSpPr>
          <p:nvPr>
            <p:ph idx="1"/>
          </p:nvPr>
        </p:nvSpPr>
        <p:spPr>
          <a:xfrm>
            <a:off x="179513" y="1412776"/>
            <a:ext cx="5688632" cy="5040560"/>
          </a:xfrm>
        </p:spPr>
        <p:txBody>
          <a:bodyPr/>
          <a:lstStyle/>
          <a:p>
            <a:r>
              <a:rPr lang="en-US" dirty="0"/>
              <a:t>Le DAMA Body of Knowledge </a:t>
            </a:r>
            <a:r>
              <a:rPr lang="en-US" dirty="0" err="1"/>
              <a:t>DMBoK</a:t>
            </a:r>
            <a:endParaRPr lang="en-US" dirty="0"/>
          </a:p>
          <a:p>
            <a:pPr lvl="1"/>
            <a:r>
              <a:rPr lang="en-US" dirty="0"/>
              <a:t>Dama.org</a:t>
            </a:r>
          </a:p>
          <a:p>
            <a:pPr lvl="1"/>
            <a:r>
              <a:rPr lang="fr-FR" dirty="0"/>
              <a:t>Le corpus de connaissances sur la gestion des données est un ensemble de processus et de meilleures pratiques</a:t>
            </a:r>
          </a:p>
        </p:txBody>
      </p:sp>
      <p:pic>
        <p:nvPicPr>
          <p:cNvPr id="7" name="Image 6">
            <a:extLst>
              <a:ext uri="{FF2B5EF4-FFF2-40B4-BE49-F238E27FC236}">
                <a16:creationId xmlns:a16="http://schemas.microsoft.com/office/drawing/2014/main" id="{DAE1BAAD-FDC9-491F-1F6C-6B29B630DE38}"/>
              </a:ext>
            </a:extLst>
          </p:cNvPr>
          <p:cNvPicPr>
            <a:picLocks noChangeAspect="1"/>
          </p:cNvPicPr>
          <p:nvPr/>
        </p:nvPicPr>
        <p:blipFill>
          <a:blip r:embed="rId2"/>
          <a:stretch>
            <a:fillRect/>
          </a:stretch>
        </p:blipFill>
        <p:spPr>
          <a:xfrm>
            <a:off x="6156176" y="1412776"/>
            <a:ext cx="2057578" cy="2629128"/>
          </a:xfrm>
          <a:prstGeom prst="rect">
            <a:avLst/>
          </a:prstGeom>
        </p:spPr>
      </p:pic>
      <p:pic>
        <p:nvPicPr>
          <p:cNvPr id="9" name="Image 8">
            <a:extLst>
              <a:ext uri="{FF2B5EF4-FFF2-40B4-BE49-F238E27FC236}">
                <a16:creationId xmlns:a16="http://schemas.microsoft.com/office/drawing/2014/main" id="{7AEF4EB1-10A0-080E-D3ED-52709BE097F6}"/>
              </a:ext>
            </a:extLst>
          </p:cNvPr>
          <p:cNvPicPr>
            <a:picLocks noChangeAspect="1"/>
          </p:cNvPicPr>
          <p:nvPr/>
        </p:nvPicPr>
        <p:blipFill>
          <a:blip r:embed="rId3"/>
          <a:stretch>
            <a:fillRect/>
          </a:stretch>
        </p:blipFill>
        <p:spPr>
          <a:xfrm>
            <a:off x="1979712" y="4653136"/>
            <a:ext cx="4892464" cy="883997"/>
          </a:xfrm>
          <a:prstGeom prst="rect">
            <a:avLst/>
          </a:prstGeom>
        </p:spPr>
      </p:pic>
    </p:spTree>
    <p:extLst>
      <p:ext uri="{BB962C8B-B14F-4D97-AF65-F5344CB8AC3E}">
        <p14:creationId xmlns:p14="http://schemas.microsoft.com/office/powerpoint/2010/main" val="89935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47710-6E4A-954B-43DE-C1DF4933F30A}"/>
              </a:ext>
            </a:extLst>
          </p:cNvPr>
          <p:cNvSpPr>
            <a:spLocks noGrp="1"/>
          </p:cNvSpPr>
          <p:nvPr>
            <p:ph type="title"/>
          </p:nvPr>
        </p:nvSpPr>
        <p:spPr/>
        <p:txBody>
          <a:bodyPr/>
          <a:lstStyle/>
          <a:p>
            <a:r>
              <a:rPr lang="fr-FR" dirty="0"/>
              <a:t>DMBOK</a:t>
            </a:r>
          </a:p>
        </p:txBody>
      </p:sp>
      <p:sp>
        <p:nvSpPr>
          <p:cNvPr id="3" name="Espace réservé du contenu 2">
            <a:extLst>
              <a:ext uri="{FF2B5EF4-FFF2-40B4-BE49-F238E27FC236}">
                <a16:creationId xmlns:a16="http://schemas.microsoft.com/office/drawing/2014/main" id="{C134FE94-B783-4895-57A2-7E14693BC44F}"/>
              </a:ext>
            </a:extLst>
          </p:cNvPr>
          <p:cNvSpPr>
            <a:spLocks noGrp="1"/>
          </p:cNvSpPr>
          <p:nvPr>
            <p:ph idx="1"/>
          </p:nvPr>
        </p:nvSpPr>
        <p:spPr/>
        <p:txBody>
          <a:bodyPr/>
          <a:lstStyle/>
          <a:p>
            <a:r>
              <a:rPr lang="fr-FR" dirty="0"/>
              <a:t>Contient les meilleures pratiques et références généralement acceptées pour chaque discipline de gestion des données</a:t>
            </a:r>
          </a:p>
          <a:p>
            <a:r>
              <a:rPr lang="fr-FR" dirty="0"/>
              <a:t>La gestion des données (DM) est un terme global qui décrit les processus utilisés pour planifier, spécifier, activer, créer, acquérir, maintenir, utiliser, archiver, récupérer, contrôler et purger les données</a:t>
            </a:r>
          </a:p>
        </p:txBody>
      </p:sp>
    </p:spTree>
    <p:extLst>
      <p:ext uri="{BB962C8B-B14F-4D97-AF65-F5344CB8AC3E}">
        <p14:creationId xmlns:p14="http://schemas.microsoft.com/office/powerpoint/2010/main" val="1987392966"/>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3130</TotalTime>
  <Words>402</Words>
  <Application>Microsoft Office PowerPoint</Application>
  <PresentationFormat>Affichage à l'écran (4:3)</PresentationFormat>
  <Paragraphs>43</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Monotype Sorts</vt:lpstr>
      <vt:lpstr>Times New Roman</vt:lpstr>
      <vt:lpstr>cvc</vt:lpstr>
      <vt:lpstr>Présentation PowerPoint</vt:lpstr>
      <vt:lpstr>Wikipedia</vt:lpstr>
      <vt:lpstr>Les 4 dimensions</vt:lpstr>
      <vt:lpstr>La disponibilité</vt:lpstr>
      <vt:lpstr>L’utilisabilité</vt:lpstr>
      <vt:lpstr>L’intégrité</vt:lpstr>
      <vt:lpstr>La sécurité</vt:lpstr>
      <vt:lpstr>DMBOK</vt:lpstr>
      <vt:lpstr>DMBOK</vt:lpstr>
      <vt:lpstr>DMBOK 2</vt:lpstr>
      <vt:lpstr>Domaines de compétence</vt:lpstr>
      <vt:lpstr>Exemples</vt:lpstr>
      <vt:lpstr>Exemple de Gouvernance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240</cp:revision>
  <dcterms:created xsi:type="dcterms:W3CDTF">2000-04-10T19:33:12Z</dcterms:created>
  <dcterms:modified xsi:type="dcterms:W3CDTF">2022-09-08T19:35:39Z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