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8"/>
  </p:notesMasterIdLst>
  <p:handoutMasterIdLst>
    <p:handoutMasterId r:id="rId49"/>
  </p:handoutMasterIdLst>
  <p:sldIdLst>
    <p:sldId id="264" r:id="rId2"/>
    <p:sldId id="270" r:id="rId3"/>
    <p:sldId id="347" r:id="rId4"/>
    <p:sldId id="348" r:id="rId5"/>
    <p:sldId id="323" r:id="rId6"/>
    <p:sldId id="324" r:id="rId7"/>
    <p:sldId id="325" r:id="rId8"/>
    <p:sldId id="326" r:id="rId9"/>
    <p:sldId id="349" r:id="rId10"/>
    <p:sldId id="350" r:id="rId11"/>
    <p:sldId id="272" r:id="rId12"/>
    <p:sldId id="273" r:id="rId13"/>
    <p:sldId id="271" r:id="rId14"/>
    <p:sldId id="346" r:id="rId15"/>
    <p:sldId id="342" r:id="rId16"/>
    <p:sldId id="276" r:id="rId17"/>
    <p:sldId id="277" r:id="rId18"/>
    <p:sldId id="278" r:id="rId19"/>
    <p:sldId id="265" r:id="rId20"/>
    <p:sldId id="266" r:id="rId21"/>
    <p:sldId id="327" r:id="rId22"/>
    <p:sldId id="269" r:id="rId23"/>
    <p:sldId id="328" r:id="rId24"/>
    <p:sldId id="329" r:id="rId25"/>
    <p:sldId id="330" r:id="rId26"/>
    <p:sldId id="331" r:id="rId27"/>
    <p:sldId id="332" r:id="rId28"/>
    <p:sldId id="333" r:id="rId29"/>
    <p:sldId id="279" r:id="rId30"/>
    <p:sldId id="280" r:id="rId31"/>
    <p:sldId id="281" r:id="rId32"/>
    <p:sldId id="282" r:id="rId33"/>
    <p:sldId id="295" r:id="rId34"/>
    <p:sldId id="284" r:id="rId35"/>
    <p:sldId id="268" r:id="rId36"/>
    <p:sldId id="334" r:id="rId37"/>
    <p:sldId id="291" r:id="rId38"/>
    <p:sldId id="335" r:id="rId39"/>
    <p:sldId id="336" r:id="rId40"/>
    <p:sldId id="338" r:id="rId41"/>
    <p:sldId id="339" r:id="rId42"/>
    <p:sldId id="340" r:id="rId43"/>
    <p:sldId id="341" r:id="rId44"/>
    <p:sldId id="344" r:id="rId45"/>
    <p:sldId id="345" r:id="rId46"/>
    <p:sldId id="351" r:id="rId4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9" d="100"/>
          <a:sy n="79" d="100"/>
        </p:scale>
        <p:origin x="157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1956" y="-1386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Big</a:t>
            </a:r>
            <a:r>
              <a:rPr lang="fr-FR" sz="1600" dirty="0"/>
              <a:t> Data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5</a:t>
            </a:r>
            <a:endParaRPr lang="fr-FR" altLang="fr-FR" dirty="0"/>
          </a:p>
          <a:p>
            <a:pPr eaLnBrk="1" hangingPunct="1"/>
            <a:r>
              <a:rPr lang="fr-FR" altLang="fr-FR" dirty="0"/>
              <a:t>Stockage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051720" y="2132856"/>
            <a:ext cx="551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Master Data Management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ACD485-14A2-7DFC-4165-F0A94B26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 étapes pour créer son data </a:t>
            </a:r>
            <a:r>
              <a:rPr lang="fr-FR" dirty="0" err="1"/>
              <a:t>lake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20E18F-1CDA-F82F-9DD6-1A8B003EF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Concevoir une architecture de données adéquate.</a:t>
            </a:r>
          </a:p>
          <a:p>
            <a:pPr lvl="1"/>
            <a:r>
              <a:rPr lang="fr-FR" sz="2000" dirty="0"/>
              <a:t>Cloud ?</a:t>
            </a:r>
          </a:p>
          <a:p>
            <a:pPr lvl="1"/>
            <a:r>
              <a:rPr lang="fr-FR" sz="2000" dirty="0"/>
              <a:t>Hadoop ?</a:t>
            </a:r>
          </a:p>
          <a:p>
            <a:r>
              <a:rPr lang="fr-FR" sz="2400" dirty="0"/>
              <a:t>Utiliser des outils de profilage des données</a:t>
            </a:r>
          </a:p>
          <a:p>
            <a:pPr lvl="1"/>
            <a:r>
              <a:rPr lang="fr-FR" sz="2000" dirty="0"/>
              <a:t>Surveiller la data</a:t>
            </a:r>
          </a:p>
          <a:p>
            <a:r>
              <a:rPr lang="fr-FR" sz="2400" dirty="0"/>
              <a:t>Normaliser l’accès aux données</a:t>
            </a:r>
          </a:p>
          <a:p>
            <a:r>
              <a:rPr lang="fr-FR" sz="2400" dirty="0"/>
              <a:t>Développer un catalogue de données</a:t>
            </a:r>
          </a:p>
          <a:p>
            <a:pPr lvl="1"/>
            <a:r>
              <a:rPr lang="fr-FR" sz="2000" dirty="0"/>
              <a:t>Pour que les utilisateurs sachent où sont les data</a:t>
            </a:r>
          </a:p>
          <a:p>
            <a:r>
              <a:rPr lang="fr-FR" sz="2400" dirty="0"/>
              <a:t>Mettre en place des protections suffisantes des données</a:t>
            </a:r>
          </a:p>
          <a:p>
            <a:r>
              <a:rPr lang="fr-FR" sz="2400" dirty="0"/>
              <a:t>Evangélisation</a:t>
            </a:r>
          </a:p>
        </p:txBody>
      </p:sp>
    </p:spTree>
    <p:extLst>
      <p:ext uri="{BB962C8B-B14F-4D97-AF65-F5344CB8AC3E}">
        <p14:creationId xmlns:p14="http://schemas.microsoft.com/office/powerpoint/2010/main" val="2128787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DataMart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datamart</a:t>
            </a:r>
            <a:r>
              <a:rPr lang="fr-FR" dirty="0"/>
              <a:t> est un ensemble de données ciblées, organisées, regroupées et agrégées pour répondre à un besoin spécifique à un métier ou un domaine donné</a:t>
            </a:r>
          </a:p>
          <a:p>
            <a:pPr lvl="1"/>
            <a:r>
              <a:rPr lang="fr-FR" dirty="0"/>
              <a:t>Il est donc destiné à être interrogé sur un panel de données restreint à son domaine fonctionnel, selon des paramètres qui auront été définis à l’avance lors de sa conception</a:t>
            </a:r>
          </a:p>
        </p:txBody>
      </p:sp>
    </p:spTree>
    <p:extLst>
      <p:ext uri="{BB962C8B-B14F-4D97-AF65-F5344CB8AC3E}">
        <p14:creationId xmlns:p14="http://schemas.microsoft.com/office/powerpoint/2010/main" val="4095565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DataWarehouse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Définition de Kimball</a:t>
            </a:r>
          </a:p>
          <a:p>
            <a:r>
              <a:rPr lang="fr-FR" dirty="0"/>
              <a:t>L’ensemble des </a:t>
            </a:r>
            <a:r>
              <a:rPr lang="fr-FR" dirty="0" err="1"/>
              <a:t>DataMarts</a:t>
            </a:r>
            <a:r>
              <a:rPr lang="fr-FR" dirty="0"/>
              <a:t> de l’entreprise constitue le </a:t>
            </a:r>
            <a:r>
              <a:rPr lang="fr-FR" dirty="0" err="1"/>
              <a:t>DataWarehouse</a:t>
            </a:r>
            <a:r>
              <a:rPr lang="fr-FR" dirty="0"/>
              <a:t>.</a:t>
            </a:r>
          </a:p>
          <a:p>
            <a:r>
              <a:rPr lang="fr-FR" dirty="0"/>
              <a:t>Le </a:t>
            </a:r>
            <a:r>
              <a:rPr lang="fr-FR" dirty="0" err="1"/>
              <a:t>DataMart</a:t>
            </a:r>
            <a:r>
              <a:rPr lang="fr-FR" dirty="0"/>
              <a:t> est un sous-ensemble du </a:t>
            </a:r>
            <a:r>
              <a:rPr lang="fr-FR" dirty="0" err="1"/>
              <a:t>DataWarehouse</a:t>
            </a:r>
            <a:r>
              <a:rPr lang="fr-FR" dirty="0"/>
              <a:t>, constitué de tables au niveau détail et à des niveaux plus agrégés, permettant de restituer tout le spectre d’une activité métier</a:t>
            </a:r>
          </a:p>
        </p:txBody>
      </p:sp>
    </p:spTree>
    <p:extLst>
      <p:ext uri="{BB962C8B-B14F-4D97-AF65-F5344CB8AC3E}">
        <p14:creationId xmlns:p14="http://schemas.microsoft.com/office/powerpoint/2010/main" val="1708998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de </a:t>
            </a:r>
            <a:r>
              <a:rPr lang="fr-FR" dirty="0" err="1"/>
              <a:t>Inmon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DataMart</a:t>
            </a:r>
            <a:r>
              <a:rPr lang="fr-FR" dirty="0"/>
              <a:t> est issu d’un flux de données provenant du </a:t>
            </a:r>
            <a:r>
              <a:rPr lang="fr-FR" dirty="0" err="1"/>
              <a:t>DataWarehouse</a:t>
            </a:r>
            <a:endParaRPr lang="fr-FR" dirty="0"/>
          </a:p>
          <a:p>
            <a:r>
              <a:rPr lang="fr-FR" dirty="0"/>
              <a:t>Contrairement à ce dernier qui présente le détail des données pour toute l’entreprise, il a vocation à présenter la donnée de manière spécialisée, agrégée et regroupée fonctionnellement</a:t>
            </a:r>
          </a:p>
        </p:txBody>
      </p:sp>
    </p:spTree>
    <p:extLst>
      <p:ext uri="{BB962C8B-B14F-4D97-AF65-F5344CB8AC3E}">
        <p14:creationId xmlns:p14="http://schemas.microsoft.com/office/powerpoint/2010/main" val="1076848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0FFE23-5FA8-82E4-FD11-F7DABBA2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794C3-7627-5DE7-BA34-76086FDF8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Data Warehouse est une base de données relationnelle, pensée et conçue pour :</a:t>
            </a:r>
          </a:p>
          <a:p>
            <a:pPr lvl="1"/>
            <a:r>
              <a:rPr lang="fr-FR" dirty="0"/>
              <a:t>les requêtes et les analyses de données,</a:t>
            </a:r>
          </a:p>
          <a:p>
            <a:pPr lvl="1"/>
            <a:r>
              <a:rPr lang="fr-FR" dirty="0"/>
              <a:t>la prise de décision ;</a:t>
            </a:r>
          </a:p>
          <a:p>
            <a:pPr lvl="1"/>
            <a:r>
              <a:rPr lang="fr-FR" dirty="0"/>
              <a:t>les activités de type Business Intelligence davantage que pour le traitement de transactions ou autres usages traditionnels des bases de données.</a:t>
            </a:r>
          </a:p>
        </p:txBody>
      </p:sp>
    </p:spTree>
    <p:extLst>
      <p:ext uri="{BB962C8B-B14F-4D97-AF65-F5344CB8AC3E}">
        <p14:creationId xmlns:p14="http://schemas.microsoft.com/office/powerpoint/2010/main" val="612388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E94A8-583C-ABB4-2EAC-56269036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SGBDR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77F8DD-EB35-9924-B02E-B1E0811EE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Système de gestion de base de données relationnelles</a:t>
            </a:r>
          </a:p>
          <a:p>
            <a:r>
              <a:rPr lang="fr-FR" dirty="0"/>
              <a:t>Système structuré</a:t>
            </a:r>
          </a:p>
          <a:p>
            <a:pPr lvl="1"/>
            <a:r>
              <a:rPr lang="fr-FR" dirty="0"/>
              <a:t>Tabulaire, langage </a:t>
            </a:r>
            <a:r>
              <a:rPr lang="fr-FR" dirty="0" err="1"/>
              <a:t>Sql</a:t>
            </a:r>
            <a:endParaRPr lang="fr-FR" dirty="0"/>
          </a:p>
          <a:p>
            <a:pPr lvl="1"/>
            <a:r>
              <a:rPr lang="fr-FR" dirty="0"/>
              <a:t>Uniquement pour les </a:t>
            </a:r>
            <a:r>
              <a:rPr lang="fr-FR" dirty="0" err="1"/>
              <a:t>datalakes</a:t>
            </a:r>
            <a:endParaRPr lang="fr-FR" dirty="0"/>
          </a:p>
          <a:p>
            <a:r>
              <a:rPr lang="fr-FR" dirty="0"/>
              <a:t>Les acteurs historiques et payants</a:t>
            </a:r>
          </a:p>
          <a:p>
            <a:pPr lvl="1"/>
            <a:r>
              <a:rPr lang="fr-FR" dirty="0"/>
              <a:t>Oracle, Microsoft </a:t>
            </a:r>
            <a:r>
              <a:rPr lang="fr-FR" dirty="0" err="1"/>
              <a:t>Sql</a:t>
            </a:r>
            <a:r>
              <a:rPr lang="fr-FR" dirty="0"/>
              <a:t> Server</a:t>
            </a:r>
          </a:p>
          <a:p>
            <a:r>
              <a:rPr lang="fr-FR" dirty="0"/>
              <a:t>Les acteurs libres</a:t>
            </a:r>
          </a:p>
          <a:p>
            <a:pPr lvl="1"/>
            <a:r>
              <a:rPr lang="fr-FR" dirty="0" err="1"/>
              <a:t>MySql</a:t>
            </a:r>
            <a:r>
              <a:rPr lang="fr-FR" dirty="0"/>
              <a:t>, </a:t>
            </a:r>
            <a:r>
              <a:rPr lang="fr-FR" dirty="0" err="1"/>
              <a:t>PostgreSql</a:t>
            </a:r>
            <a:r>
              <a:rPr lang="fr-FR" dirty="0"/>
              <a:t>, </a:t>
            </a:r>
            <a:r>
              <a:rPr lang="fr-FR" dirty="0" err="1"/>
              <a:t>Sqlite</a:t>
            </a:r>
            <a:endParaRPr lang="fr-FR" dirty="0"/>
          </a:p>
          <a:p>
            <a:r>
              <a:rPr lang="fr-FR" dirty="0"/>
              <a:t>ACID</a:t>
            </a:r>
          </a:p>
          <a:p>
            <a:pPr lvl="1"/>
            <a:r>
              <a:rPr lang="fr-FR" dirty="0"/>
              <a:t>Atomique Cohérent Intègre Disponible</a:t>
            </a:r>
          </a:p>
        </p:txBody>
      </p:sp>
    </p:spTree>
    <p:extLst>
      <p:ext uri="{BB962C8B-B14F-4D97-AF65-F5344CB8AC3E}">
        <p14:creationId xmlns:p14="http://schemas.microsoft.com/office/powerpoint/2010/main" val="3411497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Hadoop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Google </a:t>
            </a:r>
            <a:r>
              <a:rPr lang="fr-FR" dirty="0" err="1"/>
              <a:t>Hadoop</a:t>
            </a:r>
            <a:endParaRPr lang="fr-FR" dirty="0"/>
          </a:p>
          <a:p>
            <a:r>
              <a:rPr lang="fr-FR" dirty="0" err="1"/>
              <a:t>Big</a:t>
            </a:r>
            <a:r>
              <a:rPr lang="fr-FR" dirty="0"/>
              <a:t> Data</a:t>
            </a:r>
          </a:p>
          <a:p>
            <a:r>
              <a:rPr lang="fr-FR" dirty="0"/>
              <a:t>Non structuré</a:t>
            </a:r>
          </a:p>
          <a:p>
            <a:r>
              <a:rPr lang="fr-FR" dirty="0" err="1"/>
              <a:t>Peta</a:t>
            </a:r>
            <a:r>
              <a:rPr lang="fr-FR" dirty="0"/>
              <a:t>-octet</a:t>
            </a:r>
          </a:p>
          <a:p>
            <a:r>
              <a:rPr lang="fr-FR" dirty="0"/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240956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Transformer le </a:t>
            </a:r>
            <a:r>
              <a:rPr lang="fr-FR" dirty="0" err="1"/>
              <a:t>DataLake</a:t>
            </a:r>
            <a:r>
              <a:rPr lang="fr-FR" dirty="0"/>
              <a:t> en </a:t>
            </a:r>
            <a:r>
              <a:rPr lang="fr-FR" dirty="0" err="1"/>
              <a:t>DataMart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données structurées</a:t>
            </a:r>
          </a:p>
          <a:p>
            <a:r>
              <a:rPr lang="fr-FR" dirty="0"/>
              <a:t>Base de données relationnelles</a:t>
            </a:r>
          </a:p>
          <a:p>
            <a:r>
              <a:rPr lang="fr-FR" dirty="0"/>
              <a:t>Base de données </a:t>
            </a:r>
            <a:r>
              <a:rPr lang="fr-FR" dirty="0" err="1"/>
              <a:t>big</a:t>
            </a:r>
            <a:r>
              <a:rPr lang="fr-FR" dirty="0"/>
              <a:t> data</a:t>
            </a:r>
          </a:p>
          <a:p>
            <a:pPr lvl="1"/>
            <a:r>
              <a:rPr lang="fr-FR" dirty="0" err="1"/>
              <a:t>Hadoop</a:t>
            </a:r>
            <a:r>
              <a:rPr lang="fr-FR" dirty="0"/>
              <a:t> + </a:t>
            </a:r>
            <a:r>
              <a:rPr lang="fr-FR" dirty="0" err="1"/>
              <a:t>Stucturation</a:t>
            </a:r>
            <a:endParaRPr lang="fr-FR" dirty="0"/>
          </a:p>
          <a:p>
            <a:pPr lvl="1"/>
            <a:r>
              <a:rPr lang="fr-FR" dirty="0"/>
              <a:t>Base de types JSON : </a:t>
            </a:r>
            <a:r>
              <a:rPr lang="fr-FR" dirty="0" err="1"/>
              <a:t>MongoDB</a:t>
            </a:r>
            <a:endParaRPr lang="fr-FR" dirty="0"/>
          </a:p>
          <a:p>
            <a:r>
              <a:rPr lang="fr-FR" dirty="0"/>
              <a:t>Fichiers</a:t>
            </a:r>
          </a:p>
          <a:p>
            <a:pPr lvl="1"/>
            <a:r>
              <a:rPr lang="fr-FR" dirty="0"/>
              <a:t>CSV, JSON, XML</a:t>
            </a:r>
          </a:p>
        </p:txBody>
      </p:sp>
    </p:spTree>
    <p:extLst>
      <p:ext uri="{BB962C8B-B14F-4D97-AF65-F5344CB8AC3E}">
        <p14:creationId xmlns:p14="http://schemas.microsoft.com/office/powerpoint/2010/main" val="2663167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nettoyer les données</a:t>
            </a:r>
          </a:p>
          <a:p>
            <a:pPr lvl="1"/>
            <a:r>
              <a:rPr lang="fr-FR" dirty="0"/>
              <a:t>Aberration</a:t>
            </a:r>
          </a:p>
          <a:p>
            <a:pPr lvl="1"/>
            <a:r>
              <a:rPr lang="fr-FR" dirty="0"/>
              <a:t>Hors contexte</a:t>
            </a:r>
          </a:p>
          <a:p>
            <a:pPr lvl="1"/>
            <a:r>
              <a:rPr lang="fr-FR" dirty="0"/>
              <a:t>Sécurité</a:t>
            </a:r>
          </a:p>
          <a:p>
            <a:pPr lvl="1"/>
            <a:r>
              <a:rPr lang="fr-FR" dirty="0"/>
              <a:t>En dehors de la loi</a:t>
            </a:r>
          </a:p>
          <a:p>
            <a:pPr lvl="1"/>
            <a:r>
              <a:rPr lang="fr-FR" dirty="0"/>
              <a:t>Prétraitement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8764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Hadoop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Apache </a:t>
            </a:r>
            <a:r>
              <a:rPr lang="fr-FR" dirty="0" err="1"/>
              <a:t>Hadoop</a:t>
            </a:r>
            <a:r>
              <a:rPr lang="fr-FR" dirty="0"/>
              <a:t> est une base de données de Google</a:t>
            </a:r>
          </a:p>
          <a:p>
            <a:r>
              <a:rPr lang="fr-FR" dirty="0" err="1"/>
              <a:t>NoSql</a:t>
            </a:r>
            <a:endParaRPr lang="fr-FR" dirty="0"/>
          </a:p>
          <a:p>
            <a:pPr lvl="1"/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Reduce</a:t>
            </a:r>
            <a:endParaRPr lang="fr-FR" dirty="0"/>
          </a:p>
          <a:p>
            <a:r>
              <a:rPr lang="fr-FR" dirty="0" err="1"/>
              <a:t>Big</a:t>
            </a:r>
            <a:r>
              <a:rPr lang="fr-FR" dirty="0"/>
              <a:t> Data</a:t>
            </a:r>
          </a:p>
          <a:p>
            <a:pPr lvl="1"/>
            <a:r>
              <a:rPr lang="fr-FR" dirty="0" err="1"/>
              <a:t>Peta</a:t>
            </a:r>
            <a:r>
              <a:rPr lang="fr-FR" dirty="0"/>
              <a:t> octets</a:t>
            </a:r>
          </a:p>
          <a:p>
            <a:r>
              <a:rPr lang="fr-FR" dirty="0"/>
              <a:t>Possède un file system réparti</a:t>
            </a:r>
          </a:p>
          <a:p>
            <a:pPr lvl="1"/>
            <a:r>
              <a:rPr lang="fr-FR" dirty="0"/>
              <a:t>HDFS</a:t>
            </a:r>
          </a:p>
          <a:p>
            <a:r>
              <a:rPr lang="fr-FR" dirty="0"/>
              <a:t>Possède un </a:t>
            </a:r>
            <a:r>
              <a:rPr lang="fr-FR" dirty="0" err="1"/>
              <a:t>scheduler</a:t>
            </a:r>
            <a:r>
              <a:rPr lang="fr-FR" dirty="0"/>
              <a:t> de job</a:t>
            </a:r>
          </a:p>
          <a:p>
            <a:pPr marL="457200" lvl="1" indent="0">
              <a:buNone/>
            </a:pPr>
            <a:r>
              <a:rPr lang="fr-FR" dirty="0"/>
              <a:t>YARN</a:t>
            </a:r>
          </a:p>
        </p:txBody>
      </p:sp>
      <p:pic>
        <p:nvPicPr>
          <p:cNvPr id="1026" name="Picture 2" descr="File:Hadoop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-237831"/>
            <a:ext cx="63246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27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Lake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lac de données est une méthode de stockage des données utilisée par le </a:t>
            </a:r>
            <a:r>
              <a:rPr lang="fr-FR" dirty="0" err="1"/>
              <a:t>big</a:t>
            </a:r>
            <a:r>
              <a:rPr lang="fr-FR" dirty="0"/>
              <a:t> data</a:t>
            </a:r>
          </a:p>
          <a:p>
            <a:r>
              <a:rPr lang="fr-FR" dirty="0"/>
              <a:t>Ces données sont gardées dans leurs formats originaux ou sont très peu transformées</a:t>
            </a:r>
          </a:p>
          <a:p>
            <a:r>
              <a:rPr lang="fr-FR" dirty="0"/>
              <a:t>Le principe est d'avoir dans un lieu des données de natures différentes</a:t>
            </a:r>
          </a:p>
          <a:p>
            <a:pPr lvl="1"/>
            <a:r>
              <a:rPr lang="fr-FR" dirty="0"/>
              <a:t>Fichiers</a:t>
            </a:r>
          </a:p>
          <a:p>
            <a:pPr lvl="1"/>
            <a:r>
              <a:rPr lang="fr-FR" dirty="0"/>
              <a:t>Blobs</a:t>
            </a:r>
          </a:p>
          <a:p>
            <a:r>
              <a:rPr lang="fr-FR" dirty="0" err="1"/>
              <a:t>Hadoop</a:t>
            </a:r>
            <a:r>
              <a:rPr lang="fr-FR" dirty="0"/>
              <a:t> et Amazon Web Services S3 sont des plateformes utilisées pour les mettre en place.</a:t>
            </a:r>
          </a:p>
        </p:txBody>
      </p:sp>
    </p:spTree>
    <p:extLst>
      <p:ext uri="{BB962C8B-B14F-4D97-AF65-F5344CB8AC3E}">
        <p14:creationId xmlns:p14="http://schemas.microsoft.com/office/powerpoint/2010/main" val="3902955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Hadoop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Très utile pour un </a:t>
            </a:r>
            <a:r>
              <a:rPr lang="fr-FR" dirty="0" err="1"/>
              <a:t>DataLake</a:t>
            </a:r>
            <a:endParaRPr lang="fr-FR" dirty="0"/>
          </a:p>
          <a:p>
            <a:pPr lvl="1"/>
            <a:r>
              <a:rPr lang="fr-FR" dirty="0"/>
              <a:t>Algorithme </a:t>
            </a:r>
            <a:r>
              <a:rPr lang="fr-FR" dirty="0" err="1"/>
              <a:t>map-reduce</a:t>
            </a:r>
            <a:endParaRPr lang="fr-FR" dirty="0"/>
          </a:p>
          <a:p>
            <a:r>
              <a:rPr lang="fr-FR" dirty="0"/>
              <a:t>Peut être également utilisé comme un </a:t>
            </a:r>
            <a:r>
              <a:rPr lang="fr-FR" dirty="0" err="1"/>
              <a:t>DataMart</a:t>
            </a:r>
            <a:endParaRPr lang="fr-FR" dirty="0"/>
          </a:p>
          <a:p>
            <a:pPr lvl="1"/>
            <a:r>
              <a:rPr lang="fr-FR" dirty="0" err="1"/>
              <a:t>Hive</a:t>
            </a:r>
            <a:r>
              <a:rPr lang="fr-FR" dirty="0"/>
              <a:t> est une application </a:t>
            </a:r>
            <a:r>
              <a:rPr lang="fr-FR" dirty="0" err="1"/>
              <a:t>Hadoop</a:t>
            </a:r>
            <a:r>
              <a:rPr lang="fr-FR" dirty="0"/>
              <a:t> permettant d’attaquer des informations en SQL</a:t>
            </a:r>
          </a:p>
        </p:txBody>
      </p:sp>
    </p:spTree>
    <p:extLst>
      <p:ext uri="{BB962C8B-B14F-4D97-AF65-F5344CB8AC3E}">
        <p14:creationId xmlns:p14="http://schemas.microsoft.com/office/powerpoint/2010/main" val="1070438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MongoDB</a:t>
            </a:r>
            <a:r>
              <a:rPr lang="fr-FR" dirty="0"/>
              <a:t> est une base de données JSON</a:t>
            </a:r>
          </a:p>
          <a:p>
            <a:r>
              <a:rPr lang="fr-FR" dirty="0" err="1"/>
              <a:t>NoSql</a:t>
            </a:r>
            <a:endParaRPr lang="fr-FR" dirty="0"/>
          </a:p>
          <a:p>
            <a:pPr lvl="1"/>
            <a:r>
              <a:rPr lang="fr-FR" dirty="0"/>
              <a:t>JSON</a:t>
            </a:r>
          </a:p>
          <a:p>
            <a:r>
              <a:rPr lang="fr-FR" dirty="0" err="1"/>
              <a:t>Big</a:t>
            </a:r>
            <a:r>
              <a:rPr lang="fr-FR" dirty="0"/>
              <a:t> Data</a:t>
            </a:r>
          </a:p>
          <a:p>
            <a:pPr lvl="1"/>
            <a:r>
              <a:rPr lang="fr-FR" dirty="0" err="1"/>
              <a:t>Peta</a:t>
            </a:r>
            <a:r>
              <a:rPr lang="fr-FR" dirty="0"/>
              <a:t> octets</a:t>
            </a:r>
          </a:p>
          <a:p>
            <a:r>
              <a:rPr lang="fr-FR" dirty="0"/>
              <a:t>Indexation JSON</a:t>
            </a:r>
          </a:p>
          <a:p>
            <a:r>
              <a:rPr lang="fr-FR" dirty="0"/>
              <a:t>Démarrage</a:t>
            </a:r>
          </a:p>
          <a:p>
            <a:pPr lvl="1"/>
            <a:r>
              <a:rPr lang="fr-FR" dirty="0" err="1"/>
              <a:t>Mongod</a:t>
            </a:r>
            <a:endParaRPr lang="fr-FR" dirty="0"/>
          </a:p>
          <a:p>
            <a:r>
              <a:rPr lang="fr-FR" dirty="0"/>
              <a:t>Administration</a:t>
            </a:r>
          </a:p>
          <a:p>
            <a:pPr lvl="1"/>
            <a:r>
              <a:rPr lang="fr-FR" dirty="0" err="1"/>
              <a:t>MongoDB</a:t>
            </a:r>
            <a:r>
              <a:rPr lang="fr-FR" dirty="0"/>
              <a:t> </a:t>
            </a:r>
            <a:r>
              <a:rPr lang="fr-FR" dirty="0" err="1"/>
              <a:t>compass</a:t>
            </a:r>
            <a:r>
              <a:rPr lang="fr-FR" dirty="0"/>
              <a:t> et </a:t>
            </a:r>
            <a:r>
              <a:rPr lang="fr-FR" dirty="0" err="1"/>
              <a:t>MongoDB</a:t>
            </a:r>
            <a:r>
              <a:rPr lang="fr-FR" dirty="0"/>
              <a:t> Management Studio</a:t>
            </a:r>
          </a:p>
        </p:txBody>
      </p:sp>
      <p:pic>
        <p:nvPicPr>
          <p:cNvPr id="4" name="Picture 2" descr="Résultat de recherche d'imag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-128526"/>
            <a:ext cx="5674060" cy="154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816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Chaque instance de Mongo contient plusieurs bases</a:t>
            </a:r>
          </a:p>
          <a:p>
            <a:r>
              <a:rPr lang="fr-FR" dirty="0"/>
              <a:t>Chaque base contient des collections</a:t>
            </a:r>
          </a:p>
          <a:p>
            <a:r>
              <a:rPr lang="fr-FR" dirty="0"/>
              <a:t>Chaque collection contient des JSON</a:t>
            </a:r>
          </a:p>
          <a:p>
            <a:r>
              <a:rPr lang="fr-FR" dirty="0"/>
              <a:t>Recherche par JSON</a:t>
            </a:r>
          </a:p>
        </p:txBody>
      </p:sp>
      <p:pic>
        <p:nvPicPr>
          <p:cNvPr id="4" name="Picture 2" descr="Résultat de recherche d'imag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-128526"/>
            <a:ext cx="5674060" cy="154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157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MongoDB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MongoDB</a:t>
            </a:r>
            <a:r>
              <a:rPr lang="fr-FR" dirty="0"/>
              <a:t> est surtout utilisé comme </a:t>
            </a:r>
            <a:r>
              <a:rPr lang="fr-FR" dirty="0" err="1"/>
              <a:t>DataMart</a:t>
            </a:r>
            <a:endParaRPr lang="fr-FR" dirty="0"/>
          </a:p>
          <a:p>
            <a:pPr lvl="1"/>
            <a:r>
              <a:rPr lang="fr-FR" dirty="0" err="1"/>
              <a:t>Hadoop</a:t>
            </a:r>
            <a:r>
              <a:rPr lang="fr-FR" dirty="0"/>
              <a:t> est quand à lui un </a:t>
            </a:r>
            <a:r>
              <a:rPr lang="fr-FR" dirty="0" err="1"/>
              <a:t>DataLake</a:t>
            </a:r>
            <a:r>
              <a:rPr lang="fr-FR" dirty="0"/>
              <a:t> et/ou un </a:t>
            </a:r>
            <a:r>
              <a:rPr lang="fr-FR" dirty="0" err="1"/>
              <a:t>DataMart</a:t>
            </a:r>
            <a:endParaRPr lang="fr-FR" dirty="0"/>
          </a:p>
          <a:p>
            <a:r>
              <a:rPr lang="fr-FR" dirty="0" err="1"/>
              <a:t>MongoDB</a:t>
            </a:r>
            <a:r>
              <a:rPr lang="fr-FR" dirty="0"/>
              <a:t> fonctionne sur HDFS</a:t>
            </a:r>
          </a:p>
          <a:p>
            <a:pPr lvl="1"/>
            <a:r>
              <a:rPr lang="fr-FR" dirty="0" err="1"/>
              <a:t>MongoDB</a:t>
            </a:r>
            <a:r>
              <a:rPr lang="fr-FR" dirty="0"/>
              <a:t> </a:t>
            </a:r>
            <a:r>
              <a:rPr lang="fr-FR" dirty="0" err="1"/>
              <a:t>Connector</a:t>
            </a:r>
            <a:r>
              <a:rPr lang="fr-FR" dirty="0"/>
              <a:t> for </a:t>
            </a:r>
            <a:r>
              <a:rPr lang="fr-FR" dirty="0" err="1"/>
              <a:t>Hadoop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 descr="../../_images/hadoop-data-warehou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501008"/>
            <a:ext cx="3672408" cy="263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151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Cloud </a:t>
            </a:r>
            <a:r>
              <a:rPr lang="fr-FR" dirty="0" err="1"/>
              <a:t>Computing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cloud </a:t>
            </a:r>
            <a:r>
              <a:rPr lang="fr-FR" dirty="0" err="1"/>
              <a:t>computing</a:t>
            </a:r>
            <a:r>
              <a:rPr lang="fr-FR" dirty="0"/>
              <a:t>, en français l'informatique en nuage, correspond à l’accès à des services informatiques (serveurs, stockage, mise en réseau, logiciels) via Internet (le « cloud » ou « nuage ») à partir d’un fournisseur.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789040"/>
            <a:ext cx="4072327" cy="254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03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Changement de paradigme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cloud </a:t>
            </a:r>
            <a:r>
              <a:rPr lang="fr-FR" dirty="0" err="1"/>
              <a:t>computing</a:t>
            </a:r>
            <a:r>
              <a:rPr lang="fr-FR" dirty="0"/>
              <a:t> est un basculement de tendance</a:t>
            </a:r>
          </a:p>
          <a:p>
            <a:pPr lvl="1"/>
            <a:r>
              <a:rPr lang="fr-FR" dirty="0"/>
              <a:t>au lieu d'obtenir de la puissance de calcul par acquisition de matériel et de logiciel, le consommateur se sert de puissance mise à sa disposition par un fournisseur via un réseau</a:t>
            </a:r>
          </a:p>
        </p:txBody>
      </p:sp>
    </p:spTree>
    <p:extLst>
      <p:ext uri="{BB962C8B-B14F-4D97-AF65-F5344CB8AC3E}">
        <p14:creationId xmlns:p14="http://schemas.microsoft.com/office/powerpoint/2010/main" val="1720517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Rapid </a:t>
            </a:r>
            <a:r>
              <a:rPr lang="fr-FR" dirty="0" err="1"/>
              <a:t>Elasticity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capacité de stockage et la puissance de calcul sont adaptées automatiquement au besoin d'un consommateur</a:t>
            </a:r>
          </a:p>
          <a:p>
            <a:r>
              <a:rPr lang="fr-FR" dirty="0"/>
              <a:t>Les capacités peuvent être élastiquement provisionnées et libérées</a:t>
            </a:r>
          </a:p>
          <a:p>
            <a:pPr lvl="1"/>
            <a:r>
              <a:rPr lang="fr-FR" dirty="0"/>
              <a:t>semblent illimitées</a:t>
            </a:r>
          </a:p>
        </p:txBody>
      </p:sp>
    </p:spTree>
    <p:extLst>
      <p:ext uri="{BB962C8B-B14F-4D97-AF65-F5344CB8AC3E}">
        <p14:creationId xmlns:p14="http://schemas.microsoft.com/office/powerpoint/2010/main" val="900763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Measured</a:t>
            </a:r>
            <a:r>
              <a:rPr lang="fr-FR" dirty="0"/>
              <a:t> Service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quantité de service consommée dans le cloud est mesurée pour des fins de facturation</a:t>
            </a:r>
          </a:p>
        </p:txBody>
      </p:sp>
    </p:spTree>
    <p:extLst>
      <p:ext uri="{BB962C8B-B14F-4D97-AF65-F5344CB8AC3E}">
        <p14:creationId xmlns:p14="http://schemas.microsoft.com/office/powerpoint/2010/main" val="1226829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modèles de service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3 modèles </a:t>
            </a:r>
            <a:r>
              <a:rPr lang="fr-FR"/>
              <a:t>de services</a:t>
            </a:r>
            <a:endParaRPr lang="fr-FR" dirty="0"/>
          </a:p>
          <a:p>
            <a:pPr lvl="1"/>
            <a:r>
              <a:rPr lang="fr-FR" dirty="0" err="1"/>
              <a:t>IaaS</a:t>
            </a:r>
            <a:endParaRPr lang="fr-FR" dirty="0"/>
          </a:p>
          <a:p>
            <a:pPr lvl="1"/>
            <a:r>
              <a:rPr lang="fr-FR" dirty="0" err="1"/>
              <a:t>PaaS</a:t>
            </a:r>
            <a:endParaRPr lang="fr-FR" dirty="0"/>
          </a:p>
          <a:p>
            <a:pPr lvl="1"/>
            <a:r>
              <a:rPr lang="fr-FR" dirty="0" err="1"/>
              <a:t>SaaS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16832"/>
            <a:ext cx="829174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52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IaaS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Infrastructure as a Service</a:t>
            </a:r>
          </a:p>
          <a:p>
            <a:r>
              <a:rPr lang="fr-FR" dirty="0"/>
              <a:t>Il consiste à offrir un accès à un parc informatique virtualisé</a:t>
            </a:r>
          </a:p>
          <a:p>
            <a:r>
              <a:rPr lang="fr-FR" dirty="0"/>
              <a:t>Des machines virtuelles sur lesquelles le consommateur peut installer un système d'exploitation et des applications</a:t>
            </a:r>
          </a:p>
          <a:p>
            <a:r>
              <a:rPr lang="fr-FR" dirty="0"/>
              <a:t>C'est le service de plus bas niveau</a:t>
            </a:r>
          </a:p>
          <a:p>
            <a:pPr lvl="1"/>
            <a:r>
              <a:rPr lang="fr-FR" dirty="0" err="1"/>
              <a:t>Hosting</a:t>
            </a:r>
            <a:endParaRPr lang="fr-FR" dirty="0"/>
          </a:p>
          <a:p>
            <a:pPr lvl="1"/>
            <a:r>
              <a:rPr lang="fr-FR" dirty="0"/>
              <a:t>L'utilisateur contrôle lui-même l'OS</a:t>
            </a:r>
          </a:p>
          <a:p>
            <a:r>
              <a:rPr lang="fr-FR" dirty="0"/>
              <a:t>Exemples</a:t>
            </a:r>
          </a:p>
          <a:p>
            <a:pPr lvl="1"/>
            <a:r>
              <a:rPr lang="fr-FR" dirty="0"/>
              <a:t>OVH, </a:t>
            </a:r>
            <a:r>
              <a:rPr lang="en-US" dirty="0"/>
              <a:t>AWS EC2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821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0CE0CC-A886-2D45-95F1-4F59931B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Datalake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38B6DB-A39A-B065-CEFE-6C4933E32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Data </a:t>
            </a:r>
            <a:r>
              <a:rPr lang="fr-FR" dirty="0" err="1"/>
              <a:t>Lakes</a:t>
            </a:r>
            <a:r>
              <a:rPr lang="fr-FR" dirty="0"/>
              <a:t> sont une évolution naturelle de la technologie Big Data</a:t>
            </a:r>
          </a:p>
          <a:p>
            <a:pPr lvl="1"/>
            <a:r>
              <a:rPr lang="fr-FR" dirty="0"/>
              <a:t>Il s’agit d’un nouveau concept de stockage de données qui s’inscrit dans une logique contemporaine d’agilité et d’optimisation dans la gestion de données.</a:t>
            </a:r>
          </a:p>
          <a:p>
            <a:pPr lvl="1"/>
            <a:r>
              <a:rPr lang="fr-FR" dirty="0"/>
              <a:t>Un Data Lake repose sur la possibilité de fournir un stockage global de l’ensemble des données présentes dans l’entreprise tout en y effectuant le moins de traitements possible.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2529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Platform as a Service</a:t>
            </a:r>
          </a:p>
          <a:p>
            <a:r>
              <a:rPr lang="fr-FR" dirty="0"/>
              <a:t>La capacité offerte au consommateur est de déployer sur l’Infrastructure du nuage les applications qu’il a crées lui-même, ou acquises</a:t>
            </a:r>
          </a:p>
          <a:p>
            <a:pPr lvl="1"/>
            <a:r>
              <a:rPr lang="fr-FR" dirty="0"/>
              <a:t>Pourvu qu’elles soient créées à l'aide des langages de programmation, des bibliothèques, des services et d'outils pris en charge par la </a:t>
            </a:r>
            <a:r>
              <a:rPr lang="fr-FR" dirty="0" err="1"/>
              <a:t>platforme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9079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consommateur ne gère pas ou ne contrôle pas l'infrastructure sous-jacente du cloud, y compris le réseau, les serveurs, les systèmes d'exploitation ou le stockage</a:t>
            </a:r>
          </a:p>
          <a:p>
            <a:pPr lvl="1"/>
            <a:r>
              <a:rPr lang="fr-FR" dirty="0"/>
              <a:t>Mais contrôle les applications déployées et éventuellement les paramètres de configuration de l'environnement d'hébergement d'applications</a:t>
            </a:r>
          </a:p>
          <a:p>
            <a:r>
              <a:rPr lang="fr-FR" dirty="0"/>
              <a:t>Exemples</a:t>
            </a:r>
          </a:p>
          <a:p>
            <a:pPr lvl="1"/>
            <a:r>
              <a:rPr lang="fr-FR" dirty="0"/>
              <a:t>Google Apps Engine, AWS S3, 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410851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SaaS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Software as a Service</a:t>
            </a:r>
          </a:p>
          <a:p>
            <a:r>
              <a:rPr lang="fr-FR" dirty="0"/>
              <a:t>La capacité offerte au consommateur consiste à utiliser les Applications du fournisseur s'exécutant sur une infrastructure cloud</a:t>
            </a:r>
          </a:p>
          <a:p>
            <a:pPr lvl="1"/>
            <a:r>
              <a:rPr lang="fr-FR" dirty="0"/>
              <a:t>Le consommateur ne gère ni ne contrôle l'infrastructure sous-jacente du cloud, y compris le réseau, les serveurs, les systèmes d'exploitation, le stockage ou même les capacités d'application individuelles, à l'exception peut-être des paramètres de configuration des applications spécifiques aux utilisateurs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Google Docs, </a:t>
            </a:r>
            <a:r>
              <a:rPr lang="fr-FR" dirty="0" err="1"/>
              <a:t>GMail</a:t>
            </a:r>
            <a:r>
              <a:rPr lang="fr-FR" dirty="0"/>
              <a:t>, </a:t>
            </a:r>
            <a:r>
              <a:rPr lang="fr-FR"/>
              <a:t>Microsoft 365, AWS ECS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436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SaaS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0" y="1156209"/>
            <a:ext cx="9014441" cy="484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75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70"/>
            <a:ext cx="9144000" cy="665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24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Grande capacité des serveurs distants</a:t>
            </a:r>
          </a:p>
          <a:p>
            <a:r>
              <a:rPr lang="fr-FR" dirty="0"/>
              <a:t>Récupération rapide des données</a:t>
            </a:r>
          </a:p>
          <a:p>
            <a:r>
              <a:rPr lang="fr-FR" dirty="0"/>
              <a:t>Mises à jour automatiques</a:t>
            </a:r>
          </a:p>
          <a:p>
            <a:r>
              <a:rPr lang="fr-FR" dirty="0"/>
              <a:t>On peut travailler de façon collaborative où qu'on se trouve</a:t>
            </a:r>
          </a:p>
          <a:p>
            <a:r>
              <a:rPr lang="fr-FR" dirty="0"/>
              <a:t>On peut travailler à partir de n'importe où du moment que l'on à Internet</a:t>
            </a:r>
          </a:p>
          <a:p>
            <a:r>
              <a:rPr lang="fr-FR" dirty="0"/>
              <a:t>On retrouve toujours nos données</a:t>
            </a:r>
          </a:p>
          <a:p>
            <a:r>
              <a:rPr lang="fr-FR" dirty="0"/>
              <a:t>Sécurisé</a:t>
            </a:r>
          </a:p>
        </p:txBody>
      </p:sp>
    </p:spTree>
    <p:extLst>
      <p:ext uri="{BB962C8B-B14F-4D97-AF65-F5344CB8AC3E}">
        <p14:creationId xmlns:p14="http://schemas.microsoft.com/office/powerpoint/2010/main" val="794263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Inconvénients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ne sait pas où sont stockées nos données</a:t>
            </a:r>
          </a:p>
          <a:p>
            <a:pPr lvl="1"/>
            <a:r>
              <a:rPr lang="fr-FR" dirty="0"/>
              <a:t>pas forcément en France</a:t>
            </a:r>
          </a:p>
          <a:p>
            <a:r>
              <a:rPr lang="fr-FR" dirty="0"/>
              <a:t>Il faut avoir une bonne connexion Internet</a:t>
            </a:r>
          </a:p>
          <a:p>
            <a:r>
              <a:rPr lang="fr-FR" dirty="0"/>
              <a:t>Certaines applications via le cloud peuvent être très lente</a:t>
            </a:r>
          </a:p>
          <a:p>
            <a:r>
              <a:rPr lang="fr-FR" dirty="0"/>
              <a:t>Les salariés de l'entreprise doivent savoir utiliser le  cloud pour ne pas perdre de temps</a:t>
            </a:r>
          </a:p>
          <a:p>
            <a:r>
              <a:rPr lang="fr-FR" dirty="0"/>
              <a:t>Espionnage</a:t>
            </a:r>
          </a:p>
        </p:txBody>
      </p:sp>
    </p:spTree>
    <p:extLst>
      <p:ext uri="{BB962C8B-B14F-4D97-AF65-F5344CB8AC3E}">
        <p14:creationId xmlns:p14="http://schemas.microsoft.com/office/powerpoint/2010/main" val="36136410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TCO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TCO (coût de possession)</a:t>
            </a:r>
          </a:p>
          <a:p>
            <a:r>
              <a:rPr lang="fr-FR" dirty="0"/>
              <a:t>Serveur, switch, câble, énergie, baie, salle machine, climatisation, maintenance, crédit, assurance</a:t>
            </a:r>
          </a:p>
          <a:p>
            <a:r>
              <a:rPr lang="fr-FR" dirty="0"/>
              <a:t>Comparaison à qualité égale</a:t>
            </a:r>
          </a:p>
        </p:txBody>
      </p:sp>
    </p:spTree>
    <p:extLst>
      <p:ext uri="{BB962C8B-B14F-4D97-AF65-F5344CB8AC3E}">
        <p14:creationId xmlns:p14="http://schemas.microsoft.com/office/powerpoint/2010/main" val="3514181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CA0011-E807-B511-258A-41659936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acteurs du Cloud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9B6073-3C30-C73F-F645-144253C65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Amazon Web Service AWS</a:t>
            </a:r>
          </a:p>
          <a:p>
            <a:r>
              <a:rPr lang="fr-FR" dirty="0"/>
              <a:t>Microsoft Azure</a:t>
            </a:r>
          </a:p>
          <a:p>
            <a:r>
              <a:rPr lang="fr-FR" dirty="0"/>
              <a:t>Google Cloud</a:t>
            </a:r>
          </a:p>
          <a:p>
            <a:r>
              <a:rPr lang="fr-FR" dirty="0"/>
              <a:t>Les Européens</a:t>
            </a:r>
          </a:p>
          <a:p>
            <a:pPr lvl="1"/>
            <a:r>
              <a:rPr lang="fr-FR" dirty="0"/>
              <a:t>OVH</a:t>
            </a:r>
          </a:p>
          <a:p>
            <a:pPr lvl="1"/>
            <a:r>
              <a:rPr lang="fr-FR" dirty="0" err="1"/>
              <a:t>Infomaniak</a:t>
            </a:r>
            <a:endParaRPr lang="fr-FR" dirty="0"/>
          </a:p>
          <a:p>
            <a:pPr lvl="1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51884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6F0D01-3662-FF89-DE44-B58612C8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solutions locales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3AAA16-A0B9-2130-955A-0E9FF3B0A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Complexes</a:t>
            </a:r>
          </a:p>
          <a:p>
            <a:r>
              <a:rPr lang="fr-FR" dirty="0"/>
              <a:t>Cloudera</a:t>
            </a:r>
          </a:p>
          <a:p>
            <a:pPr lvl="1"/>
            <a:r>
              <a:rPr lang="fr-FR" dirty="0"/>
              <a:t>VM prêtes </a:t>
            </a:r>
            <a:r>
              <a:rPr lang="fr-FR"/>
              <a:t>à l’emploi</a:t>
            </a:r>
          </a:p>
        </p:txBody>
      </p:sp>
    </p:spTree>
    <p:extLst>
      <p:ext uri="{BB962C8B-B14F-4D97-AF65-F5344CB8AC3E}">
        <p14:creationId xmlns:p14="http://schemas.microsoft.com/office/powerpoint/2010/main" val="336134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0CE0CC-A886-2D45-95F1-4F59931B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Datalake</a:t>
            </a:r>
            <a:r>
              <a:rPr lang="fr-FR" dirty="0"/>
              <a:t> : types de documents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38B6DB-A39A-B065-CEFE-6C4933E32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données ainsi stockées sans classifications ni transformations aucune, peuvent être de tout type :</a:t>
            </a:r>
          </a:p>
          <a:p>
            <a:pPr lvl="1"/>
            <a:r>
              <a:rPr lang="fr-FR" dirty="0"/>
              <a:t>des données structurées venant d’une base de données relationnelle comme MySQL ou SQL Server,</a:t>
            </a:r>
          </a:p>
          <a:p>
            <a:pPr lvl="1"/>
            <a:r>
              <a:rPr lang="fr-FR" dirty="0"/>
              <a:t>des données semi-structurées (CSV, XML, JSON…),</a:t>
            </a:r>
          </a:p>
          <a:p>
            <a:pPr lvl="1"/>
            <a:r>
              <a:rPr lang="fr-FR"/>
              <a:t>des </a:t>
            </a:r>
            <a:r>
              <a:rPr lang="fr-FR" dirty="0"/>
              <a:t>données non structurées (E-Mail, PDF, documents…),</a:t>
            </a:r>
          </a:p>
          <a:p>
            <a:pPr lvl="1"/>
            <a:r>
              <a:rPr lang="fr-FR"/>
              <a:t>des </a:t>
            </a:r>
            <a:r>
              <a:rPr lang="fr-FR" dirty="0"/>
              <a:t>données binaires (images, audios, vidéos…).</a:t>
            </a:r>
          </a:p>
        </p:txBody>
      </p:sp>
    </p:spTree>
    <p:extLst>
      <p:ext uri="{BB962C8B-B14F-4D97-AF65-F5344CB8AC3E}">
        <p14:creationId xmlns:p14="http://schemas.microsoft.com/office/powerpoint/2010/main" val="10631818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0C81AD-6FA8-CF68-56BE-9CE0E08C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historique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6632A6-9481-A19A-030C-D3B0EE122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 10000m d’altitude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AFA0FD-19FD-B029-9A2B-9FFD2D17B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71" y="2640261"/>
            <a:ext cx="8283658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023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0209CC-45C7-E971-0B04-84846909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5000m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93AEDD-11C6-5057-6942-92D2AA304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A0E1C7-C0C2-8E5C-8947-BCF1305FD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81" y="1744834"/>
            <a:ext cx="8276037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428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D2562D-186A-3352-6131-89A21098D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1000m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9A8CFF-C154-AF82-8319-6EF554B64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 AWS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5DAF314-7FCE-66DE-1E55-9BC77D6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68662"/>
            <a:ext cx="8192210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542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B2426-552F-72CB-0532-BC1B3226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de service AWS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BC1D42-4A61-6388-D363-0AD3C6E45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D4C4BC0-1D76-E249-36AD-FB82DFC18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16040"/>
            <a:ext cx="7731186" cy="553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663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7CE96D-E537-026D-58CC-345DE323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workflow des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89F471-BEB9-046C-0236-BB3720370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D’abord dans le </a:t>
            </a:r>
            <a:r>
              <a:rPr lang="fr-FR" dirty="0" err="1"/>
              <a:t>Datalake</a:t>
            </a:r>
            <a:endParaRPr lang="fr-FR" dirty="0"/>
          </a:p>
          <a:p>
            <a:r>
              <a:rPr lang="fr-FR" dirty="0"/>
              <a:t>Puis dans le Datamart</a:t>
            </a:r>
          </a:p>
          <a:p>
            <a:r>
              <a:rPr lang="fr-FR" dirty="0" err="1"/>
              <a:t>Intéraction</a:t>
            </a:r>
            <a:r>
              <a:rPr lang="fr-FR" dirty="0"/>
              <a:t> pull</a:t>
            </a:r>
          </a:p>
          <a:p>
            <a:pPr lvl="1"/>
            <a:r>
              <a:rPr lang="fr-FR" dirty="0" err="1"/>
              <a:t>Datalake</a:t>
            </a:r>
            <a:r>
              <a:rPr lang="fr-FR" dirty="0"/>
              <a:t> =&gt; Datamart</a:t>
            </a:r>
          </a:p>
          <a:p>
            <a:r>
              <a:rPr lang="fr-FR" dirty="0" err="1"/>
              <a:t>Intéraction</a:t>
            </a:r>
            <a:r>
              <a:rPr lang="fr-FR" dirty="0"/>
              <a:t> push &amp; pull</a:t>
            </a:r>
          </a:p>
          <a:p>
            <a:pPr lvl="1"/>
            <a:r>
              <a:rPr lang="fr-FR" dirty="0"/>
              <a:t>Datamart =&gt; </a:t>
            </a:r>
            <a:r>
              <a:rPr lang="fr-FR" dirty="0" err="1"/>
              <a:t>Datalake</a:t>
            </a:r>
            <a:r>
              <a:rPr lang="fr-FR" dirty="0"/>
              <a:t> =&gt; Datamart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20562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BDF2A8-A734-A981-B21B-9BD0427D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approches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BA3CAA-218F-D172-D92D-AF8F36934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Approche Top</a:t>
            </a:r>
          </a:p>
          <a:p>
            <a:pPr lvl="1"/>
            <a:r>
              <a:rPr lang="fr-FR" dirty="0"/>
              <a:t>Approche théorique</a:t>
            </a:r>
          </a:p>
          <a:p>
            <a:pPr lvl="1"/>
            <a:r>
              <a:rPr lang="fr-FR" dirty="0"/>
              <a:t>Création du </a:t>
            </a:r>
            <a:r>
              <a:rPr lang="fr-FR" dirty="0" err="1"/>
              <a:t>Datalake</a:t>
            </a:r>
            <a:r>
              <a:rPr lang="fr-FR" dirty="0"/>
              <a:t> puis Datamart puis </a:t>
            </a:r>
            <a:r>
              <a:rPr lang="fr-FR" dirty="0" err="1"/>
              <a:t>Datalab</a:t>
            </a:r>
            <a:r>
              <a:rPr lang="fr-FR" dirty="0"/>
              <a:t> puis applications</a:t>
            </a:r>
          </a:p>
          <a:p>
            <a:pPr lvl="1"/>
            <a:r>
              <a:rPr lang="fr-FR" dirty="0"/>
              <a:t>Chère et long, réservé aux grands groupes</a:t>
            </a:r>
          </a:p>
          <a:p>
            <a:r>
              <a:rPr lang="fr-FR" dirty="0"/>
              <a:t>Approche pragmatique</a:t>
            </a:r>
          </a:p>
          <a:p>
            <a:pPr lvl="1"/>
            <a:r>
              <a:rPr lang="fr-FR" dirty="0"/>
              <a:t>Approche des développeurs</a:t>
            </a:r>
          </a:p>
          <a:p>
            <a:pPr lvl="1"/>
            <a:r>
              <a:rPr lang="fr-FR" dirty="0"/>
              <a:t>Création d’une application puis d’un </a:t>
            </a:r>
            <a:r>
              <a:rPr lang="fr-FR" dirty="0" err="1"/>
              <a:t>datalab</a:t>
            </a:r>
            <a:r>
              <a:rPr lang="fr-FR" dirty="0"/>
              <a:t> / datamart puis d’un </a:t>
            </a:r>
            <a:r>
              <a:rPr lang="fr-FR" dirty="0" err="1"/>
              <a:t>Datalake</a:t>
            </a:r>
            <a:endParaRPr lang="fr-FR" dirty="0"/>
          </a:p>
          <a:p>
            <a:pPr lvl="1"/>
            <a:r>
              <a:rPr lang="fr-FR" dirty="0"/>
              <a:t>Très technique mais agile</a:t>
            </a:r>
          </a:p>
          <a:p>
            <a:r>
              <a:rPr lang="fr-FR"/>
              <a:t>Approche mixte</a:t>
            </a:r>
          </a:p>
        </p:txBody>
      </p:sp>
    </p:spTree>
    <p:extLst>
      <p:ext uri="{BB962C8B-B14F-4D97-AF65-F5344CB8AC3E}">
        <p14:creationId xmlns:p14="http://schemas.microsoft.com/office/powerpoint/2010/main" val="19266504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02A87C-50C7-5884-9BA5-709DBCE1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Datalab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63EB32-20AB-664C-0CED-0079B6EDE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Sous ensemble d’un datamart réservé </a:t>
            </a:r>
            <a:r>
              <a:rPr lang="fr-FR"/>
              <a:t>au développement</a:t>
            </a:r>
          </a:p>
        </p:txBody>
      </p:sp>
    </p:spTree>
    <p:extLst>
      <p:ext uri="{BB962C8B-B14F-4D97-AF65-F5344CB8AC3E}">
        <p14:creationId xmlns:p14="http://schemas.microsoft.com/office/powerpoint/2010/main" val="46261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ACID et 3V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bases </a:t>
            </a:r>
            <a:r>
              <a:rPr lang="fr-FR" dirty="0" err="1"/>
              <a:t>Big</a:t>
            </a:r>
            <a:r>
              <a:rPr lang="fr-FR" dirty="0"/>
              <a:t> Data ne sont plus ACID</a:t>
            </a:r>
          </a:p>
          <a:p>
            <a:pPr lvl="1"/>
            <a:r>
              <a:rPr lang="fr-FR" dirty="0"/>
              <a:t>Atomique</a:t>
            </a:r>
          </a:p>
          <a:p>
            <a:pPr lvl="1"/>
            <a:r>
              <a:rPr lang="fr-FR" dirty="0"/>
              <a:t>Cohérente</a:t>
            </a:r>
          </a:p>
          <a:p>
            <a:pPr lvl="1"/>
            <a:r>
              <a:rPr lang="fr-FR" dirty="0"/>
              <a:t>Intègre</a:t>
            </a:r>
          </a:p>
          <a:p>
            <a:pPr lvl="1"/>
            <a:r>
              <a:rPr lang="fr-FR" dirty="0"/>
              <a:t>Disponible</a:t>
            </a:r>
          </a:p>
          <a:p>
            <a:r>
              <a:rPr lang="fr-FR" dirty="0"/>
              <a:t>Elles sont 3V</a:t>
            </a:r>
          </a:p>
          <a:p>
            <a:pPr lvl="1"/>
            <a:r>
              <a:rPr lang="fr-FR" dirty="0"/>
              <a:t>Volume</a:t>
            </a:r>
          </a:p>
          <a:p>
            <a:pPr lvl="1"/>
            <a:r>
              <a:rPr lang="fr-FR" dirty="0"/>
              <a:t>Véloce</a:t>
            </a:r>
          </a:p>
          <a:p>
            <a:pPr lvl="1"/>
            <a:r>
              <a:rPr lang="fr-FR" dirty="0"/>
              <a:t>Variété</a:t>
            </a:r>
          </a:p>
        </p:txBody>
      </p:sp>
    </p:spTree>
    <p:extLst>
      <p:ext uri="{BB962C8B-B14F-4D97-AF65-F5344CB8AC3E}">
        <p14:creationId xmlns:p14="http://schemas.microsoft.com/office/powerpoint/2010/main" val="370515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Volume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les systèmes d’information en place dans les entreprises, les volumes de données traités se mesurent en téraoctets</a:t>
            </a:r>
          </a:p>
          <a:p>
            <a:r>
              <a:rPr lang="fr-FR" dirty="0"/>
              <a:t>Le challenge immédiat de l’IT traditionnel est d’être en capacité de traiter des </a:t>
            </a:r>
            <a:r>
              <a:rPr lang="fr-FR" dirty="0" err="1"/>
              <a:t>Pétaoctets</a:t>
            </a:r>
            <a:r>
              <a:rPr lang="fr-FR" dirty="0"/>
              <a:t> et bientôt des </a:t>
            </a:r>
            <a:r>
              <a:rPr lang="fr-FR" dirty="0" err="1"/>
              <a:t>Exaoctets</a:t>
            </a:r>
            <a:r>
              <a:rPr lang="fr-FR" dirty="0"/>
              <a:t> puis des </a:t>
            </a:r>
            <a:r>
              <a:rPr lang="fr-FR" dirty="0" err="1"/>
              <a:t>Zettaoctets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S’ensuivent une longue liste de questions auxquelles les spécialistes doivent apporter une réponse à plus ou moins long terme : quels sont les coûts ? Quels sont les outils de stockage et de traitement en temps réel ? Quelles sont les méthodes à adopter pour analyser l’information ? Quels sont les moyens pour archiver ? </a:t>
            </a:r>
          </a:p>
        </p:txBody>
      </p:sp>
    </p:spTree>
    <p:extLst>
      <p:ext uri="{BB962C8B-B14F-4D97-AF65-F5344CB8AC3E}">
        <p14:creationId xmlns:p14="http://schemas.microsoft.com/office/powerpoint/2010/main" val="390416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Vélocité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L’importance de l’immédiateté et de l’instantanéité pour recevoir ou émettre des informations par chacun d’entre nous et pour toutes les activités, professionnelles ou personnelles, du quotidien contraigne les organisations à améliorer leurs vitesses de réaction et d’anticipation</a:t>
            </a:r>
          </a:p>
          <a:p>
            <a:pPr lvl="1"/>
            <a:r>
              <a:rPr lang="fr-FR" dirty="0"/>
              <a:t>L’information n’est plus statique, mais elle devient un facteur de changement dynamique</a:t>
            </a:r>
          </a:p>
          <a:p>
            <a:pPr lvl="1"/>
            <a:r>
              <a:rPr lang="fr-FR" dirty="0"/>
              <a:t>Dans ce contexte, comment l’intégrer en temps réel dans les schémas de données actuels conçus pour être alimentés en temps différé ? Comment canaliser ce déluge d’information dans des flux maîtrisés ? </a:t>
            </a:r>
          </a:p>
        </p:txBody>
      </p:sp>
    </p:spTree>
    <p:extLst>
      <p:ext uri="{BB962C8B-B14F-4D97-AF65-F5344CB8AC3E}">
        <p14:creationId xmlns:p14="http://schemas.microsoft.com/office/powerpoint/2010/main" val="173766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Variété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Texte, images, photos, vidéos, quel que soit le format de l’information, les données, structurées ou non structurées, requièrent un nouveau savoir-faire pour être assimilées </a:t>
            </a:r>
            <a:r>
              <a:rPr lang="fr-FR"/>
              <a:t>puis analysées</a:t>
            </a:r>
          </a:p>
          <a:p>
            <a:r>
              <a:rPr lang="fr-FR"/>
              <a:t>L’exploitation </a:t>
            </a:r>
            <a:r>
              <a:rPr lang="fr-FR" dirty="0"/>
              <a:t>et le traitement de l’information aussi variée, tant par la forme que par le contenu, sont difficilement réalisables en dehors du support initial</a:t>
            </a:r>
          </a:p>
        </p:txBody>
      </p:sp>
    </p:spTree>
    <p:extLst>
      <p:ext uri="{BB962C8B-B14F-4D97-AF65-F5344CB8AC3E}">
        <p14:creationId xmlns:p14="http://schemas.microsoft.com/office/powerpoint/2010/main" val="67493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ACD485-14A2-7DFC-4165-F0A94B26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 étapes pour créer son data </a:t>
            </a:r>
            <a:r>
              <a:rPr lang="fr-FR" dirty="0" err="1"/>
              <a:t>lake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20E18F-1CDA-F82F-9DD6-1A8B003EF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une taxonomie pour classer les données</a:t>
            </a:r>
          </a:p>
          <a:p>
            <a:pPr lvl="1"/>
            <a:r>
              <a:rPr lang="fr-FR" dirty="0"/>
              <a:t>L'organisation des objets d’un </a:t>
            </a:r>
            <a:r>
              <a:rPr lang="fr-FR" dirty="0" err="1"/>
              <a:t>datalakede</a:t>
            </a:r>
            <a:r>
              <a:rPr lang="fr-FR" dirty="0"/>
              <a:t> données repose sur leur classification</a:t>
            </a:r>
          </a:p>
          <a:p>
            <a:pPr lvl="1"/>
            <a:r>
              <a:rPr lang="fr-FR" dirty="0"/>
              <a:t>Identifiez alors chaque aspect clé des données comme le type de données, le contenu, les scénarios d'utilisation, les groupes d'utilisateurs possibles et la criticité des données</a:t>
            </a:r>
          </a:p>
          <a:p>
            <a:pPr lvl="1"/>
            <a:r>
              <a:rPr lang="fr-FR" dirty="0"/>
              <a:t>Cette dernière a trait à la protection des données personnelles et de l’entreprise, comme celles sur les clients ou celles sur la propriété intellectuelle.</a:t>
            </a:r>
          </a:p>
        </p:txBody>
      </p:sp>
    </p:spTree>
    <p:extLst>
      <p:ext uri="{BB962C8B-B14F-4D97-AF65-F5344CB8AC3E}">
        <p14:creationId xmlns:p14="http://schemas.microsoft.com/office/powerpoint/2010/main" val="1639767311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3159</TotalTime>
  <Words>1639</Words>
  <Application>Microsoft Office PowerPoint</Application>
  <PresentationFormat>Affichage à l'écran (4:3)</PresentationFormat>
  <Paragraphs>383</Paragraphs>
  <Slides>46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50" baseType="lpstr">
      <vt:lpstr>Arial</vt:lpstr>
      <vt:lpstr>Monotype Sorts</vt:lpstr>
      <vt:lpstr>Times New Roman</vt:lpstr>
      <vt:lpstr>cvc</vt:lpstr>
      <vt:lpstr>Présentation PowerPoint</vt:lpstr>
      <vt:lpstr>Data Lake</vt:lpstr>
      <vt:lpstr>Datalake</vt:lpstr>
      <vt:lpstr>Datalake : types de documents</vt:lpstr>
      <vt:lpstr>ACID et 3V</vt:lpstr>
      <vt:lpstr>Volume</vt:lpstr>
      <vt:lpstr>Vélocité</vt:lpstr>
      <vt:lpstr>Variété</vt:lpstr>
      <vt:lpstr>7 étapes pour créer son data lake</vt:lpstr>
      <vt:lpstr>7 étapes pour créer son data lake</vt:lpstr>
      <vt:lpstr>DataMart</vt:lpstr>
      <vt:lpstr>DataWarehouse</vt:lpstr>
      <vt:lpstr>Définition de Inmon</vt:lpstr>
      <vt:lpstr>Utilisation</vt:lpstr>
      <vt:lpstr>SGBDR</vt:lpstr>
      <vt:lpstr>Hadoop</vt:lpstr>
      <vt:lpstr>Transformer le DataLake en DataMart</vt:lpstr>
      <vt:lpstr>Nettoyage</vt:lpstr>
      <vt:lpstr>Hadoop</vt:lpstr>
      <vt:lpstr>Hadoop</vt:lpstr>
      <vt:lpstr>Présentation PowerPoint</vt:lpstr>
      <vt:lpstr>Présentation PowerPoint</vt:lpstr>
      <vt:lpstr>MongoDB</vt:lpstr>
      <vt:lpstr>Cloud Computing</vt:lpstr>
      <vt:lpstr>Changement de paradigme</vt:lpstr>
      <vt:lpstr>Rapid Elasticity</vt:lpstr>
      <vt:lpstr>Measured Service</vt:lpstr>
      <vt:lpstr>Les modèles de service</vt:lpstr>
      <vt:lpstr>IaaS</vt:lpstr>
      <vt:lpstr>PaaS</vt:lpstr>
      <vt:lpstr>PaaS</vt:lpstr>
      <vt:lpstr>SaaS</vt:lpstr>
      <vt:lpstr>SaaS</vt:lpstr>
      <vt:lpstr>Présentation PowerPoint</vt:lpstr>
      <vt:lpstr>Avantages</vt:lpstr>
      <vt:lpstr>Inconvénients</vt:lpstr>
      <vt:lpstr>TCO</vt:lpstr>
      <vt:lpstr>Les acteurs du Cloud</vt:lpstr>
      <vt:lpstr>Les solutions locales</vt:lpstr>
      <vt:lpstr>Vue historique</vt:lpstr>
      <vt:lpstr>Vue 5000m</vt:lpstr>
      <vt:lpstr>Vue 1000m</vt:lpstr>
      <vt:lpstr>Exemples de service AWS</vt:lpstr>
      <vt:lpstr>Le workflow des data</vt:lpstr>
      <vt:lpstr>3 approches</vt:lpstr>
      <vt:lpstr>Datalab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257</cp:revision>
  <dcterms:created xsi:type="dcterms:W3CDTF">2000-04-10T19:33:12Z</dcterms:created>
  <dcterms:modified xsi:type="dcterms:W3CDTF">2022-06-25T20:24:36Z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