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8"/>
  </p:notesMasterIdLst>
  <p:handoutMasterIdLst>
    <p:handoutMasterId r:id="rId9"/>
  </p:handoutMasterIdLst>
  <p:sldIdLst>
    <p:sldId id="264" r:id="rId2"/>
    <p:sldId id="344" r:id="rId3"/>
    <p:sldId id="439" r:id="rId4"/>
    <p:sldId id="441" r:id="rId5"/>
    <p:sldId id="449" r:id="rId6"/>
    <p:sldId id="270" r:id="rId7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590" autoAdjust="0"/>
  </p:normalViewPr>
  <p:slideViewPr>
    <p:cSldViewPr>
      <p:cViewPr varScale="1">
        <p:scale>
          <a:sx n="79" d="100"/>
          <a:sy n="79" d="100"/>
        </p:scale>
        <p:origin x="1570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1956" y="-1386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BDEA8-EB22-42D4-B8E2-0C26FFC92FC1}" type="datetimeFigureOut">
              <a:rPr lang="fr-FR" smtClean="0"/>
              <a:t>08/09/2022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B6F03-2704-4FB7-B539-03DC9F576B43}" type="slidenum">
              <a:rPr lang="fr-FR" smtClean="0"/>
              <a:t>‹N°›</a:t>
            </a:fld>
            <a:endParaRPr lang="fr-FR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0" y="0"/>
            <a:ext cx="4550228" cy="76746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3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4634" y="29354"/>
            <a:ext cx="4284966" cy="72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>
              <a:defRPr sz="1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lvl="0"/>
            <a:r>
              <a:rPr lang="fr-FR" dirty="0"/>
              <a:t>Ecran xx</a:t>
            </a:r>
            <a:br>
              <a:rPr lang="fr-FR" dirty="0"/>
            </a:br>
            <a:r>
              <a:rPr lang="fr-FR" dirty="0"/>
              <a:t>Titre de l’écran</a:t>
            </a:r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4550229" y="0"/>
            <a:ext cx="4593772" cy="767468"/>
          </a:xfrm>
          <a:prstGeom prst="rect">
            <a:avLst/>
          </a:prstGeom>
          <a:solidFill>
            <a:schemeClr val="bg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3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Espace réservé du texte 6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0" y="62245"/>
            <a:ext cx="4572000" cy="65781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350" baseline="0">
                <a:solidFill>
                  <a:schemeClr val="bg2">
                    <a:lumMod val="25000"/>
                  </a:schemeClr>
                </a:solidFill>
              </a:defRPr>
            </a:lvl1pPr>
            <a:lvl2pPr>
              <a:defRPr sz="825"/>
            </a:lvl2pPr>
            <a:lvl3pPr>
              <a:defRPr sz="788"/>
            </a:lvl3pPr>
            <a:lvl4pPr>
              <a:defRPr sz="675"/>
            </a:lvl4pPr>
            <a:lvl5pPr>
              <a:defRPr sz="600"/>
            </a:lvl5pPr>
          </a:lstStyle>
          <a:p>
            <a:pPr lvl="0"/>
            <a:r>
              <a:rPr lang="fr-FR" dirty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5462720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BDEA8-EB22-42D4-B8E2-0C26FFC92FC1}" type="datetimeFigureOut">
              <a:rPr lang="fr-FR" smtClean="0"/>
              <a:t>08/09/2022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B6F03-2704-4FB7-B539-03DC9F576B43}" type="slidenum">
              <a:rPr lang="fr-FR" smtClean="0"/>
              <a:t>‹N°›</a:t>
            </a:fld>
            <a:endParaRPr lang="fr-FR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0" y="0"/>
            <a:ext cx="4550228" cy="76746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3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4634" y="29354"/>
            <a:ext cx="4284966" cy="72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>
              <a:defRPr sz="1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lvl="0"/>
            <a:r>
              <a:rPr lang="fr-FR" dirty="0"/>
              <a:t>Ecran xx</a:t>
            </a:r>
            <a:br>
              <a:rPr lang="fr-FR" dirty="0"/>
            </a:br>
            <a:r>
              <a:rPr lang="fr-FR" dirty="0"/>
              <a:t>Titre de l’écran</a:t>
            </a:r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4550229" y="0"/>
            <a:ext cx="4593772" cy="767468"/>
          </a:xfrm>
          <a:prstGeom prst="rect">
            <a:avLst/>
          </a:prstGeom>
          <a:solidFill>
            <a:schemeClr val="bg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3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Espace réservé du texte 6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0" y="62245"/>
            <a:ext cx="4572000" cy="65781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350" baseline="0">
                <a:solidFill>
                  <a:schemeClr val="bg2">
                    <a:lumMod val="25000"/>
                  </a:schemeClr>
                </a:solidFill>
              </a:defRPr>
            </a:lvl1pPr>
            <a:lvl2pPr>
              <a:defRPr sz="825"/>
            </a:lvl2pPr>
            <a:lvl3pPr>
              <a:defRPr sz="788"/>
            </a:lvl3pPr>
            <a:lvl4pPr>
              <a:defRPr sz="675"/>
            </a:lvl4pPr>
            <a:lvl5pPr>
              <a:defRPr sz="600"/>
            </a:lvl5pPr>
          </a:lstStyle>
          <a:p>
            <a:pPr lvl="0"/>
            <a:r>
              <a:rPr lang="fr-FR" dirty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459392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BDEA8-EB22-42D4-B8E2-0C26FFC92FC1}" type="datetimeFigureOut">
              <a:rPr lang="fr-FR" smtClean="0"/>
              <a:t>08/09/2022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B6F03-2704-4FB7-B539-03DC9F576B43}" type="slidenum">
              <a:rPr lang="fr-FR" smtClean="0"/>
              <a:t>‹N°›</a:t>
            </a:fld>
            <a:endParaRPr lang="fr-FR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0" y="0"/>
            <a:ext cx="4550228" cy="76746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3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4634" y="29354"/>
            <a:ext cx="4284966" cy="72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>
              <a:defRPr sz="1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lvl="0"/>
            <a:r>
              <a:rPr lang="fr-FR" dirty="0"/>
              <a:t>Ecran xx</a:t>
            </a:r>
            <a:br>
              <a:rPr lang="fr-FR" dirty="0"/>
            </a:br>
            <a:r>
              <a:rPr lang="fr-FR" dirty="0"/>
              <a:t>Titre de l’écran</a:t>
            </a:r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4550229" y="0"/>
            <a:ext cx="4593772" cy="767468"/>
          </a:xfrm>
          <a:prstGeom prst="rect">
            <a:avLst/>
          </a:prstGeom>
          <a:solidFill>
            <a:schemeClr val="bg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3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Espace réservé du texte 6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0" y="62245"/>
            <a:ext cx="4572000" cy="65781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350" baseline="0">
                <a:solidFill>
                  <a:schemeClr val="bg2">
                    <a:lumMod val="25000"/>
                  </a:schemeClr>
                </a:solidFill>
              </a:defRPr>
            </a:lvl1pPr>
            <a:lvl2pPr>
              <a:defRPr sz="825"/>
            </a:lvl2pPr>
            <a:lvl3pPr>
              <a:defRPr sz="788"/>
            </a:lvl3pPr>
            <a:lvl4pPr>
              <a:defRPr sz="675"/>
            </a:lvl4pPr>
            <a:lvl5pPr>
              <a:defRPr sz="600"/>
            </a:lvl5pPr>
          </a:lstStyle>
          <a:p>
            <a:pPr lvl="0"/>
            <a:r>
              <a:rPr lang="fr-FR" dirty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26318179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BDEA8-EB22-42D4-B8E2-0C26FFC92FC1}" type="datetimeFigureOut">
              <a:rPr lang="fr-FR" smtClean="0"/>
              <a:t>08/09/2022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B6F03-2704-4FB7-B539-03DC9F576B43}" type="slidenum">
              <a:rPr lang="fr-FR" smtClean="0"/>
              <a:t>‹N°›</a:t>
            </a:fld>
            <a:endParaRPr lang="fr-FR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0" y="0"/>
            <a:ext cx="4550228" cy="76746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3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4634" y="29354"/>
            <a:ext cx="4284966" cy="72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>
              <a:defRPr sz="1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lvl="0"/>
            <a:r>
              <a:rPr lang="fr-FR" dirty="0"/>
              <a:t>Ecran xx</a:t>
            </a:r>
            <a:br>
              <a:rPr lang="fr-FR" dirty="0"/>
            </a:br>
            <a:r>
              <a:rPr lang="fr-FR" dirty="0"/>
              <a:t>Titre de l’écran</a:t>
            </a:r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4550229" y="0"/>
            <a:ext cx="4593772" cy="767468"/>
          </a:xfrm>
          <a:prstGeom prst="rect">
            <a:avLst/>
          </a:prstGeom>
          <a:solidFill>
            <a:schemeClr val="bg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3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Espace réservé du texte 6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0" y="62245"/>
            <a:ext cx="4572000" cy="65781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350" baseline="0">
                <a:solidFill>
                  <a:schemeClr val="bg2">
                    <a:lumMod val="25000"/>
                  </a:schemeClr>
                </a:solidFill>
              </a:defRPr>
            </a:lvl1pPr>
            <a:lvl2pPr>
              <a:defRPr sz="825"/>
            </a:lvl2pPr>
            <a:lvl3pPr>
              <a:defRPr sz="788"/>
            </a:lvl3pPr>
            <a:lvl4pPr>
              <a:defRPr sz="675"/>
            </a:lvl4pPr>
            <a:lvl5pPr>
              <a:defRPr sz="600"/>
            </a:lvl5pPr>
          </a:lstStyle>
          <a:p>
            <a:pPr lvl="0"/>
            <a:r>
              <a:rPr lang="fr-FR" dirty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91030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/>
              <a:t>MDM</a:t>
            </a:r>
            <a:endParaRPr lang="fr-FR" dirty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/>
              <a:t>© Cyril Vincent Conseil</a:t>
            </a:r>
            <a:endParaRPr lang="fr-FR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  <p:sldLayoutId id="2147483665" r:id="rId12"/>
    <p:sldLayoutId id="2147483666" r:id="rId13"/>
    <p:sldLayoutId id="2147483667" r:id="rId1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8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microsoft.com/office/2007/relationships/hdphoto" Target="../media/hdphoto2.wdp"/><Relationship Id="rId4" Type="http://schemas.openxmlformats.org/officeDocument/2006/relationships/image" Target="../media/image9.pn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dirty="0"/>
              <a:t>Chapitre 7</a:t>
            </a:r>
          </a:p>
          <a:p>
            <a:pPr eaLnBrk="1" hangingPunct="1"/>
            <a:r>
              <a:rPr lang="fr-FR" altLang="fr-FR"/>
              <a:t>Le légal</a:t>
            </a:r>
            <a:endParaRPr lang="fr-FR" alt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2051720" y="2132856"/>
            <a:ext cx="55194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/>
              <a:t>Master Data Management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re 4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1500" b="1" dirty="0">
                <a:latin typeface="+mn-lt"/>
              </a:rPr>
              <a:t>Ecran n°6</a:t>
            </a:r>
            <a:br>
              <a:rPr lang="fr-FR" sz="1500" dirty="0">
                <a:latin typeface="+mn-lt"/>
              </a:rPr>
            </a:br>
            <a:r>
              <a:rPr lang="fr-FR" sz="1500" dirty="0">
                <a:latin typeface="+mn-lt"/>
              </a:rPr>
              <a:t>Riche de données… mais sécurisée</a:t>
            </a:r>
          </a:p>
        </p:txBody>
      </p:sp>
      <p:sp>
        <p:nvSpPr>
          <p:cNvPr id="48" name="Espace réservé du texte 4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b="1" dirty="0"/>
              <a:t>Message clé :</a:t>
            </a:r>
          </a:p>
        </p:txBody>
      </p:sp>
      <p:sp>
        <p:nvSpPr>
          <p:cNvPr id="50" name="Espace réservé du texte 11"/>
          <p:cNvSpPr txBox="1">
            <a:spLocks/>
          </p:cNvSpPr>
          <p:nvPr/>
        </p:nvSpPr>
        <p:spPr>
          <a:xfrm>
            <a:off x="6593482" y="1953938"/>
            <a:ext cx="2455916" cy="3888969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defPPr>
              <a:defRPr lang="fr-FR"/>
            </a:defPPr>
            <a:lvl1pPr marL="0" algn="ctr" defTabSz="914400" rtl="0" eaLnBrk="1" latinLnBrk="0" hangingPunct="1">
              <a:defRPr sz="105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14313" indent="-214313" algn="l">
              <a:buFont typeface="Arial" panose="020B0604020202020204" pitchFamily="34" charset="0"/>
              <a:buChar char="•"/>
            </a:pP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1" name="ZoneTexte 50"/>
          <p:cNvSpPr txBox="1"/>
          <p:nvPr/>
        </p:nvSpPr>
        <p:spPr>
          <a:xfrm>
            <a:off x="6553404" y="1460730"/>
            <a:ext cx="2495994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b="1" dirty="0">
                <a:solidFill>
                  <a:schemeClr val="bg1"/>
                </a:solidFill>
                <a:latin typeface="Calibri" panose="020F0502020204030204" pitchFamily="34" charset="0"/>
              </a:rPr>
              <a:t>Notes pour la mise en œuvre (explication animation, images, effets…) :</a:t>
            </a:r>
          </a:p>
          <a:p>
            <a:pPr marL="214313" indent="-214313">
              <a:buFontTx/>
              <a:buChar char="-"/>
            </a:pPr>
            <a:r>
              <a:rPr lang="fr-FR" sz="1050" dirty="0">
                <a:solidFill>
                  <a:schemeClr val="bg1"/>
                </a:solidFill>
                <a:latin typeface="Calibri" panose="020F0502020204030204" pitchFamily="34" charset="0"/>
              </a:rPr>
              <a:t>Afficher d’abord le texte introductif</a:t>
            </a:r>
          </a:p>
          <a:p>
            <a:pPr marL="214313" indent="-214313">
              <a:buFontTx/>
              <a:buChar char="-"/>
            </a:pPr>
            <a:r>
              <a:rPr lang="fr-FR" sz="1050" dirty="0">
                <a:solidFill>
                  <a:schemeClr val="bg1"/>
                </a:solidFill>
                <a:latin typeface="Calibri" panose="020F0502020204030204" pitchFamily="34" charset="0"/>
              </a:rPr>
              <a:t>Puis afficher l’image centrale et le texte de gauche accompagné de son image</a:t>
            </a:r>
          </a:p>
          <a:p>
            <a:pPr marL="214313" indent="-214313">
              <a:buFontTx/>
              <a:buChar char="-"/>
            </a:pPr>
            <a:r>
              <a:rPr lang="fr-FR" sz="1050" dirty="0">
                <a:solidFill>
                  <a:schemeClr val="bg1"/>
                </a:solidFill>
                <a:latin typeface="Calibri" panose="020F0502020204030204" pitchFamily="34" charset="0"/>
              </a:rPr>
              <a:t>Puis affiche le texte en haut à droite sur le traitement</a:t>
            </a:r>
          </a:p>
          <a:p>
            <a:pPr marL="214313" indent="-214313">
              <a:buFontTx/>
              <a:buChar char="-"/>
            </a:pPr>
            <a:r>
              <a:rPr lang="fr-FR" sz="1050" dirty="0">
                <a:solidFill>
                  <a:schemeClr val="bg1"/>
                </a:solidFill>
                <a:latin typeface="Calibri" panose="020F0502020204030204" pitchFamily="34" charset="0"/>
              </a:rPr>
              <a:t>Puis finir en affichant le dernier bloc de texte.</a:t>
            </a:r>
          </a:p>
        </p:txBody>
      </p:sp>
      <p:grpSp>
        <p:nvGrpSpPr>
          <p:cNvPr id="2" name="Groupe 1"/>
          <p:cNvGrpSpPr/>
          <p:nvPr/>
        </p:nvGrpSpPr>
        <p:grpSpPr>
          <a:xfrm>
            <a:off x="1030739" y="1619035"/>
            <a:ext cx="4501289" cy="414060"/>
            <a:chOff x="1374319" y="1015713"/>
            <a:chExt cx="6001718" cy="552080"/>
          </a:xfrm>
        </p:grpSpPr>
        <p:grpSp>
          <p:nvGrpSpPr>
            <p:cNvPr id="105" name="Groupe 104"/>
            <p:cNvGrpSpPr/>
            <p:nvPr/>
          </p:nvGrpSpPr>
          <p:grpSpPr>
            <a:xfrm>
              <a:off x="1374319" y="1015713"/>
              <a:ext cx="6001718" cy="552080"/>
              <a:chOff x="3755565" y="529120"/>
              <a:chExt cx="6001718" cy="552080"/>
            </a:xfrm>
          </p:grpSpPr>
          <p:sp>
            <p:nvSpPr>
              <p:cNvPr id="106" name="Pentagone 105"/>
              <p:cNvSpPr/>
              <p:nvPr/>
            </p:nvSpPr>
            <p:spPr>
              <a:xfrm>
                <a:off x="3755565" y="667723"/>
                <a:ext cx="6001718" cy="288000"/>
              </a:xfrm>
              <a:prstGeom prst="homePlat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00"/>
              </a:p>
            </p:txBody>
          </p:sp>
          <p:sp>
            <p:nvSpPr>
              <p:cNvPr id="123" name="Ellipse 122"/>
              <p:cNvSpPr/>
              <p:nvPr/>
            </p:nvSpPr>
            <p:spPr>
              <a:xfrm>
                <a:off x="5381632" y="529121"/>
                <a:ext cx="551453" cy="549030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00"/>
              </a:p>
            </p:txBody>
          </p:sp>
          <p:sp>
            <p:nvSpPr>
              <p:cNvPr id="121" name="Ellipse 120"/>
              <p:cNvSpPr/>
              <p:nvPr/>
            </p:nvSpPr>
            <p:spPr>
              <a:xfrm>
                <a:off x="4264756" y="529120"/>
                <a:ext cx="551453" cy="54903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00"/>
              </a:p>
            </p:txBody>
          </p:sp>
          <p:sp>
            <p:nvSpPr>
              <p:cNvPr id="117" name="Ellipse 116"/>
              <p:cNvSpPr/>
              <p:nvPr/>
            </p:nvSpPr>
            <p:spPr>
              <a:xfrm>
                <a:off x="6498508" y="529122"/>
                <a:ext cx="551453" cy="54903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00"/>
              </a:p>
            </p:txBody>
          </p:sp>
          <p:sp>
            <p:nvSpPr>
              <p:cNvPr id="115" name="Ellipse 114"/>
              <p:cNvSpPr/>
              <p:nvPr/>
            </p:nvSpPr>
            <p:spPr>
              <a:xfrm>
                <a:off x="8732261" y="529120"/>
                <a:ext cx="551453" cy="54903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00"/>
              </a:p>
            </p:txBody>
          </p:sp>
          <p:sp>
            <p:nvSpPr>
              <p:cNvPr id="113" name="Ellipse 112"/>
              <p:cNvSpPr/>
              <p:nvPr/>
            </p:nvSpPr>
            <p:spPr>
              <a:xfrm>
                <a:off x="7615384" y="532170"/>
                <a:ext cx="551453" cy="54903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00"/>
              </a:p>
            </p:txBody>
          </p:sp>
        </p:grpSp>
        <p:pic>
          <p:nvPicPr>
            <p:cNvPr id="26" name="Image 25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93094" y="1135025"/>
              <a:ext cx="358992" cy="358992"/>
            </a:xfrm>
            <a:prstGeom prst="rect">
              <a:avLst/>
            </a:prstGeom>
          </p:spPr>
        </p:pic>
        <p:pic>
          <p:nvPicPr>
            <p:cNvPr id="27" name="Image 26"/>
            <p:cNvPicPr>
              <a:picLocks noChangeAspect="1"/>
            </p:cNvPicPr>
            <p:nvPr/>
          </p:nvPicPr>
          <p:blipFill>
            <a:blip r:embed="rId3" cstate="print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20142" y="1118643"/>
              <a:ext cx="358992" cy="358992"/>
            </a:xfrm>
            <a:prstGeom prst="rect">
              <a:avLst/>
            </a:prstGeom>
          </p:spPr>
        </p:pic>
        <p:pic>
          <p:nvPicPr>
            <p:cNvPr id="28" name="Image 27"/>
            <p:cNvPicPr>
              <a:picLocks noChangeAspect="1"/>
            </p:cNvPicPr>
            <p:nvPr/>
          </p:nvPicPr>
          <p:blipFill>
            <a:blip r:embed="rId5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46684" y="1140670"/>
              <a:ext cx="327273" cy="327273"/>
            </a:xfrm>
            <a:prstGeom prst="rect">
              <a:avLst/>
            </a:prstGeom>
          </p:spPr>
        </p:pic>
        <p:pic>
          <p:nvPicPr>
            <p:cNvPr id="29" name="Image 28"/>
            <p:cNvPicPr>
              <a:picLocks noChangeAspect="1"/>
            </p:cNvPicPr>
            <p:nvPr/>
          </p:nvPicPr>
          <p:blipFill>
            <a:blip r:embed="rId6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3553" y="1150920"/>
              <a:ext cx="297521" cy="297521"/>
            </a:xfrm>
            <a:prstGeom prst="rect">
              <a:avLst/>
            </a:prstGeom>
          </p:spPr>
        </p:pic>
        <p:pic>
          <p:nvPicPr>
            <p:cNvPr id="30" name="Image 29"/>
            <p:cNvPicPr>
              <a:picLocks noChangeAspect="1"/>
            </p:cNvPicPr>
            <p:nvPr/>
          </p:nvPicPr>
          <p:blipFill>
            <a:blip r:embed="rId7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00062" y="1167848"/>
              <a:ext cx="288000" cy="288000"/>
            </a:xfrm>
            <a:prstGeom prst="rect">
              <a:avLst/>
            </a:prstGeom>
          </p:spPr>
        </p:pic>
      </p:grpSp>
      <p:pic>
        <p:nvPicPr>
          <p:cNvPr id="33" name="Image 32"/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250290" y="2421543"/>
            <a:ext cx="2242855" cy="2326544"/>
          </a:xfrm>
          <a:prstGeom prst="rect">
            <a:avLst/>
          </a:prstGeom>
        </p:spPr>
      </p:pic>
      <p:sp>
        <p:nvSpPr>
          <p:cNvPr id="34" name="Rectangle 33"/>
          <p:cNvSpPr/>
          <p:nvPr/>
        </p:nvSpPr>
        <p:spPr>
          <a:xfrm>
            <a:off x="134634" y="4991719"/>
            <a:ext cx="6284494" cy="959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600"/>
              </a:spcAft>
            </a:pPr>
            <a:r>
              <a:rPr lang="fr-FR" sz="1800" dirty="0">
                <a:solidFill>
                  <a:schemeClr val="tx1">
                    <a:lumMod val="75000"/>
                    <a:lumOff val="25000"/>
                  </a:schemeClr>
                </a:solidFill>
                <a:ea typeface="Yu Gothic Light" panose="020B0300000000000000" pitchFamily="34" charset="-128"/>
                <a:cs typeface="Times New Roman" panose="02020603050405020304" pitchFamily="18" charset="0"/>
              </a:rPr>
              <a:t>Je peux demander la mise à disposition de données </a:t>
            </a:r>
            <a:br>
              <a:rPr lang="fr-FR" sz="1800" dirty="0">
                <a:solidFill>
                  <a:schemeClr val="tx1">
                    <a:lumMod val="75000"/>
                    <a:lumOff val="25000"/>
                  </a:schemeClr>
                </a:solidFill>
                <a:ea typeface="Yu Gothic Light" panose="020B0300000000000000" pitchFamily="34" charset="-128"/>
                <a:cs typeface="Times New Roman" panose="02020603050405020304" pitchFamily="18" charset="0"/>
              </a:rPr>
            </a:br>
            <a:r>
              <a:rPr lang="fr-FR" sz="1800" dirty="0">
                <a:solidFill>
                  <a:schemeClr val="tx1">
                    <a:lumMod val="75000"/>
                    <a:lumOff val="25000"/>
                  </a:schemeClr>
                </a:solidFill>
                <a:ea typeface="Yu Gothic Light" panose="020B0300000000000000" pitchFamily="34" charset="-128"/>
                <a:cs typeface="Times New Roman" panose="02020603050405020304" pitchFamily="18" charset="0"/>
              </a:rPr>
              <a:t>riches et hétérogènes sur un espace DataLab,</a:t>
            </a:r>
            <a:br>
              <a:rPr lang="fr-FR" sz="1800" dirty="0">
                <a:solidFill>
                  <a:schemeClr val="tx1">
                    <a:lumMod val="75000"/>
                    <a:lumOff val="25000"/>
                  </a:schemeClr>
                </a:solidFill>
                <a:ea typeface="Yu Gothic Light" panose="020B0300000000000000" pitchFamily="34" charset="-128"/>
                <a:cs typeface="Times New Roman" panose="02020603050405020304" pitchFamily="18" charset="0"/>
              </a:rPr>
            </a:br>
            <a:r>
              <a:rPr lang="fr-FR" sz="1800" dirty="0">
                <a:solidFill>
                  <a:schemeClr val="tx1">
                    <a:lumMod val="75000"/>
                    <a:lumOff val="25000"/>
                  </a:schemeClr>
                </a:solidFill>
                <a:ea typeface="Yu Gothic Light" panose="020B0300000000000000" pitchFamily="34" charset="-128"/>
                <a:cs typeface="Times New Roman" panose="02020603050405020304" pitchFamily="18" charset="0"/>
              </a:rPr>
              <a:t>mais des règles sont à respecter et tout n’est pas possible.</a:t>
            </a:r>
          </a:p>
        </p:txBody>
      </p:sp>
    </p:spTree>
    <p:extLst>
      <p:ext uri="{BB962C8B-B14F-4D97-AF65-F5344CB8AC3E}">
        <p14:creationId xmlns:p14="http://schemas.microsoft.com/office/powerpoint/2010/main" val="755103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re 4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1500" b="1" dirty="0">
                <a:latin typeface="+mn-lt"/>
              </a:rPr>
              <a:t>Ecran n°7</a:t>
            </a:r>
            <a:br>
              <a:rPr lang="fr-FR" sz="1500" dirty="0">
                <a:latin typeface="+mn-lt"/>
              </a:rPr>
            </a:br>
            <a:r>
              <a:rPr lang="fr-FR" sz="1500" dirty="0">
                <a:latin typeface="+mn-lt"/>
              </a:rPr>
              <a:t>Conformité des données</a:t>
            </a:r>
          </a:p>
        </p:txBody>
      </p:sp>
      <p:sp>
        <p:nvSpPr>
          <p:cNvPr id="48" name="Espace réservé du texte 4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b="1" dirty="0"/>
              <a:t>Message clé :</a:t>
            </a:r>
          </a:p>
        </p:txBody>
      </p:sp>
      <p:sp>
        <p:nvSpPr>
          <p:cNvPr id="50" name="Espace réservé du texte 11"/>
          <p:cNvSpPr txBox="1">
            <a:spLocks/>
          </p:cNvSpPr>
          <p:nvPr/>
        </p:nvSpPr>
        <p:spPr>
          <a:xfrm>
            <a:off x="6593482" y="1953938"/>
            <a:ext cx="2455916" cy="3888969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defPPr>
              <a:defRPr lang="fr-FR"/>
            </a:defPPr>
            <a:lvl1pPr marL="0" algn="ctr" defTabSz="914400" rtl="0" eaLnBrk="1" latinLnBrk="0" hangingPunct="1">
              <a:defRPr sz="105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14313" indent="-214313" algn="l">
              <a:buFont typeface="Arial" panose="020B0604020202020204" pitchFamily="34" charset="0"/>
              <a:buChar char="•"/>
            </a:pP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1" name="ZoneTexte 50"/>
          <p:cNvSpPr txBox="1"/>
          <p:nvPr/>
        </p:nvSpPr>
        <p:spPr>
          <a:xfrm>
            <a:off x="6553404" y="1460730"/>
            <a:ext cx="2495994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b="1" dirty="0">
                <a:solidFill>
                  <a:schemeClr val="bg1"/>
                </a:solidFill>
                <a:latin typeface="Calibri" panose="020F0502020204030204" pitchFamily="34" charset="0"/>
              </a:rPr>
              <a:t>Notes pour la mise en œuvre (explication animation, images, effets…) :</a:t>
            </a:r>
          </a:p>
          <a:p>
            <a:pPr marL="214313" indent="-214313">
              <a:buFontTx/>
              <a:buChar char="-"/>
            </a:pPr>
            <a:r>
              <a:rPr lang="fr-FR" sz="1050" dirty="0">
                <a:solidFill>
                  <a:schemeClr val="bg1"/>
                </a:solidFill>
                <a:latin typeface="Calibri" panose="020F0502020204030204" pitchFamily="34" charset="0"/>
              </a:rPr>
              <a:t>Afficher d’abord le texte introductif</a:t>
            </a:r>
          </a:p>
          <a:p>
            <a:pPr marL="214313" indent="-214313">
              <a:buFontTx/>
              <a:buChar char="-"/>
            </a:pPr>
            <a:r>
              <a:rPr lang="fr-FR" sz="1050" dirty="0">
                <a:solidFill>
                  <a:schemeClr val="bg1"/>
                </a:solidFill>
                <a:latin typeface="Calibri" panose="020F0502020204030204" pitchFamily="34" charset="0"/>
              </a:rPr>
              <a:t>Puis afficher l’image centrale et le texte de gauche accompagné de son image</a:t>
            </a:r>
          </a:p>
          <a:p>
            <a:pPr marL="214313" indent="-214313">
              <a:buFontTx/>
              <a:buChar char="-"/>
            </a:pPr>
            <a:r>
              <a:rPr lang="fr-FR" sz="1050" dirty="0">
                <a:solidFill>
                  <a:schemeClr val="bg1"/>
                </a:solidFill>
                <a:latin typeface="Calibri" panose="020F0502020204030204" pitchFamily="34" charset="0"/>
              </a:rPr>
              <a:t>Puis affiche le texte en haut à droite sur le traitement</a:t>
            </a:r>
          </a:p>
          <a:p>
            <a:pPr marL="214313" indent="-214313">
              <a:buFontTx/>
              <a:buChar char="-"/>
            </a:pPr>
            <a:r>
              <a:rPr lang="fr-FR" sz="1050" dirty="0">
                <a:solidFill>
                  <a:schemeClr val="bg1"/>
                </a:solidFill>
                <a:latin typeface="Calibri" panose="020F0502020204030204" pitchFamily="34" charset="0"/>
              </a:rPr>
              <a:t>Puis finir en affichant le dernier bloc de texte.</a:t>
            </a:r>
          </a:p>
        </p:txBody>
      </p:sp>
      <p:grpSp>
        <p:nvGrpSpPr>
          <p:cNvPr id="2" name="Groupe 1"/>
          <p:cNvGrpSpPr/>
          <p:nvPr/>
        </p:nvGrpSpPr>
        <p:grpSpPr>
          <a:xfrm>
            <a:off x="935009" y="1619035"/>
            <a:ext cx="4597019" cy="414060"/>
            <a:chOff x="1246678" y="1015713"/>
            <a:chExt cx="6129359" cy="552080"/>
          </a:xfrm>
        </p:grpSpPr>
        <p:grpSp>
          <p:nvGrpSpPr>
            <p:cNvPr id="105" name="Groupe 104"/>
            <p:cNvGrpSpPr/>
            <p:nvPr/>
          </p:nvGrpSpPr>
          <p:grpSpPr>
            <a:xfrm>
              <a:off x="1246678" y="1015713"/>
              <a:ext cx="6129359" cy="552080"/>
              <a:chOff x="3627924" y="529120"/>
              <a:chExt cx="6129359" cy="552080"/>
            </a:xfrm>
          </p:grpSpPr>
          <p:sp>
            <p:nvSpPr>
              <p:cNvPr id="106" name="Pentagone 105"/>
              <p:cNvSpPr/>
              <p:nvPr/>
            </p:nvSpPr>
            <p:spPr>
              <a:xfrm>
                <a:off x="3627924" y="667722"/>
                <a:ext cx="6129359" cy="294125"/>
              </a:xfrm>
              <a:prstGeom prst="homePlat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00"/>
              </a:p>
            </p:txBody>
          </p:sp>
          <p:sp>
            <p:nvSpPr>
              <p:cNvPr id="123" name="Ellipse 122"/>
              <p:cNvSpPr/>
              <p:nvPr/>
            </p:nvSpPr>
            <p:spPr>
              <a:xfrm>
                <a:off x="5381632" y="529121"/>
                <a:ext cx="551453" cy="549030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00"/>
              </a:p>
            </p:txBody>
          </p:sp>
          <p:sp>
            <p:nvSpPr>
              <p:cNvPr id="121" name="Ellipse 120"/>
              <p:cNvSpPr/>
              <p:nvPr/>
            </p:nvSpPr>
            <p:spPr>
              <a:xfrm>
                <a:off x="4264756" y="529120"/>
                <a:ext cx="551453" cy="54903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00"/>
              </a:p>
            </p:txBody>
          </p:sp>
          <p:sp>
            <p:nvSpPr>
              <p:cNvPr id="117" name="Ellipse 116"/>
              <p:cNvSpPr/>
              <p:nvPr/>
            </p:nvSpPr>
            <p:spPr>
              <a:xfrm>
                <a:off x="6498508" y="529122"/>
                <a:ext cx="551453" cy="54903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00"/>
              </a:p>
            </p:txBody>
          </p:sp>
          <p:sp>
            <p:nvSpPr>
              <p:cNvPr id="115" name="Ellipse 114"/>
              <p:cNvSpPr/>
              <p:nvPr/>
            </p:nvSpPr>
            <p:spPr>
              <a:xfrm>
                <a:off x="8732261" y="529120"/>
                <a:ext cx="551453" cy="54903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00"/>
              </a:p>
            </p:txBody>
          </p:sp>
          <p:sp>
            <p:nvSpPr>
              <p:cNvPr id="113" name="Ellipse 112"/>
              <p:cNvSpPr/>
              <p:nvPr/>
            </p:nvSpPr>
            <p:spPr>
              <a:xfrm>
                <a:off x="7615384" y="532170"/>
                <a:ext cx="551453" cy="54903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00"/>
              </a:p>
            </p:txBody>
          </p:sp>
        </p:grpSp>
        <p:pic>
          <p:nvPicPr>
            <p:cNvPr id="26" name="Image 25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93094" y="1135025"/>
              <a:ext cx="358992" cy="358992"/>
            </a:xfrm>
            <a:prstGeom prst="rect">
              <a:avLst/>
            </a:prstGeom>
          </p:spPr>
        </p:pic>
        <p:pic>
          <p:nvPicPr>
            <p:cNvPr id="27" name="Image 26"/>
            <p:cNvPicPr>
              <a:picLocks noChangeAspect="1"/>
            </p:cNvPicPr>
            <p:nvPr/>
          </p:nvPicPr>
          <p:blipFill>
            <a:blip r:embed="rId3" cstate="print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20142" y="1118643"/>
              <a:ext cx="358992" cy="358992"/>
            </a:xfrm>
            <a:prstGeom prst="rect">
              <a:avLst/>
            </a:prstGeom>
          </p:spPr>
        </p:pic>
        <p:pic>
          <p:nvPicPr>
            <p:cNvPr id="28" name="Image 27"/>
            <p:cNvPicPr>
              <a:picLocks noChangeAspect="1"/>
            </p:cNvPicPr>
            <p:nvPr/>
          </p:nvPicPr>
          <p:blipFill>
            <a:blip r:embed="rId5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46684" y="1140670"/>
              <a:ext cx="327273" cy="327273"/>
            </a:xfrm>
            <a:prstGeom prst="rect">
              <a:avLst/>
            </a:prstGeom>
          </p:spPr>
        </p:pic>
        <p:pic>
          <p:nvPicPr>
            <p:cNvPr id="29" name="Image 28"/>
            <p:cNvPicPr>
              <a:picLocks noChangeAspect="1"/>
            </p:cNvPicPr>
            <p:nvPr/>
          </p:nvPicPr>
          <p:blipFill>
            <a:blip r:embed="rId6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3553" y="1150920"/>
              <a:ext cx="297521" cy="297521"/>
            </a:xfrm>
            <a:prstGeom prst="rect">
              <a:avLst/>
            </a:prstGeom>
          </p:spPr>
        </p:pic>
        <p:pic>
          <p:nvPicPr>
            <p:cNvPr id="30" name="Image 29"/>
            <p:cNvPicPr>
              <a:picLocks noChangeAspect="1"/>
            </p:cNvPicPr>
            <p:nvPr/>
          </p:nvPicPr>
          <p:blipFill>
            <a:blip r:embed="rId7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00062" y="1167848"/>
              <a:ext cx="288000" cy="288000"/>
            </a:xfrm>
            <a:prstGeom prst="rect">
              <a:avLst/>
            </a:prstGeom>
          </p:spPr>
        </p:pic>
      </p:grpSp>
      <p:pic>
        <p:nvPicPr>
          <p:cNvPr id="33" name="Image 32"/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91205" y="2984224"/>
            <a:ext cx="2242855" cy="2326544"/>
          </a:xfrm>
          <a:prstGeom prst="rect">
            <a:avLst/>
          </a:prstGeom>
        </p:spPr>
      </p:pic>
      <p:sp>
        <p:nvSpPr>
          <p:cNvPr id="3" name="Rectangle à coins arrondis 2"/>
          <p:cNvSpPr/>
          <p:nvPr/>
        </p:nvSpPr>
        <p:spPr>
          <a:xfrm>
            <a:off x="5292080" y="2456012"/>
            <a:ext cx="3366959" cy="723112"/>
          </a:xfrm>
          <a:prstGeom prst="roundRect">
            <a:avLst>
              <a:gd name="adj" fmla="val 50000"/>
            </a:avLst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/>
              <a:t>Respect des règles de conformité</a:t>
            </a:r>
          </a:p>
        </p:txBody>
      </p:sp>
      <p:sp>
        <p:nvSpPr>
          <p:cNvPr id="37" name="Rectangle 36"/>
          <p:cNvSpPr/>
          <p:nvPr/>
        </p:nvSpPr>
        <p:spPr>
          <a:xfrm>
            <a:off x="2757148" y="3284984"/>
            <a:ext cx="3345932" cy="27381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600"/>
              </a:spcAft>
            </a:pPr>
            <a:r>
              <a:rPr lang="fr-FR" sz="1800" dirty="0">
                <a:solidFill>
                  <a:schemeClr val="tx1">
                    <a:lumMod val="75000"/>
                    <a:lumOff val="25000"/>
                  </a:schemeClr>
                </a:solidFill>
                <a:ea typeface="Yu Gothic Light" panose="020B0300000000000000" pitchFamily="34" charset="-128"/>
                <a:cs typeface="Times New Roman" panose="02020603050405020304" pitchFamily="18" charset="0"/>
              </a:rPr>
              <a:t>Lorsque je demande la mise à </a:t>
            </a:r>
            <a:br>
              <a:rPr lang="fr-FR" sz="1800" dirty="0">
                <a:solidFill>
                  <a:schemeClr val="tx1">
                    <a:lumMod val="75000"/>
                    <a:lumOff val="25000"/>
                  </a:schemeClr>
                </a:solidFill>
                <a:ea typeface="Yu Gothic Light" panose="020B0300000000000000" pitchFamily="34" charset="-128"/>
                <a:cs typeface="Times New Roman" panose="02020603050405020304" pitchFamily="18" charset="0"/>
              </a:rPr>
            </a:br>
            <a:r>
              <a:rPr lang="fr-FR" sz="1800" dirty="0">
                <a:solidFill>
                  <a:schemeClr val="tx1">
                    <a:lumMod val="75000"/>
                    <a:lumOff val="25000"/>
                  </a:schemeClr>
                </a:solidFill>
                <a:ea typeface="Yu Gothic Light" panose="020B0300000000000000" pitchFamily="34" charset="-128"/>
                <a:cs typeface="Times New Roman" panose="02020603050405020304" pitchFamily="18" charset="0"/>
              </a:rPr>
              <a:t>disposition de mon espace DataLab et </a:t>
            </a:r>
            <a:br>
              <a:rPr lang="fr-FR" sz="1800" dirty="0">
                <a:solidFill>
                  <a:schemeClr val="tx1">
                    <a:lumMod val="75000"/>
                    <a:lumOff val="25000"/>
                  </a:schemeClr>
                </a:solidFill>
                <a:ea typeface="Yu Gothic Light" panose="020B0300000000000000" pitchFamily="34" charset="-128"/>
                <a:cs typeface="Times New Roman" panose="02020603050405020304" pitchFamily="18" charset="0"/>
              </a:rPr>
            </a:br>
            <a:r>
              <a:rPr lang="fr-FR" sz="1800" dirty="0">
                <a:solidFill>
                  <a:schemeClr val="tx1">
                    <a:lumMod val="75000"/>
                    <a:lumOff val="25000"/>
                  </a:schemeClr>
                </a:solidFill>
                <a:ea typeface="Yu Gothic Light" panose="020B0300000000000000" pitchFamily="34" charset="-128"/>
                <a:cs typeface="Times New Roman" panose="02020603050405020304" pitchFamily="18" charset="0"/>
              </a:rPr>
              <a:t>son approvisionnement avec des données </a:t>
            </a:r>
            <a:br>
              <a:rPr lang="fr-FR" sz="1800" dirty="0">
                <a:solidFill>
                  <a:schemeClr val="tx1">
                    <a:lumMod val="75000"/>
                    <a:lumOff val="25000"/>
                  </a:schemeClr>
                </a:solidFill>
                <a:ea typeface="Yu Gothic Light" panose="020B0300000000000000" pitchFamily="34" charset="-128"/>
                <a:cs typeface="Times New Roman" panose="02020603050405020304" pitchFamily="18" charset="0"/>
              </a:rPr>
            </a:br>
            <a:r>
              <a:rPr lang="fr-FR" sz="1800" dirty="0">
                <a:solidFill>
                  <a:schemeClr val="tx1">
                    <a:lumMod val="75000"/>
                    <a:lumOff val="25000"/>
                  </a:schemeClr>
                </a:solidFill>
                <a:ea typeface="Yu Gothic Light" panose="020B0300000000000000" pitchFamily="34" charset="-128"/>
                <a:cs typeface="Times New Roman" panose="02020603050405020304" pitchFamily="18" charset="0"/>
              </a:rPr>
              <a:t>du DataLake, le CDMO vérifie systématiquement le périmètre des données et valide ou non cette demande.</a:t>
            </a:r>
          </a:p>
        </p:txBody>
      </p:sp>
    </p:spTree>
    <p:extLst>
      <p:ext uri="{BB962C8B-B14F-4D97-AF65-F5344CB8AC3E}">
        <p14:creationId xmlns:p14="http://schemas.microsoft.com/office/powerpoint/2010/main" val="913495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re 4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1500" b="1" dirty="0">
                <a:latin typeface="+mn-lt"/>
              </a:rPr>
              <a:t>Ecran n°9</a:t>
            </a:r>
            <a:br>
              <a:rPr lang="fr-FR" sz="1500" dirty="0">
                <a:latin typeface="+mn-lt"/>
              </a:rPr>
            </a:br>
            <a:r>
              <a:rPr lang="fr-FR" sz="1500" dirty="0">
                <a:latin typeface="+mn-lt"/>
              </a:rPr>
              <a:t>Des espaces sans adhérence avec la production</a:t>
            </a:r>
          </a:p>
        </p:txBody>
      </p:sp>
      <p:sp>
        <p:nvSpPr>
          <p:cNvPr id="48" name="Espace réservé du texte 4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b="1" dirty="0"/>
              <a:t>Message clé :</a:t>
            </a:r>
          </a:p>
        </p:txBody>
      </p:sp>
      <p:sp>
        <p:nvSpPr>
          <p:cNvPr id="50" name="Espace réservé du texte 11"/>
          <p:cNvSpPr txBox="1">
            <a:spLocks/>
          </p:cNvSpPr>
          <p:nvPr/>
        </p:nvSpPr>
        <p:spPr>
          <a:xfrm>
            <a:off x="6593482" y="1953938"/>
            <a:ext cx="2455916" cy="3888969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defPPr>
              <a:defRPr lang="fr-FR"/>
            </a:defPPr>
            <a:lvl1pPr marL="0" algn="ctr" defTabSz="914400" rtl="0" eaLnBrk="1" latinLnBrk="0" hangingPunct="1">
              <a:defRPr sz="105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14313" indent="-214313" algn="l">
              <a:buFont typeface="Arial" panose="020B0604020202020204" pitchFamily="34" charset="0"/>
              <a:buChar char="•"/>
            </a:pP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1" name="ZoneTexte 50"/>
          <p:cNvSpPr txBox="1"/>
          <p:nvPr/>
        </p:nvSpPr>
        <p:spPr>
          <a:xfrm>
            <a:off x="6553404" y="1460730"/>
            <a:ext cx="249599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b="1" dirty="0">
                <a:solidFill>
                  <a:schemeClr val="bg1"/>
                </a:solidFill>
                <a:latin typeface="Calibri" panose="020F0502020204030204" pitchFamily="34" charset="0"/>
              </a:rPr>
              <a:t>Notes pour la mise en œuvre (explication animation, images, effets…) :</a:t>
            </a:r>
          </a:p>
          <a:p>
            <a:pPr marL="214313" indent="-214313">
              <a:buFontTx/>
              <a:buChar char="-"/>
            </a:pPr>
            <a:r>
              <a:rPr lang="fr-FR" sz="1050" dirty="0">
                <a:solidFill>
                  <a:schemeClr val="bg1"/>
                </a:solidFill>
                <a:latin typeface="Calibri" panose="020F0502020204030204" pitchFamily="34" charset="0"/>
              </a:rPr>
              <a:t>Griser la règle 1 « Respect des règles de conformité »</a:t>
            </a:r>
          </a:p>
          <a:p>
            <a:pPr marL="214313" indent="-214313">
              <a:buFontTx/>
              <a:buChar char="-"/>
            </a:pPr>
            <a:r>
              <a:rPr lang="fr-FR" sz="1050" dirty="0">
                <a:solidFill>
                  <a:schemeClr val="bg1"/>
                </a:solidFill>
                <a:latin typeface="Calibri" panose="020F0502020204030204" pitchFamily="34" charset="0"/>
              </a:rPr>
              <a:t>Afficher le bloc de la règle 2 « Données datalab = copies désensibilisées</a:t>
            </a:r>
          </a:p>
          <a:p>
            <a:pPr marL="214313" indent="-214313">
              <a:buFontTx/>
              <a:buChar char="-"/>
            </a:pPr>
            <a:r>
              <a:rPr lang="fr-FR" sz="1050" dirty="0">
                <a:solidFill>
                  <a:schemeClr val="bg1"/>
                </a:solidFill>
                <a:latin typeface="Calibri" panose="020F0502020204030204" pitchFamily="34" charset="0"/>
              </a:rPr>
              <a:t>Puis afficher le bloc de texte explicatif.</a:t>
            </a:r>
          </a:p>
        </p:txBody>
      </p:sp>
      <p:grpSp>
        <p:nvGrpSpPr>
          <p:cNvPr id="2" name="Groupe 1"/>
          <p:cNvGrpSpPr/>
          <p:nvPr/>
        </p:nvGrpSpPr>
        <p:grpSpPr>
          <a:xfrm>
            <a:off x="935009" y="1619035"/>
            <a:ext cx="4597019" cy="414060"/>
            <a:chOff x="1246678" y="1015713"/>
            <a:chExt cx="6129359" cy="552080"/>
          </a:xfrm>
        </p:grpSpPr>
        <p:grpSp>
          <p:nvGrpSpPr>
            <p:cNvPr id="105" name="Groupe 104"/>
            <p:cNvGrpSpPr/>
            <p:nvPr/>
          </p:nvGrpSpPr>
          <p:grpSpPr>
            <a:xfrm>
              <a:off x="1246678" y="1015713"/>
              <a:ext cx="6129359" cy="552080"/>
              <a:chOff x="3627924" y="529120"/>
              <a:chExt cx="6129359" cy="552080"/>
            </a:xfrm>
          </p:grpSpPr>
          <p:sp>
            <p:nvSpPr>
              <p:cNvPr id="106" name="Pentagone 105"/>
              <p:cNvSpPr/>
              <p:nvPr/>
            </p:nvSpPr>
            <p:spPr>
              <a:xfrm>
                <a:off x="3627924" y="667722"/>
                <a:ext cx="6129359" cy="294125"/>
              </a:xfrm>
              <a:prstGeom prst="homePlat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00"/>
              </a:p>
            </p:txBody>
          </p:sp>
          <p:sp>
            <p:nvSpPr>
              <p:cNvPr id="123" name="Ellipse 122"/>
              <p:cNvSpPr/>
              <p:nvPr/>
            </p:nvSpPr>
            <p:spPr>
              <a:xfrm>
                <a:off x="5381632" y="529121"/>
                <a:ext cx="551453" cy="549030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00"/>
              </a:p>
            </p:txBody>
          </p:sp>
          <p:sp>
            <p:nvSpPr>
              <p:cNvPr id="121" name="Ellipse 120"/>
              <p:cNvSpPr/>
              <p:nvPr/>
            </p:nvSpPr>
            <p:spPr>
              <a:xfrm>
                <a:off x="4264756" y="529120"/>
                <a:ext cx="551453" cy="54903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00"/>
              </a:p>
            </p:txBody>
          </p:sp>
          <p:sp>
            <p:nvSpPr>
              <p:cNvPr id="117" name="Ellipse 116"/>
              <p:cNvSpPr/>
              <p:nvPr/>
            </p:nvSpPr>
            <p:spPr>
              <a:xfrm>
                <a:off x="6498508" y="529122"/>
                <a:ext cx="551453" cy="54903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00"/>
              </a:p>
            </p:txBody>
          </p:sp>
          <p:sp>
            <p:nvSpPr>
              <p:cNvPr id="115" name="Ellipse 114"/>
              <p:cNvSpPr/>
              <p:nvPr/>
            </p:nvSpPr>
            <p:spPr>
              <a:xfrm>
                <a:off x="8732261" y="529120"/>
                <a:ext cx="551453" cy="54903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00"/>
              </a:p>
            </p:txBody>
          </p:sp>
          <p:sp>
            <p:nvSpPr>
              <p:cNvPr id="113" name="Ellipse 112"/>
              <p:cNvSpPr/>
              <p:nvPr/>
            </p:nvSpPr>
            <p:spPr>
              <a:xfrm>
                <a:off x="7615384" y="532170"/>
                <a:ext cx="551453" cy="54903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00"/>
              </a:p>
            </p:txBody>
          </p:sp>
        </p:grpSp>
        <p:pic>
          <p:nvPicPr>
            <p:cNvPr id="26" name="Image 25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93094" y="1135025"/>
              <a:ext cx="358992" cy="358992"/>
            </a:xfrm>
            <a:prstGeom prst="rect">
              <a:avLst/>
            </a:prstGeom>
          </p:spPr>
        </p:pic>
        <p:pic>
          <p:nvPicPr>
            <p:cNvPr id="27" name="Image 26"/>
            <p:cNvPicPr>
              <a:picLocks noChangeAspect="1"/>
            </p:cNvPicPr>
            <p:nvPr/>
          </p:nvPicPr>
          <p:blipFill>
            <a:blip r:embed="rId3" cstate="print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20142" y="1118643"/>
              <a:ext cx="358992" cy="358992"/>
            </a:xfrm>
            <a:prstGeom prst="rect">
              <a:avLst/>
            </a:prstGeom>
          </p:spPr>
        </p:pic>
        <p:pic>
          <p:nvPicPr>
            <p:cNvPr id="28" name="Image 27"/>
            <p:cNvPicPr>
              <a:picLocks noChangeAspect="1"/>
            </p:cNvPicPr>
            <p:nvPr/>
          </p:nvPicPr>
          <p:blipFill>
            <a:blip r:embed="rId5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46684" y="1140670"/>
              <a:ext cx="327273" cy="327273"/>
            </a:xfrm>
            <a:prstGeom prst="rect">
              <a:avLst/>
            </a:prstGeom>
          </p:spPr>
        </p:pic>
        <p:pic>
          <p:nvPicPr>
            <p:cNvPr id="29" name="Image 28"/>
            <p:cNvPicPr>
              <a:picLocks noChangeAspect="1"/>
            </p:cNvPicPr>
            <p:nvPr/>
          </p:nvPicPr>
          <p:blipFill>
            <a:blip r:embed="rId6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3553" y="1150920"/>
              <a:ext cx="297521" cy="297521"/>
            </a:xfrm>
            <a:prstGeom prst="rect">
              <a:avLst/>
            </a:prstGeom>
          </p:spPr>
        </p:pic>
        <p:pic>
          <p:nvPicPr>
            <p:cNvPr id="30" name="Image 29"/>
            <p:cNvPicPr>
              <a:picLocks noChangeAspect="1"/>
            </p:cNvPicPr>
            <p:nvPr/>
          </p:nvPicPr>
          <p:blipFill>
            <a:blip r:embed="rId7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00062" y="1167848"/>
              <a:ext cx="288000" cy="288000"/>
            </a:xfrm>
            <a:prstGeom prst="rect">
              <a:avLst/>
            </a:prstGeom>
          </p:spPr>
        </p:pic>
      </p:grpSp>
      <p:pic>
        <p:nvPicPr>
          <p:cNvPr id="33" name="Image 32"/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91205" y="2984224"/>
            <a:ext cx="2242855" cy="2326544"/>
          </a:xfrm>
          <a:prstGeom prst="rect">
            <a:avLst/>
          </a:prstGeom>
        </p:spPr>
      </p:pic>
      <p:sp>
        <p:nvSpPr>
          <p:cNvPr id="3" name="Rectangle à coins arrondis 2"/>
          <p:cNvSpPr/>
          <p:nvPr/>
        </p:nvSpPr>
        <p:spPr>
          <a:xfrm>
            <a:off x="2737044" y="4790123"/>
            <a:ext cx="3366959" cy="265037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/>
              <a:t>Respect des règles de conformité</a:t>
            </a:r>
          </a:p>
        </p:txBody>
      </p:sp>
      <p:sp>
        <p:nvSpPr>
          <p:cNvPr id="24" name="Rectangle 23"/>
          <p:cNvSpPr/>
          <p:nvPr/>
        </p:nvSpPr>
        <p:spPr>
          <a:xfrm>
            <a:off x="2395312" y="2561216"/>
            <a:ext cx="4048577" cy="34077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600"/>
              </a:spcAft>
            </a:pPr>
            <a:r>
              <a:rPr lang="fr-FR" sz="1800" dirty="0">
                <a:solidFill>
                  <a:schemeClr val="tx1">
                    <a:lumMod val="75000"/>
                    <a:lumOff val="25000"/>
                  </a:schemeClr>
                </a:solidFill>
                <a:ea typeface="Yu Gothic Light" panose="020B0300000000000000" pitchFamily="34" charset="-128"/>
                <a:cs typeface="Times New Roman" panose="02020603050405020304" pitchFamily="18" charset="0"/>
              </a:rPr>
              <a:t>Lorsque mon espace DataLab m’est mis à disposition, il n’est pas en adhérence directe avec les données de production.</a:t>
            </a:r>
          </a:p>
          <a:p>
            <a:pPr algn="ctr">
              <a:lnSpc>
                <a:spcPct val="107000"/>
              </a:lnSpc>
              <a:spcAft>
                <a:spcPts val="600"/>
              </a:spcAft>
            </a:pPr>
            <a:r>
              <a:rPr lang="fr-FR" sz="1800" dirty="0">
                <a:solidFill>
                  <a:schemeClr val="tx1">
                    <a:lumMod val="75000"/>
                    <a:lumOff val="25000"/>
                  </a:schemeClr>
                </a:solidFill>
                <a:ea typeface="Yu Gothic Light" panose="020B0300000000000000" pitchFamily="34" charset="-128"/>
                <a:cs typeface="Times New Roman" panose="02020603050405020304" pitchFamily="18" charset="0"/>
              </a:rPr>
              <a:t>Les données rendues disponibles sont des copies des données originales et des traitements sont appliqués sur celles-ci pour les désensibilisées en suivant les instructions du CDMO (anonymisation, cryptage…).</a:t>
            </a:r>
          </a:p>
        </p:txBody>
      </p:sp>
      <p:sp>
        <p:nvSpPr>
          <p:cNvPr id="25" name="Rectangle à coins arrondis 24"/>
          <p:cNvSpPr/>
          <p:nvPr/>
        </p:nvSpPr>
        <p:spPr>
          <a:xfrm>
            <a:off x="5577063" y="1647368"/>
            <a:ext cx="3366959" cy="815937"/>
          </a:xfrm>
          <a:prstGeom prst="roundRect">
            <a:avLst>
              <a:gd name="adj" fmla="val 50000"/>
            </a:avLst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/>
              <a:t>Données DataLab = copies désensibilisées</a:t>
            </a:r>
          </a:p>
        </p:txBody>
      </p:sp>
    </p:spTree>
    <p:extLst>
      <p:ext uri="{BB962C8B-B14F-4D97-AF65-F5344CB8AC3E}">
        <p14:creationId xmlns:p14="http://schemas.microsoft.com/office/powerpoint/2010/main" val="2387814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à coins arrondis 35"/>
          <p:cNvSpPr/>
          <p:nvPr/>
        </p:nvSpPr>
        <p:spPr>
          <a:xfrm rot="21216247">
            <a:off x="5505724" y="5441060"/>
            <a:ext cx="1859775" cy="290975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/>
              <a:t>BCBS-239</a:t>
            </a:r>
          </a:p>
        </p:txBody>
      </p:sp>
      <p:sp>
        <p:nvSpPr>
          <p:cNvPr id="47" name="Titre 46"/>
          <p:cNvSpPr>
            <a:spLocks noGrp="1"/>
          </p:cNvSpPr>
          <p:nvPr>
            <p:ph type="title"/>
          </p:nvPr>
        </p:nvSpPr>
        <p:spPr>
          <a:xfrm>
            <a:off x="11802" y="879266"/>
            <a:ext cx="4628627" cy="542700"/>
          </a:xfrm>
        </p:spPr>
        <p:txBody>
          <a:bodyPr/>
          <a:lstStyle/>
          <a:p>
            <a:r>
              <a:rPr lang="fr-FR" sz="1500" b="1" dirty="0">
                <a:latin typeface="+mn-lt"/>
              </a:rPr>
              <a:t>Ecran n°17</a:t>
            </a:r>
            <a:br>
              <a:rPr lang="fr-FR" sz="1500" dirty="0">
                <a:latin typeface="+mn-lt"/>
              </a:rPr>
            </a:br>
            <a:r>
              <a:rPr lang="fr-FR" sz="1500" dirty="0">
                <a:latin typeface="+mn-lt"/>
              </a:rPr>
              <a:t>Règle 1 : Respect des contraintes qualité / réglementaires</a:t>
            </a:r>
          </a:p>
        </p:txBody>
      </p:sp>
      <p:sp>
        <p:nvSpPr>
          <p:cNvPr id="48" name="Espace réservé du texte 4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b="1" dirty="0"/>
              <a:t>Message clé :</a:t>
            </a:r>
          </a:p>
        </p:txBody>
      </p:sp>
      <p:sp>
        <p:nvSpPr>
          <p:cNvPr id="50" name="Espace réservé du texte 11"/>
          <p:cNvSpPr txBox="1">
            <a:spLocks/>
          </p:cNvSpPr>
          <p:nvPr/>
        </p:nvSpPr>
        <p:spPr>
          <a:xfrm>
            <a:off x="6593482" y="1953938"/>
            <a:ext cx="2455916" cy="3888969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defPPr>
              <a:defRPr lang="fr-FR"/>
            </a:defPPr>
            <a:lvl1pPr marL="0" algn="ctr" defTabSz="914400" rtl="0" eaLnBrk="1" latinLnBrk="0" hangingPunct="1">
              <a:defRPr sz="105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14313" indent="-214313" algn="l">
              <a:buFont typeface="Arial" panose="020B0604020202020204" pitchFamily="34" charset="0"/>
              <a:buChar char="•"/>
            </a:pP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1" name="ZoneTexte 50"/>
          <p:cNvSpPr txBox="1"/>
          <p:nvPr/>
        </p:nvSpPr>
        <p:spPr>
          <a:xfrm>
            <a:off x="6553404" y="1460730"/>
            <a:ext cx="249599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b="1" dirty="0">
                <a:solidFill>
                  <a:schemeClr val="bg1"/>
                </a:solidFill>
                <a:latin typeface="Calibri" panose="020F0502020204030204" pitchFamily="34" charset="0"/>
              </a:rPr>
              <a:t>Notes pour la mise en œuvre (explication animation, images, effets…) :</a:t>
            </a:r>
          </a:p>
        </p:txBody>
      </p:sp>
      <p:grpSp>
        <p:nvGrpSpPr>
          <p:cNvPr id="2" name="Groupe 1"/>
          <p:cNvGrpSpPr/>
          <p:nvPr/>
        </p:nvGrpSpPr>
        <p:grpSpPr>
          <a:xfrm>
            <a:off x="1030739" y="1619035"/>
            <a:ext cx="4501289" cy="414060"/>
            <a:chOff x="1374319" y="1015713"/>
            <a:chExt cx="6001718" cy="552080"/>
          </a:xfrm>
        </p:grpSpPr>
        <p:grpSp>
          <p:nvGrpSpPr>
            <p:cNvPr id="105" name="Groupe 104"/>
            <p:cNvGrpSpPr/>
            <p:nvPr/>
          </p:nvGrpSpPr>
          <p:grpSpPr>
            <a:xfrm>
              <a:off x="1374319" y="1015713"/>
              <a:ext cx="6001718" cy="552080"/>
              <a:chOff x="3755565" y="529120"/>
              <a:chExt cx="6001718" cy="552080"/>
            </a:xfrm>
          </p:grpSpPr>
          <p:sp>
            <p:nvSpPr>
              <p:cNvPr id="106" name="Pentagone 105"/>
              <p:cNvSpPr/>
              <p:nvPr/>
            </p:nvSpPr>
            <p:spPr>
              <a:xfrm>
                <a:off x="3755565" y="667723"/>
                <a:ext cx="6001718" cy="288000"/>
              </a:xfrm>
              <a:prstGeom prst="homePlat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00"/>
              </a:p>
            </p:txBody>
          </p:sp>
          <p:sp>
            <p:nvSpPr>
              <p:cNvPr id="123" name="Ellipse 122"/>
              <p:cNvSpPr/>
              <p:nvPr/>
            </p:nvSpPr>
            <p:spPr>
              <a:xfrm>
                <a:off x="5381632" y="529121"/>
                <a:ext cx="551453" cy="54903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00"/>
              </a:p>
            </p:txBody>
          </p:sp>
          <p:sp>
            <p:nvSpPr>
              <p:cNvPr id="121" name="Ellipse 120"/>
              <p:cNvSpPr/>
              <p:nvPr/>
            </p:nvSpPr>
            <p:spPr>
              <a:xfrm>
                <a:off x="4264756" y="529120"/>
                <a:ext cx="551453" cy="54903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00"/>
              </a:p>
            </p:txBody>
          </p:sp>
          <p:sp>
            <p:nvSpPr>
              <p:cNvPr id="117" name="Ellipse 116"/>
              <p:cNvSpPr/>
              <p:nvPr/>
            </p:nvSpPr>
            <p:spPr>
              <a:xfrm>
                <a:off x="6498508" y="529122"/>
                <a:ext cx="551453" cy="54903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00"/>
              </a:p>
            </p:txBody>
          </p:sp>
          <p:sp>
            <p:nvSpPr>
              <p:cNvPr id="115" name="Ellipse 114"/>
              <p:cNvSpPr/>
              <p:nvPr/>
            </p:nvSpPr>
            <p:spPr>
              <a:xfrm>
                <a:off x="8732261" y="529120"/>
                <a:ext cx="551453" cy="54903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00"/>
              </a:p>
            </p:txBody>
          </p:sp>
          <p:sp>
            <p:nvSpPr>
              <p:cNvPr id="113" name="Ellipse 112"/>
              <p:cNvSpPr/>
              <p:nvPr/>
            </p:nvSpPr>
            <p:spPr>
              <a:xfrm>
                <a:off x="7615384" y="532170"/>
                <a:ext cx="551453" cy="549030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00"/>
              </a:p>
            </p:txBody>
          </p:sp>
        </p:grpSp>
        <p:pic>
          <p:nvPicPr>
            <p:cNvPr id="26" name="Image 25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93094" y="1135025"/>
              <a:ext cx="358992" cy="358992"/>
            </a:xfrm>
            <a:prstGeom prst="rect">
              <a:avLst/>
            </a:prstGeom>
          </p:spPr>
        </p:pic>
        <p:pic>
          <p:nvPicPr>
            <p:cNvPr id="27" name="Image 26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20142" y="1118643"/>
              <a:ext cx="358992" cy="358992"/>
            </a:xfrm>
            <a:prstGeom prst="rect">
              <a:avLst/>
            </a:prstGeom>
          </p:spPr>
        </p:pic>
        <p:pic>
          <p:nvPicPr>
            <p:cNvPr id="28" name="Image 27"/>
            <p:cNvPicPr>
              <a:picLocks noChangeAspect="1"/>
            </p:cNvPicPr>
            <p:nvPr/>
          </p:nvPicPr>
          <p:blipFill>
            <a:blip r:embed="rId4" cstate="print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46684" y="1140670"/>
              <a:ext cx="327273" cy="327273"/>
            </a:xfrm>
            <a:prstGeom prst="rect">
              <a:avLst/>
            </a:prstGeom>
          </p:spPr>
        </p:pic>
        <p:pic>
          <p:nvPicPr>
            <p:cNvPr id="29" name="Image 28"/>
            <p:cNvPicPr>
              <a:picLocks noChangeAspect="1"/>
            </p:cNvPicPr>
            <p:nvPr/>
          </p:nvPicPr>
          <p:blipFill>
            <a:blip r:embed="rId6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3553" y="1150920"/>
              <a:ext cx="297521" cy="297521"/>
            </a:xfrm>
            <a:prstGeom prst="rect">
              <a:avLst/>
            </a:prstGeom>
          </p:spPr>
        </p:pic>
        <p:pic>
          <p:nvPicPr>
            <p:cNvPr id="30" name="Image 29"/>
            <p:cNvPicPr>
              <a:picLocks noChangeAspect="1"/>
            </p:cNvPicPr>
            <p:nvPr/>
          </p:nvPicPr>
          <p:blipFill>
            <a:blip r:embed="rId7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00062" y="1167848"/>
              <a:ext cx="288000" cy="288000"/>
            </a:xfrm>
            <a:prstGeom prst="rect">
              <a:avLst/>
            </a:prstGeom>
          </p:spPr>
        </p:pic>
      </p:grpSp>
      <p:sp>
        <p:nvSpPr>
          <p:cNvPr id="39" name="Rectangle 38"/>
          <p:cNvSpPr/>
          <p:nvPr/>
        </p:nvSpPr>
        <p:spPr>
          <a:xfrm>
            <a:off x="1316935" y="2631604"/>
            <a:ext cx="6495425" cy="1256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600"/>
              </a:spcAft>
            </a:pPr>
            <a:r>
              <a:rPr lang="fr-FR" sz="1800" dirty="0">
                <a:solidFill>
                  <a:schemeClr val="tx1">
                    <a:lumMod val="75000"/>
                    <a:lumOff val="25000"/>
                  </a:schemeClr>
                </a:solidFill>
                <a:ea typeface="Yu Gothic Light" panose="020B0300000000000000" pitchFamily="34" charset="-128"/>
                <a:cs typeface="Times New Roman" panose="02020603050405020304" pitchFamily="18" charset="0"/>
              </a:rPr>
              <a:t>L’ensemble des contraintes réglementaires et qualité </a:t>
            </a:r>
            <a:br>
              <a:rPr lang="fr-FR" sz="1800" dirty="0">
                <a:solidFill>
                  <a:schemeClr val="tx1">
                    <a:lumMod val="75000"/>
                    <a:lumOff val="25000"/>
                  </a:schemeClr>
                </a:solidFill>
                <a:ea typeface="Yu Gothic Light" panose="020B0300000000000000" pitchFamily="34" charset="-128"/>
                <a:cs typeface="Times New Roman" panose="02020603050405020304" pitchFamily="18" charset="0"/>
              </a:rPr>
            </a:br>
            <a:r>
              <a:rPr lang="fr-FR" sz="1800" dirty="0">
                <a:solidFill>
                  <a:schemeClr val="tx1">
                    <a:lumMod val="75000"/>
                    <a:lumOff val="25000"/>
                  </a:schemeClr>
                </a:solidFill>
                <a:ea typeface="Yu Gothic Light" panose="020B0300000000000000" pitchFamily="34" charset="-128"/>
                <a:cs typeface="Times New Roman" panose="02020603050405020304" pitchFamily="18" charset="0"/>
              </a:rPr>
              <a:t>sur l’ensemble des activités </a:t>
            </a:r>
            <a:br>
              <a:rPr lang="fr-FR" sz="1800" dirty="0">
                <a:solidFill>
                  <a:schemeClr val="tx1">
                    <a:lumMod val="75000"/>
                    <a:lumOff val="25000"/>
                  </a:schemeClr>
                </a:solidFill>
                <a:ea typeface="Yu Gothic Light" panose="020B0300000000000000" pitchFamily="34" charset="-128"/>
                <a:cs typeface="Times New Roman" panose="02020603050405020304" pitchFamily="18" charset="0"/>
              </a:rPr>
            </a:br>
            <a:r>
              <a:rPr lang="fr-FR" sz="1800" dirty="0">
                <a:solidFill>
                  <a:schemeClr val="tx1">
                    <a:lumMod val="75000"/>
                    <a:lumOff val="25000"/>
                  </a:schemeClr>
                </a:solidFill>
                <a:ea typeface="Yu Gothic Light" panose="020B0300000000000000" pitchFamily="34" charset="-128"/>
                <a:cs typeface="Times New Roman" panose="02020603050405020304" pitchFamily="18" charset="0"/>
              </a:rPr>
              <a:t>s’appliquent aussi aux espaces et </a:t>
            </a:r>
            <a:br>
              <a:rPr lang="fr-FR" sz="1800" dirty="0">
                <a:solidFill>
                  <a:schemeClr val="tx1">
                    <a:lumMod val="75000"/>
                    <a:lumOff val="25000"/>
                  </a:schemeClr>
                </a:solidFill>
                <a:ea typeface="Yu Gothic Light" panose="020B0300000000000000" pitchFamily="34" charset="-128"/>
                <a:cs typeface="Times New Roman" panose="02020603050405020304" pitchFamily="18" charset="0"/>
              </a:rPr>
            </a:br>
            <a:r>
              <a:rPr lang="fr-FR" sz="1800" dirty="0">
                <a:solidFill>
                  <a:schemeClr val="tx1">
                    <a:lumMod val="75000"/>
                    <a:lumOff val="25000"/>
                  </a:schemeClr>
                </a:solidFill>
                <a:ea typeface="Yu Gothic Light" panose="020B0300000000000000" pitchFamily="34" charset="-128"/>
                <a:cs typeface="Times New Roman" panose="02020603050405020304" pitchFamily="18" charset="0"/>
              </a:rPr>
              <a:t>doivent être respectées lors des expérimentations.</a:t>
            </a:r>
            <a:endParaRPr lang="fr-FR" sz="1800" b="1" dirty="0">
              <a:solidFill>
                <a:schemeClr val="tx1">
                  <a:lumMod val="75000"/>
                  <a:lumOff val="25000"/>
                </a:schemeClr>
              </a:solidFill>
              <a:ea typeface="Yu Gothic Light" panose="020B0300000000000000" pitchFamily="34" charset="-128"/>
              <a:cs typeface="Times New Roman" panose="02020603050405020304" pitchFamily="18" charset="0"/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8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89" y="2301419"/>
            <a:ext cx="435743" cy="435743"/>
          </a:xfrm>
          <a:prstGeom prst="rect">
            <a:avLst/>
          </a:prstGeom>
        </p:spPr>
      </p:pic>
      <p:pic>
        <p:nvPicPr>
          <p:cNvPr id="32" name="Image 31"/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9631" y="3225092"/>
            <a:ext cx="1273428" cy="2205578"/>
          </a:xfrm>
          <a:prstGeom prst="rect">
            <a:avLst/>
          </a:prstGeom>
        </p:spPr>
      </p:pic>
      <p:sp>
        <p:nvSpPr>
          <p:cNvPr id="34" name="Rectangle à coins arrondis 33"/>
          <p:cNvSpPr/>
          <p:nvPr/>
        </p:nvSpPr>
        <p:spPr>
          <a:xfrm>
            <a:off x="4575837" y="4969390"/>
            <a:ext cx="1859775" cy="290975"/>
          </a:xfrm>
          <a:prstGeom prst="roundRect">
            <a:avLst/>
          </a:prstGeom>
          <a:solidFill>
            <a:schemeClr val="accent6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/>
              <a:t>GDPR</a:t>
            </a:r>
          </a:p>
        </p:txBody>
      </p:sp>
      <p:sp>
        <p:nvSpPr>
          <p:cNvPr id="11" name="Rectangle à coins arrondis 10"/>
          <p:cNvSpPr/>
          <p:nvPr/>
        </p:nvSpPr>
        <p:spPr>
          <a:xfrm rot="21000814">
            <a:off x="3011114" y="4904924"/>
            <a:ext cx="1859775" cy="642482"/>
          </a:xfrm>
          <a:prstGeom prst="round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/>
              <a:t>Loi informatique et liberté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5016768" y="5177465"/>
            <a:ext cx="552621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dirty="0">
                <a:solidFill>
                  <a:schemeClr val="accent5"/>
                </a:solidFill>
              </a:rPr>
              <a:t>…</a:t>
            </a:r>
          </a:p>
        </p:txBody>
      </p:sp>
      <p:sp>
        <p:nvSpPr>
          <p:cNvPr id="31" name="Rectangle à coins arrondis 30"/>
          <p:cNvSpPr/>
          <p:nvPr/>
        </p:nvSpPr>
        <p:spPr>
          <a:xfrm rot="522570">
            <a:off x="3512844" y="5842925"/>
            <a:ext cx="1859775" cy="290975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/>
              <a:t>Ethique</a:t>
            </a:r>
          </a:p>
        </p:txBody>
      </p:sp>
    </p:spTree>
    <p:extLst>
      <p:ext uri="{BB962C8B-B14F-4D97-AF65-F5344CB8AC3E}">
        <p14:creationId xmlns:p14="http://schemas.microsoft.com/office/powerpoint/2010/main" val="2198115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RGPD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000" dirty="0"/>
              <a:t>Règlement général sur la protection des données</a:t>
            </a:r>
          </a:p>
          <a:p>
            <a:r>
              <a:rPr lang="fr-FR" sz="2000" dirty="0"/>
              <a:t>Le cadre harmonisé</a:t>
            </a:r>
          </a:p>
          <a:p>
            <a:pPr lvl="1"/>
            <a:r>
              <a:rPr lang="fr-FR" sz="1800" dirty="0"/>
              <a:t>Partout dans l’EEE</a:t>
            </a:r>
          </a:p>
          <a:p>
            <a:r>
              <a:rPr lang="fr-FR" sz="2000" dirty="0"/>
              <a:t>L'application </a:t>
            </a:r>
            <a:r>
              <a:rPr lang="fr-FR" sz="2000" dirty="0" err="1"/>
              <a:t>extra-territoriale</a:t>
            </a:r>
            <a:endParaRPr lang="fr-FR" sz="2000" dirty="0"/>
          </a:p>
          <a:p>
            <a:pPr lvl="1"/>
            <a:r>
              <a:rPr lang="fr-FR" sz="1800" dirty="0"/>
              <a:t>Hors US Patriot </a:t>
            </a:r>
            <a:r>
              <a:rPr lang="fr-FR" sz="1800" dirty="0" err="1"/>
              <a:t>Act</a:t>
            </a:r>
            <a:endParaRPr lang="fr-FR" sz="1800" dirty="0"/>
          </a:p>
          <a:p>
            <a:r>
              <a:rPr lang="fr-FR" sz="2000" dirty="0"/>
              <a:t>Le consentement</a:t>
            </a:r>
          </a:p>
          <a:p>
            <a:pPr lvl="1"/>
            <a:r>
              <a:rPr lang="fr-FR" sz="1800" dirty="0"/>
              <a:t>Implicite, Explicite</a:t>
            </a:r>
          </a:p>
          <a:p>
            <a:r>
              <a:rPr lang="fr-FR" sz="2000" dirty="0"/>
              <a:t>Le droit à l’effacement</a:t>
            </a:r>
          </a:p>
          <a:p>
            <a:r>
              <a:rPr lang="fr-FR" sz="2000" dirty="0"/>
              <a:t>Le droit à la portabilité des données personnelles</a:t>
            </a:r>
          </a:p>
          <a:p>
            <a:r>
              <a:rPr lang="fr-FR" sz="2000" dirty="0"/>
              <a:t>Le profilage</a:t>
            </a:r>
          </a:p>
          <a:p>
            <a:r>
              <a:rPr lang="fr-FR" sz="2000" dirty="0"/>
              <a:t>Le principe de protection des données dés la conception</a:t>
            </a:r>
          </a:p>
          <a:p>
            <a:r>
              <a:rPr lang="fr-FR" sz="2000" dirty="0"/>
              <a:t>La notification en cas de fuite de données</a:t>
            </a:r>
          </a:p>
          <a:p>
            <a:r>
              <a:rPr lang="fr-FR" sz="2000" dirty="0"/>
              <a:t>Les obligations en cas de cyberattaque</a:t>
            </a:r>
          </a:p>
          <a:p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3902955806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3136</TotalTime>
  <Words>465</Words>
  <Application>Microsoft Office PowerPoint</Application>
  <PresentationFormat>Affichage à l'écran (4:3)</PresentationFormat>
  <Paragraphs>53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1" baseType="lpstr">
      <vt:lpstr>Arial</vt:lpstr>
      <vt:lpstr>Calibri</vt:lpstr>
      <vt:lpstr>Monotype Sorts</vt:lpstr>
      <vt:lpstr>Times New Roman</vt:lpstr>
      <vt:lpstr>cvc</vt:lpstr>
      <vt:lpstr>Présentation PowerPoint</vt:lpstr>
      <vt:lpstr>Ecran n°6 Riche de données… mais sécurisée</vt:lpstr>
      <vt:lpstr>Ecran n°7 Conformité des données</vt:lpstr>
      <vt:lpstr>Ecran n°9 Des espaces sans adhérence avec la production</vt:lpstr>
      <vt:lpstr>Ecran n°17 Règle 1 : Respect des contraintes qualité / réglementaires</vt:lpstr>
      <vt:lpstr>RGPD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251</cp:revision>
  <dcterms:created xsi:type="dcterms:W3CDTF">2000-04-10T19:33:12Z</dcterms:created>
  <dcterms:modified xsi:type="dcterms:W3CDTF">2022-09-08T19:33:17Z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