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20"/>
  </p:notesMasterIdLst>
  <p:handoutMasterIdLst>
    <p:handoutMasterId r:id="rId21"/>
  </p:handoutMasterIdLst>
  <p:sldIdLst>
    <p:sldId id="264" r:id="rId2"/>
    <p:sldId id="280" r:id="rId3"/>
    <p:sldId id="310" r:id="rId4"/>
    <p:sldId id="311" r:id="rId5"/>
    <p:sldId id="313" r:id="rId6"/>
    <p:sldId id="314" r:id="rId7"/>
    <p:sldId id="315" r:id="rId8"/>
    <p:sldId id="316" r:id="rId9"/>
    <p:sldId id="317" r:id="rId10"/>
    <p:sldId id="318" r:id="rId11"/>
    <p:sldId id="319" r:id="rId12"/>
    <p:sldId id="320" r:id="rId13"/>
    <p:sldId id="321" r:id="rId14"/>
    <p:sldId id="322" r:id="rId15"/>
    <p:sldId id="323" r:id="rId16"/>
    <p:sldId id="324" r:id="rId17"/>
    <p:sldId id="325" r:id="rId18"/>
    <p:sldId id="326" r:id="rId19"/>
  </p:sldIdLst>
  <p:sldSz cx="9144000" cy="6858000" type="screen4x3"/>
  <p:notesSz cx="6648450" cy="9782175"/>
  <p:defaultTextStyle>
    <a:defPPr>
      <a:defRPr lang="fr-FR"/>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81">
          <p15:clr>
            <a:srgbClr val="A4A3A4"/>
          </p15:clr>
        </p15:guide>
        <p15:guide id="2" pos="209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4" autoAdjust="0"/>
    <p:restoredTop sz="94590" autoAdjust="0"/>
  </p:normalViewPr>
  <p:slideViewPr>
    <p:cSldViewPr>
      <p:cViewPr varScale="1">
        <p:scale>
          <a:sx n="79" d="100"/>
          <a:sy n="79" d="100"/>
        </p:scale>
        <p:origin x="1570" y="4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6918"/>
    </p:cViewPr>
  </p:sorterViewPr>
  <p:notesViewPr>
    <p:cSldViewPr>
      <p:cViewPr>
        <p:scale>
          <a:sx n="100" d="100"/>
          <a:sy n="100" d="100"/>
        </p:scale>
        <p:origin x="1956" y="-1386"/>
      </p:cViewPr>
      <p:guideLst>
        <p:guide orient="horz" pos="3081"/>
        <p:guide pos="209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274" name="Rectangle 2"/>
          <p:cNvSpPr>
            <a:spLocks noGrp="1" noChangeArrowheads="1"/>
          </p:cNvSpPr>
          <p:nvPr>
            <p:ph type="hdr" sz="quarter"/>
          </p:nvPr>
        </p:nvSpPr>
        <p:spPr bwMode="auto">
          <a:xfrm>
            <a:off x="0" y="0"/>
            <a:ext cx="2881313"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defTabSz="912813">
              <a:defRPr sz="1200">
                <a:latin typeface="Arial" charset="0"/>
              </a:defRPr>
            </a:lvl1pPr>
          </a:lstStyle>
          <a:p>
            <a:pPr>
              <a:defRPr/>
            </a:pPr>
            <a:endParaRPr lang="fr-FR"/>
          </a:p>
        </p:txBody>
      </p:sp>
      <p:sp>
        <p:nvSpPr>
          <p:cNvPr id="54275" name="Rectangle 3"/>
          <p:cNvSpPr>
            <a:spLocks noGrp="1" noChangeArrowheads="1"/>
          </p:cNvSpPr>
          <p:nvPr>
            <p:ph type="dt" sz="quarter" idx="1"/>
          </p:nvPr>
        </p:nvSpPr>
        <p:spPr bwMode="auto">
          <a:xfrm>
            <a:off x="3767138" y="0"/>
            <a:ext cx="2881312"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algn="r" defTabSz="912813">
              <a:defRPr sz="1200">
                <a:latin typeface="Arial" charset="0"/>
              </a:defRPr>
            </a:lvl1pPr>
          </a:lstStyle>
          <a:p>
            <a:pPr>
              <a:defRPr/>
            </a:pPr>
            <a:endParaRPr lang="fr-FR"/>
          </a:p>
        </p:txBody>
      </p:sp>
      <p:sp>
        <p:nvSpPr>
          <p:cNvPr id="54276" name="Rectangle 4"/>
          <p:cNvSpPr>
            <a:spLocks noGrp="1" noChangeArrowheads="1"/>
          </p:cNvSpPr>
          <p:nvPr>
            <p:ph type="ftr" sz="quarter" idx="2"/>
          </p:nvPr>
        </p:nvSpPr>
        <p:spPr bwMode="auto">
          <a:xfrm>
            <a:off x="0" y="9293225"/>
            <a:ext cx="2881313"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defTabSz="912813">
              <a:defRPr sz="1200">
                <a:latin typeface="Arial" charset="0"/>
              </a:defRPr>
            </a:lvl1pPr>
          </a:lstStyle>
          <a:p>
            <a:pPr>
              <a:defRPr/>
            </a:pPr>
            <a:endParaRPr lang="fr-FR"/>
          </a:p>
        </p:txBody>
      </p:sp>
      <p:sp>
        <p:nvSpPr>
          <p:cNvPr id="54277" name="Rectangle 5"/>
          <p:cNvSpPr>
            <a:spLocks noGrp="1" noChangeArrowheads="1"/>
          </p:cNvSpPr>
          <p:nvPr>
            <p:ph type="sldNum" sz="quarter" idx="3"/>
          </p:nvPr>
        </p:nvSpPr>
        <p:spPr bwMode="auto">
          <a:xfrm>
            <a:off x="3767138" y="9293225"/>
            <a:ext cx="2881312"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algn="r" defTabSz="912813">
              <a:defRPr sz="1000">
                <a:latin typeface="Arial" charset="0"/>
              </a:defRPr>
            </a:lvl1pPr>
          </a:lstStyle>
          <a:p>
            <a:pPr>
              <a:defRPr/>
            </a:pPr>
            <a:fld id="{05A6847E-ECD8-4888-9A6C-CBE85B378C12}" type="slidenum">
              <a:rPr lang="fr-FR"/>
              <a:pPr>
                <a:defRPr/>
              </a:pPr>
              <a:t>‹N°›</a:t>
            </a:fld>
            <a:endParaRPr lang="fr-FR"/>
          </a:p>
        </p:txBody>
      </p:sp>
    </p:spTree>
    <p:extLst>
      <p:ext uri="{BB962C8B-B14F-4D97-AF65-F5344CB8AC3E}">
        <p14:creationId xmlns:p14="http://schemas.microsoft.com/office/powerpoint/2010/main" val="41943995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2881313"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defTabSz="912813">
              <a:defRPr sz="1200">
                <a:latin typeface="Arial" charset="0"/>
              </a:defRPr>
            </a:lvl1pPr>
          </a:lstStyle>
          <a:p>
            <a:pPr>
              <a:defRPr/>
            </a:pPr>
            <a:endParaRPr lang="fr-FR"/>
          </a:p>
        </p:txBody>
      </p:sp>
      <p:sp>
        <p:nvSpPr>
          <p:cNvPr id="25603" name="Rectangle 3"/>
          <p:cNvSpPr>
            <a:spLocks noGrp="1" noChangeArrowheads="1"/>
          </p:cNvSpPr>
          <p:nvPr>
            <p:ph type="dt" idx="1"/>
          </p:nvPr>
        </p:nvSpPr>
        <p:spPr bwMode="auto">
          <a:xfrm>
            <a:off x="3767138" y="0"/>
            <a:ext cx="2881312"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algn="r" defTabSz="912813">
              <a:defRPr sz="1200">
                <a:latin typeface="Arial" charset="0"/>
              </a:defRPr>
            </a:lvl1pPr>
          </a:lstStyle>
          <a:p>
            <a:pPr>
              <a:defRPr/>
            </a:pPr>
            <a:endParaRPr lang="fr-FR"/>
          </a:p>
        </p:txBody>
      </p:sp>
      <p:sp>
        <p:nvSpPr>
          <p:cNvPr id="21508" name="Rectangle 4"/>
          <p:cNvSpPr>
            <a:spLocks noGrp="1" noRot="1" noChangeAspect="1" noChangeArrowheads="1" noTextEdit="1"/>
          </p:cNvSpPr>
          <p:nvPr>
            <p:ph type="sldImg" idx="2"/>
          </p:nvPr>
        </p:nvSpPr>
        <p:spPr bwMode="auto">
          <a:xfrm>
            <a:off x="876300" y="733425"/>
            <a:ext cx="4895850" cy="36703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5" name="Rectangle 5"/>
          <p:cNvSpPr>
            <a:spLocks noGrp="1" noChangeArrowheads="1"/>
          </p:cNvSpPr>
          <p:nvPr>
            <p:ph type="body" sz="quarter" idx="3"/>
          </p:nvPr>
        </p:nvSpPr>
        <p:spPr bwMode="auto">
          <a:xfrm>
            <a:off x="379413" y="4646613"/>
            <a:ext cx="5851525" cy="4402137"/>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p>
            <a:pPr lvl="0"/>
            <a:r>
              <a:rPr lang="fr-FR" noProof="0"/>
              <a:t>Cliquez pour modifier les styles du texte du masque</a:t>
            </a:r>
          </a:p>
          <a:p>
            <a:pPr lvl="1"/>
            <a:r>
              <a:rPr lang="fr-FR" noProof="0"/>
              <a:t>Deuxième niveau</a:t>
            </a:r>
          </a:p>
          <a:p>
            <a:pPr lvl="2"/>
            <a:r>
              <a:rPr lang="fr-FR" noProof="0"/>
              <a:t>Troisième niveau</a:t>
            </a:r>
          </a:p>
          <a:p>
            <a:pPr lvl="3"/>
            <a:r>
              <a:rPr lang="fr-FR" noProof="0"/>
              <a:t>Quatrième niveau</a:t>
            </a:r>
          </a:p>
          <a:p>
            <a:pPr lvl="4"/>
            <a:r>
              <a:rPr lang="fr-FR" noProof="0"/>
              <a:t>Cinquième niveau</a:t>
            </a:r>
          </a:p>
        </p:txBody>
      </p:sp>
      <p:sp>
        <p:nvSpPr>
          <p:cNvPr id="25606" name="Rectangle 6"/>
          <p:cNvSpPr>
            <a:spLocks noGrp="1" noChangeArrowheads="1"/>
          </p:cNvSpPr>
          <p:nvPr>
            <p:ph type="ftr" sz="quarter" idx="4"/>
          </p:nvPr>
        </p:nvSpPr>
        <p:spPr bwMode="auto">
          <a:xfrm>
            <a:off x="0" y="9293225"/>
            <a:ext cx="2881313"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defTabSz="912813">
              <a:defRPr sz="800">
                <a:latin typeface="Arial" charset="0"/>
              </a:defRPr>
            </a:lvl1pPr>
          </a:lstStyle>
          <a:p>
            <a:pPr>
              <a:defRPr/>
            </a:pPr>
            <a:r>
              <a:rPr lang="fr-FR"/>
              <a:t>© HANDSHAKE - Philippe MASINA</a:t>
            </a:r>
          </a:p>
        </p:txBody>
      </p:sp>
      <p:sp>
        <p:nvSpPr>
          <p:cNvPr id="25607" name="Rectangle 7"/>
          <p:cNvSpPr>
            <a:spLocks noGrp="1" noChangeArrowheads="1"/>
          </p:cNvSpPr>
          <p:nvPr>
            <p:ph type="sldNum" sz="quarter" idx="5"/>
          </p:nvPr>
        </p:nvSpPr>
        <p:spPr bwMode="auto">
          <a:xfrm>
            <a:off x="3767138" y="9293225"/>
            <a:ext cx="2881312"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algn="r" defTabSz="912813">
              <a:defRPr sz="800">
                <a:latin typeface="Arial" charset="0"/>
              </a:defRPr>
            </a:lvl1pPr>
          </a:lstStyle>
          <a:p>
            <a:pPr>
              <a:defRPr/>
            </a:pPr>
            <a:r>
              <a:rPr lang="fr-FR"/>
              <a:t>I-</a:t>
            </a:r>
            <a:fld id="{88B410AF-14E7-4D87-8C8E-6E377E0C2388}" type="slidenum">
              <a:rPr lang="fr-FR"/>
              <a:pPr>
                <a:defRPr/>
              </a:pPr>
              <a:t>‹N°›</a:t>
            </a:fld>
            <a:endParaRPr lang="fr-FR"/>
          </a:p>
        </p:txBody>
      </p:sp>
    </p:spTree>
    <p:extLst>
      <p:ext uri="{BB962C8B-B14F-4D97-AF65-F5344CB8AC3E}">
        <p14:creationId xmlns:p14="http://schemas.microsoft.com/office/powerpoint/2010/main" val="3300224585"/>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0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0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0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0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0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a:t>Cliquez pour modifier le style du titre</a:t>
            </a:r>
          </a:p>
        </p:txBody>
      </p:sp>
      <p:sp>
        <p:nvSpPr>
          <p:cNvPr id="3" name="Sous-titr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fr-FR"/>
              <a:t>Cliquez pour modifier le style des sous-titres du masque</a:t>
            </a:r>
          </a:p>
        </p:txBody>
      </p:sp>
    </p:spTree>
    <p:extLst>
      <p:ext uri="{BB962C8B-B14F-4D97-AF65-F5344CB8AC3E}">
        <p14:creationId xmlns:p14="http://schemas.microsoft.com/office/powerpoint/2010/main" val="21189135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7002463" y="457200"/>
            <a:ext cx="1943100" cy="5638800"/>
          </a:xfrm>
        </p:spPr>
        <p:txBody>
          <a:bodyPr vert="eaVert"/>
          <a:lstStyle/>
          <a:p>
            <a:r>
              <a:rPr lang="fr-FR"/>
              <a:t>Cliquez pour modifier le style du titre</a:t>
            </a:r>
          </a:p>
        </p:txBody>
      </p:sp>
      <p:sp>
        <p:nvSpPr>
          <p:cNvPr id="3" name="Espace réservé du texte vertical 2"/>
          <p:cNvSpPr>
            <a:spLocks noGrp="1"/>
          </p:cNvSpPr>
          <p:nvPr>
            <p:ph type="body" orient="vert" idx="1"/>
          </p:nvPr>
        </p:nvSpPr>
        <p:spPr>
          <a:xfrm>
            <a:off x="1173163" y="457200"/>
            <a:ext cx="5676900" cy="563880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27167171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1187624" y="13209"/>
            <a:ext cx="7829947" cy="1143000"/>
          </a:xfrm>
        </p:spPr>
        <p:txBody>
          <a:bodyPr/>
          <a:lstStyle>
            <a:lvl1pPr>
              <a:defRPr sz="3200"/>
            </a:lvl1pPr>
          </a:lstStyle>
          <a:p>
            <a:r>
              <a:rPr lang="fr-FR" dirty="0"/>
              <a:t>Cliquez pour modifier le style du titre</a:t>
            </a:r>
          </a:p>
        </p:txBody>
      </p:sp>
      <p:sp>
        <p:nvSpPr>
          <p:cNvPr id="3" name="Espace réservé du contenu 2"/>
          <p:cNvSpPr>
            <a:spLocks noGrp="1"/>
          </p:cNvSpPr>
          <p:nvPr>
            <p:ph idx="1"/>
          </p:nvPr>
        </p:nvSpPr>
        <p:spPr>
          <a:xfrm>
            <a:off x="179512" y="1412776"/>
            <a:ext cx="8766051" cy="5040560"/>
          </a:xfrm>
        </p:spPr>
        <p:txBody>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Tree>
    <p:extLst>
      <p:ext uri="{BB962C8B-B14F-4D97-AF65-F5344CB8AC3E}">
        <p14:creationId xmlns:p14="http://schemas.microsoft.com/office/powerpoint/2010/main" val="10103424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sz="half" idx="1"/>
          </p:nvPr>
        </p:nvSpPr>
        <p:spPr>
          <a:xfrm>
            <a:off x="1173163"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5135563"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38927567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p:spPr>
        <p:txBody>
          <a:bodyPr/>
          <a:lstStyle>
            <a:lvl1pPr>
              <a:defRPr/>
            </a:lvl1pPr>
          </a:lstStyle>
          <a:p>
            <a:r>
              <a:rPr lang="fr-FR"/>
              <a:t>Cliquez pour modifier le style du titre</a:t>
            </a: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15688189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Tree>
    <p:extLst>
      <p:ext uri="{BB962C8B-B14F-4D97-AF65-F5344CB8AC3E}">
        <p14:creationId xmlns:p14="http://schemas.microsoft.com/office/powerpoint/2010/main" val="36642865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7806200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a:t>Cliquez pour modifier le style du titre</a:t>
            </a: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Tree>
    <p:extLst>
      <p:ext uri="{BB962C8B-B14F-4D97-AF65-F5344CB8AC3E}">
        <p14:creationId xmlns:p14="http://schemas.microsoft.com/office/powerpoint/2010/main" val="28558998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a:t>Cliquez pour modifier le style du titre</a:t>
            </a: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FR" noProof="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Tree>
    <p:extLst>
      <p:ext uri="{BB962C8B-B14F-4D97-AF65-F5344CB8AC3E}">
        <p14:creationId xmlns:p14="http://schemas.microsoft.com/office/powerpoint/2010/main" val="23719346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texte vertical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42549468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0" y="6477000"/>
            <a:ext cx="9144000" cy="76200"/>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defRPr/>
            </a:pPr>
            <a:endParaRPr lang="fr-FR" altLang="fr-FR"/>
          </a:p>
        </p:txBody>
      </p:sp>
      <p:sp>
        <p:nvSpPr>
          <p:cNvPr id="1027" name="Text Box 3"/>
          <p:cNvSpPr txBox="1">
            <a:spLocks noChangeArrowheads="1"/>
          </p:cNvSpPr>
          <p:nvPr/>
        </p:nvSpPr>
        <p:spPr bwMode="auto">
          <a:xfrm>
            <a:off x="6934200" y="6553200"/>
            <a:ext cx="12192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spcBef>
                <a:spcPct val="50000"/>
              </a:spcBef>
              <a:defRPr/>
            </a:pPr>
            <a:r>
              <a:rPr lang="fr-FR" sz="1200" dirty="0"/>
              <a:t>Page </a:t>
            </a:r>
            <a:fld id="{E218E9B1-FD08-4C80-902E-210BA2967D0D}" type="slidenum">
              <a:rPr lang="fr-FR" sz="1200" smtClean="0"/>
              <a:pPr>
                <a:spcBef>
                  <a:spcPct val="50000"/>
                </a:spcBef>
                <a:defRPr/>
              </a:pPr>
              <a:t>‹N°›</a:t>
            </a:fld>
            <a:endParaRPr lang="fr-FR" dirty="0">
              <a:latin typeface="Times New Roman" pitchFamily="18" charset="0"/>
            </a:endParaRPr>
          </a:p>
        </p:txBody>
      </p:sp>
      <p:sp>
        <p:nvSpPr>
          <p:cNvPr id="1028" name="Text Box 4"/>
          <p:cNvSpPr txBox="1">
            <a:spLocks noChangeArrowheads="1"/>
          </p:cNvSpPr>
          <p:nvPr/>
        </p:nvSpPr>
        <p:spPr bwMode="auto">
          <a:xfrm>
            <a:off x="2209800" y="6553200"/>
            <a:ext cx="4724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ctr">
              <a:spcBef>
                <a:spcPct val="50000"/>
              </a:spcBef>
              <a:defRPr/>
            </a:pPr>
            <a:r>
              <a:rPr lang="fr-FR" sz="1600" dirty="0" err="1"/>
              <a:t>Big</a:t>
            </a:r>
            <a:r>
              <a:rPr lang="fr-FR" sz="1600" dirty="0"/>
              <a:t> Data</a:t>
            </a:r>
            <a:endParaRPr lang="fr-FR" dirty="0">
              <a:latin typeface="Times New Roman" pitchFamily="18" charset="0"/>
            </a:endParaRPr>
          </a:p>
        </p:txBody>
      </p:sp>
      <p:sp>
        <p:nvSpPr>
          <p:cNvPr id="1029" name="Rectangle 5"/>
          <p:cNvSpPr>
            <a:spLocks noGrp="1" noChangeArrowheads="1"/>
          </p:cNvSpPr>
          <p:nvPr>
            <p:ph type="title"/>
          </p:nvPr>
        </p:nvSpPr>
        <p:spPr bwMode="auto">
          <a:xfrm>
            <a:off x="1177925" y="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fr-FR" altLang="fr-FR"/>
              <a:t>Cliquez pour modifier le style du titre du masque</a:t>
            </a:r>
          </a:p>
        </p:txBody>
      </p:sp>
      <p:sp>
        <p:nvSpPr>
          <p:cNvPr id="1030" name="Rectangle 6"/>
          <p:cNvSpPr>
            <a:spLocks noGrp="1" noChangeArrowheads="1"/>
          </p:cNvSpPr>
          <p:nvPr>
            <p:ph type="body" idx="1"/>
          </p:nvPr>
        </p:nvSpPr>
        <p:spPr bwMode="auto">
          <a:xfrm>
            <a:off x="179388" y="1196975"/>
            <a:ext cx="8766175" cy="528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r-FR" altLang="fr-FR"/>
              <a:t>Cliquez pour modifier les styles du texte du masque</a:t>
            </a:r>
          </a:p>
          <a:p>
            <a:pPr lvl="1"/>
            <a:r>
              <a:rPr lang="fr-FR" altLang="fr-FR"/>
              <a:t>Deuxième niveau</a:t>
            </a:r>
          </a:p>
          <a:p>
            <a:pPr lvl="2"/>
            <a:r>
              <a:rPr lang="fr-FR" altLang="fr-FR"/>
              <a:t>Troisième niveau</a:t>
            </a:r>
          </a:p>
          <a:p>
            <a:pPr lvl="3"/>
            <a:r>
              <a:rPr lang="fr-FR" altLang="fr-FR"/>
              <a:t>Quatrième niveau</a:t>
            </a:r>
          </a:p>
          <a:p>
            <a:pPr lvl="4"/>
            <a:r>
              <a:rPr lang="fr-FR" altLang="fr-FR"/>
              <a:t>Cinquième niveau</a:t>
            </a:r>
          </a:p>
        </p:txBody>
      </p:sp>
      <p:sp>
        <p:nvSpPr>
          <p:cNvPr id="1031" name="Text Box 7"/>
          <p:cNvSpPr txBox="1">
            <a:spLocks noChangeArrowheads="1"/>
          </p:cNvSpPr>
          <p:nvPr/>
        </p:nvSpPr>
        <p:spPr bwMode="auto">
          <a:xfrm>
            <a:off x="0" y="6521450"/>
            <a:ext cx="3429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spcBef>
                <a:spcPct val="50000"/>
              </a:spcBef>
              <a:defRPr/>
            </a:pPr>
            <a:r>
              <a:rPr lang="fr-FR" sz="1200"/>
              <a:t>© Cyril Vincent Conseil</a:t>
            </a:r>
            <a:endParaRPr lang="fr-FR">
              <a:latin typeface="Times New Roman" pitchFamily="18" charset="0"/>
            </a:endParaRPr>
          </a:p>
        </p:txBody>
      </p:sp>
      <p:pic>
        <p:nvPicPr>
          <p:cNvPr id="1032" name="Picture 8" descr="cartevisite"/>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0" y="0"/>
            <a:ext cx="118745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Lst>
  <p:txStyles>
    <p:titleStyle>
      <a:lvl1pPr algn="ctr" rtl="0" eaLnBrk="0" fontAlgn="base" hangingPunct="0">
        <a:spcBef>
          <a:spcPct val="0"/>
        </a:spcBef>
        <a:spcAft>
          <a:spcPct val="0"/>
        </a:spcAft>
        <a:defRPr sz="3200">
          <a:solidFill>
            <a:schemeClr val="tx2"/>
          </a:solidFill>
          <a:latin typeface="+mj-lt"/>
          <a:ea typeface="+mj-ea"/>
          <a:cs typeface="+mj-cs"/>
        </a:defRPr>
      </a:lvl1pPr>
      <a:lvl2pPr algn="ctr" rtl="0" eaLnBrk="0" fontAlgn="base" hangingPunct="0">
        <a:spcBef>
          <a:spcPct val="0"/>
        </a:spcBef>
        <a:spcAft>
          <a:spcPct val="0"/>
        </a:spcAft>
        <a:defRPr sz="3200">
          <a:solidFill>
            <a:schemeClr val="tx2"/>
          </a:solidFill>
          <a:latin typeface="Arial" charset="0"/>
        </a:defRPr>
      </a:lvl2pPr>
      <a:lvl3pPr algn="ctr" rtl="0" eaLnBrk="0" fontAlgn="base" hangingPunct="0">
        <a:spcBef>
          <a:spcPct val="0"/>
        </a:spcBef>
        <a:spcAft>
          <a:spcPct val="0"/>
        </a:spcAft>
        <a:defRPr sz="3200">
          <a:solidFill>
            <a:schemeClr val="tx2"/>
          </a:solidFill>
          <a:latin typeface="Arial" charset="0"/>
        </a:defRPr>
      </a:lvl3pPr>
      <a:lvl4pPr algn="ctr" rtl="0" eaLnBrk="0" fontAlgn="base" hangingPunct="0">
        <a:spcBef>
          <a:spcPct val="0"/>
        </a:spcBef>
        <a:spcAft>
          <a:spcPct val="0"/>
        </a:spcAft>
        <a:defRPr sz="3200">
          <a:solidFill>
            <a:schemeClr val="tx2"/>
          </a:solidFill>
          <a:latin typeface="Arial" charset="0"/>
        </a:defRPr>
      </a:lvl4pPr>
      <a:lvl5pPr algn="ctr" rtl="0" eaLnBrk="0" fontAlgn="base" hangingPunct="0">
        <a:spcBef>
          <a:spcPct val="0"/>
        </a:spcBef>
        <a:spcAft>
          <a:spcPct val="0"/>
        </a:spcAft>
        <a:defRPr sz="3200">
          <a:solidFill>
            <a:schemeClr val="tx2"/>
          </a:solidFill>
          <a:latin typeface="Arial" charset="0"/>
        </a:defRPr>
      </a:lvl5pPr>
      <a:lvl6pPr marL="457200" algn="ctr" rtl="0" fontAlgn="base">
        <a:spcBef>
          <a:spcPct val="0"/>
        </a:spcBef>
        <a:spcAft>
          <a:spcPct val="0"/>
        </a:spcAft>
        <a:defRPr sz="4000">
          <a:solidFill>
            <a:schemeClr val="tx2"/>
          </a:solidFill>
          <a:latin typeface="Arial" charset="0"/>
        </a:defRPr>
      </a:lvl6pPr>
      <a:lvl7pPr marL="914400" algn="ctr" rtl="0" fontAlgn="base">
        <a:spcBef>
          <a:spcPct val="0"/>
        </a:spcBef>
        <a:spcAft>
          <a:spcPct val="0"/>
        </a:spcAft>
        <a:defRPr sz="4000">
          <a:solidFill>
            <a:schemeClr val="tx2"/>
          </a:solidFill>
          <a:latin typeface="Arial" charset="0"/>
        </a:defRPr>
      </a:lvl7pPr>
      <a:lvl8pPr marL="1371600" algn="ctr" rtl="0" fontAlgn="base">
        <a:spcBef>
          <a:spcPct val="0"/>
        </a:spcBef>
        <a:spcAft>
          <a:spcPct val="0"/>
        </a:spcAft>
        <a:defRPr sz="4000">
          <a:solidFill>
            <a:schemeClr val="tx2"/>
          </a:solidFill>
          <a:latin typeface="Arial" charset="0"/>
        </a:defRPr>
      </a:lvl8pPr>
      <a:lvl9pPr marL="1828800" algn="ctr" rtl="0" fontAlgn="base">
        <a:spcBef>
          <a:spcPct val="0"/>
        </a:spcBef>
        <a:spcAft>
          <a:spcPct val="0"/>
        </a:spcAft>
        <a:defRPr sz="4000">
          <a:solidFill>
            <a:schemeClr val="tx2"/>
          </a:solidFill>
          <a:latin typeface="Arial" charset="0"/>
        </a:defRPr>
      </a:lvl9pPr>
    </p:titleStyle>
    <p:bodyStyle>
      <a:lvl1pPr marL="342900" indent="-342900" algn="l" rtl="0" eaLnBrk="0" fontAlgn="base" hangingPunct="0">
        <a:spcBef>
          <a:spcPct val="20000"/>
        </a:spcBef>
        <a:spcAft>
          <a:spcPct val="0"/>
        </a:spcAft>
        <a:buClr>
          <a:schemeClr val="tx1"/>
        </a:buClr>
        <a:buFont typeface="Monotype Sorts" pitchFamily="2" charset="2"/>
        <a:buChar char="o"/>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5"/>
          <p:cNvSpPr>
            <a:spLocks noGrp="1" noChangeArrowheads="1"/>
          </p:cNvSpPr>
          <p:nvPr>
            <p:ph type="subTitle" idx="1"/>
          </p:nvPr>
        </p:nvSpPr>
        <p:spPr/>
        <p:txBody>
          <a:bodyPr/>
          <a:lstStyle/>
          <a:p>
            <a:pPr eaLnBrk="1" hangingPunct="1"/>
            <a:r>
              <a:rPr lang="fr-FR" altLang="fr-FR" dirty="0"/>
              <a:t>Chapitre 3</a:t>
            </a:r>
          </a:p>
          <a:p>
            <a:pPr eaLnBrk="1" hangingPunct="1"/>
            <a:r>
              <a:rPr lang="fr-FR" altLang="fr-FR"/>
              <a:t>MDM</a:t>
            </a:r>
            <a:endParaRPr lang="fr-FR" altLang="fr-FR" dirty="0"/>
          </a:p>
        </p:txBody>
      </p:sp>
      <p:sp>
        <p:nvSpPr>
          <p:cNvPr id="3" name="ZoneTexte 2"/>
          <p:cNvSpPr txBox="1"/>
          <p:nvPr/>
        </p:nvSpPr>
        <p:spPr>
          <a:xfrm>
            <a:off x="2051720" y="2132856"/>
            <a:ext cx="5519460" cy="646331"/>
          </a:xfrm>
          <a:prstGeom prst="rect">
            <a:avLst/>
          </a:prstGeom>
          <a:noFill/>
        </p:spPr>
        <p:txBody>
          <a:bodyPr wrap="none" rtlCol="0">
            <a:spAutoFit/>
          </a:bodyPr>
          <a:lstStyle/>
          <a:p>
            <a:r>
              <a:rPr lang="fr-FR" sz="3600" dirty="0"/>
              <a:t>Master Data Management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568A851-9E92-C260-3199-30E55DE70091}"/>
              </a:ext>
            </a:extLst>
          </p:cNvPr>
          <p:cNvSpPr>
            <a:spLocks noGrp="1"/>
          </p:cNvSpPr>
          <p:nvPr>
            <p:ph type="title"/>
          </p:nvPr>
        </p:nvSpPr>
        <p:spPr/>
        <p:txBody>
          <a:bodyPr/>
          <a:lstStyle/>
          <a:p>
            <a:r>
              <a:rPr lang="fr-FR" dirty="0"/>
              <a:t>Implémentation</a:t>
            </a:r>
          </a:p>
        </p:txBody>
      </p:sp>
      <p:sp>
        <p:nvSpPr>
          <p:cNvPr id="3" name="Espace réservé du contenu 2">
            <a:extLst>
              <a:ext uri="{FF2B5EF4-FFF2-40B4-BE49-F238E27FC236}">
                <a16:creationId xmlns:a16="http://schemas.microsoft.com/office/drawing/2014/main" id="{3DDF482F-8988-F93A-72D9-D1B29AF4A2A5}"/>
              </a:ext>
            </a:extLst>
          </p:cNvPr>
          <p:cNvSpPr>
            <a:spLocks noGrp="1"/>
          </p:cNvSpPr>
          <p:nvPr>
            <p:ph idx="1"/>
          </p:nvPr>
        </p:nvSpPr>
        <p:spPr/>
        <p:txBody>
          <a:bodyPr/>
          <a:lstStyle/>
          <a:p>
            <a:r>
              <a:rPr lang="fr-FR" dirty="0"/>
              <a:t>Les données référentielles sont encodées et maintenues en un seul endroit</a:t>
            </a:r>
          </a:p>
          <a:p>
            <a:pPr lvl="1"/>
            <a:r>
              <a:rPr lang="fr-FR" dirty="0"/>
              <a:t>ce qui diminue le coût opérationnel lié à la maintenance et à l’encodage.</a:t>
            </a:r>
          </a:p>
          <a:p>
            <a:r>
              <a:rPr lang="fr-FR" dirty="0"/>
              <a:t>Le système est le maître des données</a:t>
            </a:r>
          </a:p>
          <a:p>
            <a:pPr lvl="1"/>
            <a:r>
              <a:rPr lang="fr-FR" dirty="0"/>
              <a:t>Il les contrôle en sélectionnant quelles données il transmet à quel système.</a:t>
            </a:r>
          </a:p>
          <a:p>
            <a:r>
              <a:rPr lang="fr-FR" dirty="0"/>
              <a:t>Le système contient une seule version active</a:t>
            </a:r>
          </a:p>
          <a:p>
            <a:pPr lvl="1"/>
            <a:r>
              <a:rPr lang="fr-FR" dirty="0"/>
              <a:t>Il est donc le garant de la seule version de la vérité et en cas de litige, sa version tient lieu de version officielle.</a:t>
            </a:r>
          </a:p>
        </p:txBody>
      </p:sp>
    </p:spTree>
    <p:extLst>
      <p:ext uri="{BB962C8B-B14F-4D97-AF65-F5344CB8AC3E}">
        <p14:creationId xmlns:p14="http://schemas.microsoft.com/office/powerpoint/2010/main" val="13711336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C39E6F4-CD02-AE45-A258-4B775210CB50}"/>
              </a:ext>
            </a:extLst>
          </p:cNvPr>
          <p:cNvSpPr>
            <a:spLocks noGrp="1"/>
          </p:cNvSpPr>
          <p:nvPr>
            <p:ph type="title"/>
          </p:nvPr>
        </p:nvSpPr>
        <p:spPr/>
        <p:txBody>
          <a:bodyPr/>
          <a:lstStyle/>
          <a:p>
            <a:r>
              <a:rPr lang="fr-FR" dirty="0"/>
              <a:t>Architecture</a:t>
            </a:r>
          </a:p>
        </p:txBody>
      </p:sp>
      <p:sp>
        <p:nvSpPr>
          <p:cNvPr id="3" name="Espace réservé du contenu 2">
            <a:extLst>
              <a:ext uri="{FF2B5EF4-FFF2-40B4-BE49-F238E27FC236}">
                <a16:creationId xmlns:a16="http://schemas.microsoft.com/office/drawing/2014/main" id="{5F667621-D669-5A77-9412-638EE7A05C95}"/>
              </a:ext>
            </a:extLst>
          </p:cNvPr>
          <p:cNvSpPr>
            <a:spLocks noGrp="1"/>
          </p:cNvSpPr>
          <p:nvPr>
            <p:ph idx="1"/>
          </p:nvPr>
        </p:nvSpPr>
        <p:spPr/>
        <p:txBody>
          <a:bodyPr/>
          <a:lstStyle/>
          <a:p>
            <a:r>
              <a:rPr lang="fr-FR" dirty="0"/>
              <a:t>6 blocs fonctionnels</a:t>
            </a:r>
          </a:p>
        </p:txBody>
      </p:sp>
      <p:pic>
        <p:nvPicPr>
          <p:cNvPr id="2050" name="Picture 2" descr="Modules d'une solution typique de MDM">
            <a:extLst>
              <a:ext uri="{FF2B5EF4-FFF2-40B4-BE49-F238E27FC236}">
                <a16:creationId xmlns:a16="http://schemas.microsoft.com/office/drawing/2014/main" id="{F724CAC1-394C-EA5A-6017-DCA7A616AE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7584" y="1988840"/>
            <a:ext cx="4729906" cy="41854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64433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559C381-8E83-D523-039C-047E5E5D050C}"/>
              </a:ext>
            </a:extLst>
          </p:cNvPr>
          <p:cNvSpPr>
            <a:spLocks noGrp="1"/>
          </p:cNvSpPr>
          <p:nvPr>
            <p:ph type="title"/>
          </p:nvPr>
        </p:nvSpPr>
        <p:spPr/>
        <p:txBody>
          <a:bodyPr/>
          <a:lstStyle/>
          <a:p>
            <a:r>
              <a:rPr lang="fr-FR" dirty="0"/>
              <a:t>Data </a:t>
            </a:r>
            <a:r>
              <a:rPr lang="fr-FR" dirty="0" err="1"/>
              <a:t>lifecycle</a:t>
            </a:r>
            <a:endParaRPr lang="fr-FR" dirty="0"/>
          </a:p>
        </p:txBody>
      </p:sp>
      <p:sp>
        <p:nvSpPr>
          <p:cNvPr id="3" name="Espace réservé du contenu 2">
            <a:extLst>
              <a:ext uri="{FF2B5EF4-FFF2-40B4-BE49-F238E27FC236}">
                <a16:creationId xmlns:a16="http://schemas.microsoft.com/office/drawing/2014/main" id="{884EFD33-CACC-FA4A-3315-97B92BAB0694}"/>
              </a:ext>
            </a:extLst>
          </p:cNvPr>
          <p:cNvSpPr>
            <a:spLocks noGrp="1"/>
          </p:cNvSpPr>
          <p:nvPr>
            <p:ph idx="1"/>
          </p:nvPr>
        </p:nvSpPr>
        <p:spPr/>
        <p:txBody>
          <a:bodyPr/>
          <a:lstStyle/>
          <a:p>
            <a:r>
              <a:rPr lang="fr-FR" dirty="0"/>
              <a:t>La gestion du cycle de vie qui définit et implémente tous les processus, les rôles et les responsabilités liés à un changement dans la solution</a:t>
            </a:r>
          </a:p>
          <a:p>
            <a:r>
              <a:rPr lang="fr-FR" dirty="0"/>
              <a:t>Exemples</a:t>
            </a:r>
          </a:p>
          <a:p>
            <a:pPr lvl="1"/>
            <a:r>
              <a:rPr lang="fr-FR" dirty="0"/>
              <a:t>processus de création d’une nouvelle donnée référentielle</a:t>
            </a:r>
          </a:p>
          <a:p>
            <a:pPr lvl="1"/>
            <a:r>
              <a:rPr lang="fr-FR" dirty="0"/>
              <a:t>modification des droits d’un utilisateur</a:t>
            </a:r>
          </a:p>
          <a:p>
            <a:r>
              <a:rPr lang="fr-FR" dirty="0"/>
              <a:t>Ces processus font à la fois intervenir des acteurs, leurs responsabilités et les composants logiques de la solution touchés par la modification</a:t>
            </a:r>
          </a:p>
        </p:txBody>
      </p:sp>
    </p:spTree>
    <p:extLst>
      <p:ext uri="{BB962C8B-B14F-4D97-AF65-F5344CB8AC3E}">
        <p14:creationId xmlns:p14="http://schemas.microsoft.com/office/powerpoint/2010/main" val="1476890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3AA2B62-F36C-CEDE-8D96-E74704B0BE72}"/>
              </a:ext>
            </a:extLst>
          </p:cNvPr>
          <p:cNvSpPr>
            <a:spLocks noGrp="1"/>
          </p:cNvSpPr>
          <p:nvPr>
            <p:ph type="title"/>
          </p:nvPr>
        </p:nvSpPr>
        <p:spPr/>
        <p:txBody>
          <a:bodyPr/>
          <a:lstStyle/>
          <a:p>
            <a:r>
              <a:rPr lang="fr-FR" dirty="0"/>
              <a:t>Administration</a:t>
            </a:r>
          </a:p>
        </p:txBody>
      </p:sp>
      <p:sp>
        <p:nvSpPr>
          <p:cNvPr id="3" name="Espace réservé du contenu 2">
            <a:extLst>
              <a:ext uri="{FF2B5EF4-FFF2-40B4-BE49-F238E27FC236}">
                <a16:creationId xmlns:a16="http://schemas.microsoft.com/office/drawing/2014/main" id="{FB240E94-AA01-3B01-8782-C9A19183A7D9}"/>
              </a:ext>
            </a:extLst>
          </p:cNvPr>
          <p:cNvSpPr>
            <a:spLocks noGrp="1"/>
          </p:cNvSpPr>
          <p:nvPr>
            <p:ph idx="1"/>
          </p:nvPr>
        </p:nvSpPr>
        <p:spPr/>
        <p:txBody>
          <a:bodyPr/>
          <a:lstStyle/>
          <a:p>
            <a:r>
              <a:rPr lang="fr-FR" dirty="0"/>
              <a:t>L’administration, qui se charge de la gestion de la solution au moyen de droits et privilèges accordés aux différents acteurs</a:t>
            </a:r>
          </a:p>
          <a:p>
            <a:r>
              <a:rPr lang="fr-FR" dirty="0"/>
              <a:t>Exemples</a:t>
            </a:r>
          </a:p>
          <a:p>
            <a:pPr lvl="1"/>
            <a:r>
              <a:rPr lang="fr-FR" dirty="0"/>
              <a:t>définition d’un administrateur « business »</a:t>
            </a:r>
          </a:p>
          <a:p>
            <a:pPr lvl="1"/>
            <a:r>
              <a:rPr lang="fr-FR" dirty="0"/>
              <a:t>d’un administrateur « IT »</a:t>
            </a:r>
          </a:p>
          <a:p>
            <a:pPr lvl="1"/>
            <a:r>
              <a:rPr lang="fr-FR" dirty="0"/>
              <a:t>et d’utilisateurs</a:t>
            </a:r>
          </a:p>
          <a:p>
            <a:pPr lvl="1"/>
            <a:r>
              <a:rPr lang="fr-FR" dirty="0"/>
              <a:t>avec pour chacun quelles sont ses prérogatives.</a:t>
            </a:r>
          </a:p>
        </p:txBody>
      </p:sp>
    </p:spTree>
    <p:extLst>
      <p:ext uri="{BB962C8B-B14F-4D97-AF65-F5344CB8AC3E}">
        <p14:creationId xmlns:p14="http://schemas.microsoft.com/office/powerpoint/2010/main" val="14932090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2114A3B-997A-8D07-83C2-07F24962D3FA}"/>
              </a:ext>
            </a:extLst>
          </p:cNvPr>
          <p:cNvSpPr>
            <a:spLocks noGrp="1"/>
          </p:cNvSpPr>
          <p:nvPr>
            <p:ph type="title"/>
          </p:nvPr>
        </p:nvSpPr>
        <p:spPr/>
        <p:txBody>
          <a:bodyPr/>
          <a:lstStyle/>
          <a:p>
            <a:r>
              <a:rPr lang="fr-FR" dirty="0"/>
              <a:t>Stockage</a:t>
            </a:r>
          </a:p>
        </p:txBody>
      </p:sp>
      <p:sp>
        <p:nvSpPr>
          <p:cNvPr id="3" name="Espace réservé du contenu 2">
            <a:extLst>
              <a:ext uri="{FF2B5EF4-FFF2-40B4-BE49-F238E27FC236}">
                <a16:creationId xmlns:a16="http://schemas.microsoft.com/office/drawing/2014/main" id="{2F083D8A-161D-5D80-8BA8-3AA1B970568F}"/>
              </a:ext>
            </a:extLst>
          </p:cNvPr>
          <p:cNvSpPr>
            <a:spLocks noGrp="1"/>
          </p:cNvSpPr>
          <p:nvPr>
            <p:ph idx="1"/>
          </p:nvPr>
        </p:nvSpPr>
        <p:spPr/>
        <p:txBody>
          <a:bodyPr/>
          <a:lstStyle/>
          <a:p>
            <a:r>
              <a:rPr lang="fr-FR" dirty="0"/>
              <a:t>Le stockage concerne le stockage physique des données référentielles ainsi que leurs relations internes et externes</a:t>
            </a:r>
          </a:p>
        </p:txBody>
      </p:sp>
    </p:spTree>
    <p:extLst>
      <p:ext uri="{BB962C8B-B14F-4D97-AF65-F5344CB8AC3E}">
        <p14:creationId xmlns:p14="http://schemas.microsoft.com/office/powerpoint/2010/main" val="8348274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AF9145E-34C7-4707-C7F3-61EB1F9D6716}"/>
              </a:ext>
            </a:extLst>
          </p:cNvPr>
          <p:cNvSpPr>
            <a:spLocks noGrp="1"/>
          </p:cNvSpPr>
          <p:nvPr>
            <p:ph type="title"/>
          </p:nvPr>
        </p:nvSpPr>
        <p:spPr/>
        <p:txBody>
          <a:bodyPr/>
          <a:lstStyle/>
          <a:p>
            <a:r>
              <a:rPr lang="fr-FR" dirty="0" err="1"/>
              <a:t>Metadata</a:t>
            </a:r>
            <a:endParaRPr lang="fr-FR" dirty="0"/>
          </a:p>
        </p:txBody>
      </p:sp>
      <p:sp>
        <p:nvSpPr>
          <p:cNvPr id="3" name="Espace réservé du contenu 2">
            <a:extLst>
              <a:ext uri="{FF2B5EF4-FFF2-40B4-BE49-F238E27FC236}">
                <a16:creationId xmlns:a16="http://schemas.microsoft.com/office/drawing/2014/main" id="{BEDE7396-FCD4-1469-5C47-1E09C59C4626}"/>
              </a:ext>
            </a:extLst>
          </p:cNvPr>
          <p:cNvSpPr>
            <a:spLocks noGrp="1"/>
          </p:cNvSpPr>
          <p:nvPr>
            <p:ph idx="1"/>
          </p:nvPr>
        </p:nvSpPr>
        <p:spPr/>
        <p:txBody>
          <a:bodyPr/>
          <a:lstStyle/>
          <a:p>
            <a:r>
              <a:rPr lang="fr-FR" dirty="0"/>
              <a:t>La gestion des métadonnées s’occupe de toutes les données à propos des données référentielles (métadonnées) et définit quels types de métadonnées sont considérés.</a:t>
            </a:r>
          </a:p>
          <a:p>
            <a:r>
              <a:rPr lang="fr-FR" dirty="0"/>
              <a:t>Exemple</a:t>
            </a:r>
          </a:p>
          <a:p>
            <a:pPr lvl="1"/>
            <a:r>
              <a:rPr lang="fr-FR" dirty="0"/>
              <a:t>Google Photo GPS</a:t>
            </a:r>
          </a:p>
          <a:p>
            <a:pPr lvl="1"/>
            <a:r>
              <a:rPr lang="fr-FR" dirty="0"/>
              <a:t>PDF Dates Titre</a:t>
            </a:r>
          </a:p>
        </p:txBody>
      </p:sp>
    </p:spTree>
    <p:extLst>
      <p:ext uri="{BB962C8B-B14F-4D97-AF65-F5344CB8AC3E}">
        <p14:creationId xmlns:p14="http://schemas.microsoft.com/office/powerpoint/2010/main" val="30046697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26969BB-D862-BC84-0D54-2DC53EFA30A4}"/>
              </a:ext>
            </a:extLst>
          </p:cNvPr>
          <p:cNvSpPr>
            <a:spLocks noGrp="1"/>
          </p:cNvSpPr>
          <p:nvPr>
            <p:ph type="title"/>
          </p:nvPr>
        </p:nvSpPr>
        <p:spPr/>
        <p:txBody>
          <a:bodyPr/>
          <a:lstStyle/>
          <a:p>
            <a:r>
              <a:rPr lang="fr-FR" dirty="0"/>
              <a:t>L’accès aux données</a:t>
            </a:r>
          </a:p>
        </p:txBody>
      </p:sp>
      <p:sp>
        <p:nvSpPr>
          <p:cNvPr id="3" name="Espace réservé du contenu 2">
            <a:extLst>
              <a:ext uri="{FF2B5EF4-FFF2-40B4-BE49-F238E27FC236}">
                <a16:creationId xmlns:a16="http://schemas.microsoft.com/office/drawing/2014/main" id="{524B45E2-2FF5-53EF-63C9-48D3D54BB813}"/>
              </a:ext>
            </a:extLst>
          </p:cNvPr>
          <p:cNvSpPr>
            <a:spLocks noGrp="1"/>
          </p:cNvSpPr>
          <p:nvPr>
            <p:ph idx="1"/>
          </p:nvPr>
        </p:nvSpPr>
        <p:spPr/>
        <p:txBody>
          <a:bodyPr/>
          <a:lstStyle/>
          <a:p>
            <a:r>
              <a:rPr lang="fr-FR" dirty="0"/>
              <a:t>La gestion de l’accès aux données concerne non seulement la manière dont les données référentielles sont mises à la disposition des systèmes « clients » mais aussi la manière dont les données référentielles sont capturées</a:t>
            </a:r>
          </a:p>
          <a:p>
            <a:pPr lvl="1"/>
            <a:r>
              <a:rPr lang="fr-FR" dirty="0"/>
              <a:t>C’est dans ce composant que sont définis les types d’interfaces entrée-sortie (utilisateur, programme, online ou par lot, etc.), les débits, les fréquences, la politique de réception/distribution (push, pull, push-and-pull), etc.</a:t>
            </a:r>
          </a:p>
        </p:txBody>
      </p:sp>
    </p:spTree>
    <p:extLst>
      <p:ext uri="{BB962C8B-B14F-4D97-AF65-F5344CB8AC3E}">
        <p14:creationId xmlns:p14="http://schemas.microsoft.com/office/powerpoint/2010/main" val="42224728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8BC2C58-DAB9-B8A0-5C14-BE596F845F34}"/>
              </a:ext>
            </a:extLst>
          </p:cNvPr>
          <p:cNvSpPr>
            <a:spLocks noGrp="1"/>
          </p:cNvSpPr>
          <p:nvPr>
            <p:ph type="title"/>
          </p:nvPr>
        </p:nvSpPr>
        <p:spPr/>
        <p:txBody>
          <a:bodyPr/>
          <a:lstStyle/>
          <a:p>
            <a:r>
              <a:rPr lang="fr-FR" dirty="0"/>
              <a:t>Guidelines</a:t>
            </a:r>
          </a:p>
        </p:txBody>
      </p:sp>
      <p:sp>
        <p:nvSpPr>
          <p:cNvPr id="3" name="Espace réservé du contenu 2">
            <a:extLst>
              <a:ext uri="{FF2B5EF4-FFF2-40B4-BE49-F238E27FC236}">
                <a16:creationId xmlns:a16="http://schemas.microsoft.com/office/drawing/2014/main" id="{C5AD568E-19EA-85B1-492A-181E1BFAEC06}"/>
              </a:ext>
            </a:extLst>
          </p:cNvPr>
          <p:cNvSpPr>
            <a:spLocks noGrp="1"/>
          </p:cNvSpPr>
          <p:nvPr>
            <p:ph idx="1"/>
          </p:nvPr>
        </p:nvSpPr>
        <p:spPr/>
        <p:txBody>
          <a:bodyPr/>
          <a:lstStyle/>
          <a:p>
            <a:r>
              <a:rPr lang="fr-FR" dirty="0"/>
              <a:t>Les règles directrices assurent la conformité du système avec les règles générales, les standards, l’horizon d’application et la stratégie définie autour du système</a:t>
            </a:r>
          </a:p>
          <a:p>
            <a:r>
              <a:rPr lang="fr-FR" dirty="0"/>
              <a:t>Exemples </a:t>
            </a:r>
            <a:r>
              <a:rPr lang="fr-FR" dirty="0" err="1"/>
              <a:t>guideloines</a:t>
            </a:r>
            <a:endParaRPr lang="fr-FR" dirty="0"/>
          </a:p>
          <a:p>
            <a:pPr lvl="1"/>
            <a:r>
              <a:rPr lang="fr-FR" dirty="0"/>
              <a:t>le système ne peut stocker que des données financières, les données manipulées appartiennent uniquement au département Finance</a:t>
            </a:r>
          </a:p>
          <a:p>
            <a:pPr lvl="1"/>
            <a:r>
              <a:rPr lang="fr-FR" dirty="0"/>
              <a:t>Pour chaque donnée référentielle, un propriétaire doit être défini, etc. </a:t>
            </a:r>
          </a:p>
        </p:txBody>
      </p:sp>
    </p:spTree>
    <p:extLst>
      <p:ext uri="{BB962C8B-B14F-4D97-AF65-F5344CB8AC3E}">
        <p14:creationId xmlns:p14="http://schemas.microsoft.com/office/powerpoint/2010/main" val="25822166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054B714-8BBC-F3C4-9F29-22CB6A6E630A}"/>
              </a:ext>
            </a:extLst>
          </p:cNvPr>
          <p:cNvSpPr>
            <a:spLocks noGrp="1"/>
          </p:cNvSpPr>
          <p:nvPr>
            <p:ph type="title"/>
          </p:nvPr>
        </p:nvSpPr>
        <p:spPr/>
        <p:txBody>
          <a:bodyPr/>
          <a:lstStyle/>
          <a:p>
            <a:r>
              <a:rPr lang="fr-FR" dirty="0"/>
              <a:t>Les principaux domaines d’application</a:t>
            </a:r>
          </a:p>
        </p:txBody>
      </p:sp>
      <p:sp>
        <p:nvSpPr>
          <p:cNvPr id="3" name="Espace réservé du contenu 2">
            <a:extLst>
              <a:ext uri="{FF2B5EF4-FFF2-40B4-BE49-F238E27FC236}">
                <a16:creationId xmlns:a16="http://schemas.microsoft.com/office/drawing/2014/main" id="{202C242F-9AEE-9ECE-FB19-1C4ECA6C5933}"/>
              </a:ext>
            </a:extLst>
          </p:cNvPr>
          <p:cNvSpPr>
            <a:spLocks noGrp="1"/>
          </p:cNvSpPr>
          <p:nvPr>
            <p:ph idx="1"/>
          </p:nvPr>
        </p:nvSpPr>
        <p:spPr/>
        <p:txBody>
          <a:bodyPr/>
          <a:lstStyle/>
          <a:p>
            <a:r>
              <a:rPr lang="fr-FR" dirty="0"/>
              <a:t>Produit</a:t>
            </a:r>
          </a:p>
          <a:p>
            <a:pPr lvl="1"/>
            <a:r>
              <a:rPr lang="fr-FR" dirty="0"/>
              <a:t>PIM</a:t>
            </a:r>
          </a:p>
          <a:p>
            <a:r>
              <a:rPr lang="fr-FR" dirty="0"/>
              <a:t>Tiers</a:t>
            </a:r>
          </a:p>
          <a:p>
            <a:pPr lvl="1"/>
            <a:r>
              <a:rPr lang="fr-FR" dirty="0"/>
              <a:t>Clients</a:t>
            </a:r>
          </a:p>
          <a:p>
            <a:pPr lvl="1"/>
            <a:r>
              <a:rPr lang="fr-FR" dirty="0"/>
              <a:t>Fournisseurs</a:t>
            </a:r>
          </a:p>
          <a:p>
            <a:pPr lvl="1"/>
            <a:r>
              <a:rPr lang="fr-FR" dirty="0"/>
              <a:t>…</a:t>
            </a:r>
          </a:p>
          <a:p>
            <a:r>
              <a:rPr lang="fr-FR" dirty="0"/>
              <a:t>Finance</a:t>
            </a:r>
          </a:p>
          <a:p>
            <a:pPr lvl="1"/>
            <a:r>
              <a:rPr lang="fr-FR" dirty="0"/>
              <a:t>Compta</a:t>
            </a:r>
          </a:p>
          <a:p>
            <a:pPr lvl="1"/>
            <a:r>
              <a:rPr lang="fr-FR" dirty="0"/>
              <a:t>Paye</a:t>
            </a:r>
          </a:p>
          <a:p>
            <a:pPr lvl="1"/>
            <a:r>
              <a:rPr lang="fr-FR"/>
              <a:t>Gestion</a:t>
            </a:r>
            <a:endParaRPr lang="fr-FR" dirty="0"/>
          </a:p>
        </p:txBody>
      </p:sp>
    </p:spTree>
    <p:extLst>
      <p:ext uri="{BB962C8B-B14F-4D97-AF65-F5344CB8AC3E}">
        <p14:creationId xmlns:p14="http://schemas.microsoft.com/office/powerpoint/2010/main" val="8931995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a:t>Wikipedia</a:t>
            </a:r>
            <a:endParaRPr lang="fr-FR" dirty="0"/>
          </a:p>
        </p:txBody>
      </p:sp>
      <p:sp>
        <p:nvSpPr>
          <p:cNvPr id="3" name="Espace réservé du contenu 2"/>
          <p:cNvSpPr>
            <a:spLocks noGrp="1"/>
          </p:cNvSpPr>
          <p:nvPr>
            <p:ph idx="1"/>
          </p:nvPr>
        </p:nvSpPr>
        <p:spPr/>
        <p:txBody>
          <a:bodyPr/>
          <a:lstStyle/>
          <a:p>
            <a:r>
              <a:rPr lang="fr-FR" dirty="0"/>
              <a:t>Master Data Management MDM</a:t>
            </a:r>
          </a:p>
          <a:p>
            <a:r>
              <a:rPr lang="fr-FR" dirty="0"/>
              <a:t>Le MDM est une branche des technologies de l'information qui définit un ensemble de concepts et de processus visant à définir, stocker, maintenir, distribuer et imposer une vue complète, fiable et à jour des données référentielles au sein d’un système d’information, indépendamment des canaux de communications, du secteur d'activité ou des subdivisions métiers ou géographiques.</a:t>
            </a:r>
          </a:p>
        </p:txBody>
      </p:sp>
    </p:spTree>
    <p:extLst>
      <p:ext uri="{BB962C8B-B14F-4D97-AF65-F5344CB8AC3E}">
        <p14:creationId xmlns:p14="http://schemas.microsoft.com/office/powerpoint/2010/main" val="17739368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801BDF0-DF6B-D820-FFCD-868B50F708D4}"/>
              </a:ext>
            </a:extLst>
          </p:cNvPr>
          <p:cNvSpPr>
            <a:spLocks noGrp="1"/>
          </p:cNvSpPr>
          <p:nvPr>
            <p:ph type="title"/>
          </p:nvPr>
        </p:nvSpPr>
        <p:spPr/>
        <p:txBody>
          <a:bodyPr/>
          <a:lstStyle/>
          <a:p>
            <a:r>
              <a:rPr lang="fr-FR" dirty="0" err="1"/>
              <a:t>Wikipedia</a:t>
            </a:r>
            <a:endParaRPr lang="fr-FR" dirty="0"/>
          </a:p>
        </p:txBody>
      </p:sp>
      <p:sp>
        <p:nvSpPr>
          <p:cNvPr id="3" name="Espace réservé du contenu 2">
            <a:extLst>
              <a:ext uri="{FF2B5EF4-FFF2-40B4-BE49-F238E27FC236}">
                <a16:creationId xmlns:a16="http://schemas.microsoft.com/office/drawing/2014/main" id="{83F493A2-FB1C-A50B-63EC-2D06A57CD31B}"/>
              </a:ext>
            </a:extLst>
          </p:cNvPr>
          <p:cNvSpPr>
            <a:spLocks noGrp="1"/>
          </p:cNvSpPr>
          <p:nvPr>
            <p:ph idx="1"/>
          </p:nvPr>
        </p:nvSpPr>
        <p:spPr/>
        <p:txBody>
          <a:bodyPr/>
          <a:lstStyle/>
          <a:p>
            <a:r>
              <a:rPr lang="fr-FR" dirty="0"/>
              <a:t>Les MDM sous-tendent l’ensemble du système d’information, ce qui explique pourquoi leur gestion est devenue un enjeu crucial dans toutes les organisations depuis une dizaine d’années. Classiquement, trois types de données référentielles sont la cible de la MDM :</a:t>
            </a:r>
          </a:p>
          <a:p>
            <a:pPr lvl="1"/>
            <a:r>
              <a:rPr lang="fr-FR" dirty="0"/>
              <a:t>les données « clients/fournisseurs »</a:t>
            </a:r>
          </a:p>
          <a:p>
            <a:pPr lvl="1"/>
            <a:r>
              <a:rPr lang="fr-FR" dirty="0"/>
              <a:t>les données « produits »</a:t>
            </a:r>
          </a:p>
          <a:p>
            <a:pPr lvl="1"/>
            <a:r>
              <a:rPr lang="fr-FR" dirty="0"/>
              <a:t>les données « financières »</a:t>
            </a:r>
          </a:p>
        </p:txBody>
      </p:sp>
    </p:spTree>
    <p:extLst>
      <p:ext uri="{BB962C8B-B14F-4D97-AF65-F5344CB8AC3E}">
        <p14:creationId xmlns:p14="http://schemas.microsoft.com/office/powerpoint/2010/main" val="11887841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2A2DB70-0790-74EC-9B59-E9D54A795FCC}"/>
              </a:ext>
            </a:extLst>
          </p:cNvPr>
          <p:cNvSpPr>
            <a:spLocks noGrp="1"/>
          </p:cNvSpPr>
          <p:nvPr>
            <p:ph type="title"/>
          </p:nvPr>
        </p:nvSpPr>
        <p:spPr/>
        <p:txBody>
          <a:bodyPr/>
          <a:lstStyle/>
          <a:p>
            <a:r>
              <a:rPr lang="fr-FR" dirty="0"/>
              <a:t>Single Source of Truth</a:t>
            </a:r>
          </a:p>
        </p:txBody>
      </p:sp>
      <p:sp>
        <p:nvSpPr>
          <p:cNvPr id="3" name="Espace réservé du contenu 2">
            <a:extLst>
              <a:ext uri="{FF2B5EF4-FFF2-40B4-BE49-F238E27FC236}">
                <a16:creationId xmlns:a16="http://schemas.microsoft.com/office/drawing/2014/main" id="{6954EE91-467B-DC49-0121-EAB252DAC445}"/>
              </a:ext>
            </a:extLst>
          </p:cNvPr>
          <p:cNvSpPr>
            <a:spLocks noGrp="1"/>
          </p:cNvSpPr>
          <p:nvPr>
            <p:ph idx="1"/>
          </p:nvPr>
        </p:nvSpPr>
        <p:spPr/>
        <p:txBody>
          <a:bodyPr/>
          <a:lstStyle/>
          <a:p>
            <a:r>
              <a:rPr lang="fr-FR" dirty="0"/>
              <a:t>MDM est composé de :</a:t>
            </a:r>
          </a:p>
          <a:p>
            <a:pPr lvl="1"/>
            <a:r>
              <a:rPr lang="fr-FR" dirty="0"/>
              <a:t>Product Information Management PIM</a:t>
            </a:r>
          </a:p>
          <a:p>
            <a:pPr lvl="1"/>
            <a:r>
              <a:rPr lang="fr-FR" dirty="0"/>
              <a:t>Digital Asset Management DAM</a:t>
            </a:r>
          </a:p>
          <a:p>
            <a:pPr lvl="1"/>
            <a:r>
              <a:rPr lang="fr-FR" dirty="0"/>
              <a:t>Content Mangement System CMS</a:t>
            </a:r>
          </a:p>
          <a:p>
            <a:r>
              <a:rPr lang="fr-FR" dirty="0"/>
              <a:t>Ainsi les données sont centralisées en un seul et unique fichier, autrement dit le référentiel unique</a:t>
            </a:r>
          </a:p>
          <a:p>
            <a:r>
              <a:rPr lang="fr-FR" dirty="0"/>
              <a:t>Single Source of Truth</a:t>
            </a:r>
          </a:p>
        </p:txBody>
      </p:sp>
    </p:spTree>
    <p:extLst>
      <p:ext uri="{BB962C8B-B14F-4D97-AF65-F5344CB8AC3E}">
        <p14:creationId xmlns:p14="http://schemas.microsoft.com/office/powerpoint/2010/main" val="39909347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F569272-3B8C-4BE8-EBF7-899B74F9116B}"/>
              </a:ext>
            </a:extLst>
          </p:cNvPr>
          <p:cNvSpPr>
            <a:spLocks noGrp="1"/>
          </p:cNvSpPr>
          <p:nvPr>
            <p:ph type="title"/>
          </p:nvPr>
        </p:nvSpPr>
        <p:spPr/>
        <p:txBody>
          <a:bodyPr/>
          <a:lstStyle/>
          <a:p>
            <a:r>
              <a:rPr lang="fr-FR" dirty="0"/>
              <a:t>Problématique</a:t>
            </a:r>
          </a:p>
        </p:txBody>
      </p:sp>
      <p:sp>
        <p:nvSpPr>
          <p:cNvPr id="3" name="Espace réservé du contenu 2">
            <a:extLst>
              <a:ext uri="{FF2B5EF4-FFF2-40B4-BE49-F238E27FC236}">
                <a16:creationId xmlns:a16="http://schemas.microsoft.com/office/drawing/2014/main" id="{B9C52E47-A139-7746-25E1-4ABF129086CB}"/>
              </a:ext>
            </a:extLst>
          </p:cNvPr>
          <p:cNvSpPr>
            <a:spLocks noGrp="1"/>
          </p:cNvSpPr>
          <p:nvPr>
            <p:ph idx="1"/>
          </p:nvPr>
        </p:nvSpPr>
        <p:spPr/>
        <p:txBody>
          <a:bodyPr/>
          <a:lstStyle/>
          <a:p>
            <a:r>
              <a:rPr lang="fr-FR" dirty="0"/>
              <a:t>Dans de nombreuses organisations actuelles, les données référentielles sont dispersées dans le paysage applicatif, on parle alors de silos de données</a:t>
            </a:r>
          </a:p>
          <a:p>
            <a:pPr lvl="1"/>
            <a:r>
              <a:rPr lang="fr-FR" dirty="0"/>
              <a:t>Les données référentielles sont encodées, stockées et gérées dans chacun des systèmes qui les utilisent</a:t>
            </a:r>
          </a:p>
          <a:p>
            <a:pPr lvl="1"/>
            <a:r>
              <a:rPr lang="fr-FR" dirty="0"/>
              <a:t>Les données opérationnelles dans chacune des applications clientes sont formatées au moyen de ces données référentielles avant d’être envoyées et centralisées dans un entrepôt de données</a:t>
            </a:r>
          </a:p>
        </p:txBody>
      </p:sp>
    </p:spTree>
    <p:extLst>
      <p:ext uri="{BB962C8B-B14F-4D97-AF65-F5344CB8AC3E}">
        <p14:creationId xmlns:p14="http://schemas.microsoft.com/office/powerpoint/2010/main" val="42413054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314C274-D0BF-862E-7D40-5E7B1D0439B2}"/>
              </a:ext>
            </a:extLst>
          </p:cNvPr>
          <p:cNvSpPr>
            <a:spLocks noGrp="1"/>
          </p:cNvSpPr>
          <p:nvPr>
            <p:ph type="title"/>
          </p:nvPr>
        </p:nvSpPr>
        <p:spPr/>
        <p:txBody>
          <a:bodyPr/>
          <a:lstStyle/>
          <a:p>
            <a:r>
              <a:rPr lang="fr-FR" dirty="0"/>
              <a:t>Risques</a:t>
            </a:r>
          </a:p>
        </p:txBody>
      </p:sp>
      <p:sp>
        <p:nvSpPr>
          <p:cNvPr id="3" name="Espace réservé du contenu 2">
            <a:extLst>
              <a:ext uri="{FF2B5EF4-FFF2-40B4-BE49-F238E27FC236}">
                <a16:creationId xmlns:a16="http://schemas.microsoft.com/office/drawing/2014/main" id="{75871418-276F-677C-2D7A-69D7E78A2F43}"/>
              </a:ext>
            </a:extLst>
          </p:cNvPr>
          <p:cNvSpPr>
            <a:spLocks noGrp="1"/>
          </p:cNvSpPr>
          <p:nvPr>
            <p:ph idx="1"/>
          </p:nvPr>
        </p:nvSpPr>
        <p:spPr/>
        <p:txBody>
          <a:bodyPr/>
          <a:lstStyle/>
          <a:p>
            <a:r>
              <a:rPr lang="fr-FR" dirty="0"/>
              <a:t>Coût</a:t>
            </a:r>
          </a:p>
          <a:p>
            <a:pPr lvl="1"/>
            <a:r>
              <a:rPr lang="fr-FR" dirty="0"/>
              <a:t>Les données référentielles doivent être maintenues séparément dans une multitude d’applications distinctes</a:t>
            </a:r>
          </a:p>
          <a:p>
            <a:r>
              <a:rPr lang="fr-FR" dirty="0"/>
              <a:t>Incohérence</a:t>
            </a:r>
          </a:p>
          <a:p>
            <a:pPr lvl="1"/>
            <a:r>
              <a:rPr lang="fr-FR" dirty="0"/>
              <a:t>La multiplicité des définitions et des versions induit un risque d’incohérence entre les différents systèmes </a:t>
            </a:r>
          </a:p>
          <a:p>
            <a:r>
              <a:rPr lang="fr-FR" dirty="0"/>
              <a:t>Faible contrôle des données</a:t>
            </a:r>
          </a:p>
          <a:p>
            <a:pPr lvl="1"/>
            <a:r>
              <a:rPr lang="fr-FR" dirty="0"/>
              <a:t>Comme les données référentielles existent en de multiples endroits sous de multiples formes, aucun système ne peut revendiquer la propriété d’une donnée référentielle (qui en est le maître ?)</a:t>
            </a:r>
          </a:p>
          <a:p>
            <a:r>
              <a:rPr lang="fr-FR" dirty="0"/>
              <a:t>Absence d’unicité et de cohérence : lorsque deux applications utilisent des versions différentes de la même donnée référentielle, il est impossible de déterminer quelle version est la bonne; il est souvent fait référence à ce principe dans la littérature sous le terme « single version of the </a:t>
            </a:r>
            <a:r>
              <a:rPr lang="fr-FR" dirty="0" err="1"/>
              <a:t>truth</a:t>
            </a:r>
            <a:r>
              <a:rPr lang="fr-FR" dirty="0"/>
              <a:t> »</a:t>
            </a:r>
          </a:p>
        </p:txBody>
      </p:sp>
    </p:spTree>
    <p:extLst>
      <p:ext uri="{BB962C8B-B14F-4D97-AF65-F5344CB8AC3E}">
        <p14:creationId xmlns:p14="http://schemas.microsoft.com/office/powerpoint/2010/main" val="4353865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314C274-D0BF-862E-7D40-5E7B1D0439B2}"/>
              </a:ext>
            </a:extLst>
          </p:cNvPr>
          <p:cNvSpPr>
            <a:spLocks noGrp="1"/>
          </p:cNvSpPr>
          <p:nvPr>
            <p:ph type="title"/>
          </p:nvPr>
        </p:nvSpPr>
        <p:spPr/>
        <p:txBody>
          <a:bodyPr/>
          <a:lstStyle/>
          <a:p>
            <a:r>
              <a:rPr lang="fr-FR" dirty="0"/>
              <a:t>Risques</a:t>
            </a:r>
          </a:p>
        </p:txBody>
      </p:sp>
      <p:sp>
        <p:nvSpPr>
          <p:cNvPr id="3" name="Espace réservé du contenu 2">
            <a:extLst>
              <a:ext uri="{FF2B5EF4-FFF2-40B4-BE49-F238E27FC236}">
                <a16:creationId xmlns:a16="http://schemas.microsoft.com/office/drawing/2014/main" id="{75871418-276F-677C-2D7A-69D7E78A2F43}"/>
              </a:ext>
            </a:extLst>
          </p:cNvPr>
          <p:cNvSpPr>
            <a:spLocks noGrp="1"/>
          </p:cNvSpPr>
          <p:nvPr>
            <p:ph idx="1"/>
          </p:nvPr>
        </p:nvSpPr>
        <p:spPr/>
        <p:txBody>
          <a:bodyPr/>
          <a:lstStyle/>
          <a:p>
            <a:r>
              <a:rPr lang="fr-FR" dirty="0"/>
              <a:t>Absence d’unicité et de cohérence</a:t>
            </a:r>
          </a:p>
          <a:p>
            <a:pPr lvl="1"/>
            <a:r>
              <a:rPr lang="fr-FR" dirty="0"/>
              <a:t>Lorsque deux applications utilisent des versions différentes de la même donnée référentielle, il est impossible de déterminer quelle version est la bonne</a:t>
            </a:r>
          </a:p>
        </p:txBody>
      </p:sp>
    </p:spTree>
    <p:extLst>
      <p:ext uri="{BB962C8B-B14F-4D97-AF65-F5344CB8AC3E}">
        <p14:creationId xmlns:p14="http://schemas.microsoft.com/office/powerpoint/2010/main" val="450421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AAA8749-0E98-548A-9765-712B87FBC2EE}"/>
              </a:ext>
            </a:extLst>
          </p:cNvPr>
          <p:cNvSpPr>
            <a:spLocks noGrp="1"/>
          </p:cNvSpPr>
          <p:nvPr>
            <p:ph type="title"/>
          </p:nvPr>
        </p:nvSpPr>
        <p:spPr/>
        <p:txBody>
          <a:bodyPr/>
          <a:lstStyle/>
          <a:p>
            <a:r>
              <a:rPr lang="fr-FR" dirty="0"/>
              <a:t>Buts</a:t>
            </a:r>
          </a:p>
        </p:txBody>
      </p:sp>
      <p:sp>
        <p:nvSpPr>
          <p:cNvPr id="3" name="Espace réservé du contenu 2">
            <a:extLst>
              <a:ext uri="{FF2B5EF4-FFF2-40B4-BE49-F238E27FC236}">
                <a16:creationId xmlns:a16="http://schemas.microsoft.com/office/drawing/2014/main" id="{25011607-7B40-DE09-1EB6-4425F52F76F1}"/>
              </a:ext>
            </a:extLst>
          </p:cNvPr>
          <p:cNvSpPr>
            <a:spLocks noGrp="1"/>
          </p:cNvSpPr>
          <p:nvPr>
            <p:ph idx="1"/>
          </p:nvPr>
        </p:nvSpPr>
        <p:spPr/>
        <p:txBody>
          <a:bodyPr/>
          <a:lstStyle/>
          <a:p>
            <a:r>
              <a:rPr lang="fr-FR" dirty="0"/>
              <a:t>La MDM vise donc à améliorer de façon durable la qualité, la maintenabilité et l’accessibilité des données référentielles à tous les niveaux de l’organisation</a:t>
            </a:r>
          </a:p>
          <a:p>
            <a:pPr lvl="1"/>
            <a:r>
              <a:rPr lang="fr-FR" dirty="0"/>
              <a:t>Les données référentielles ne sont plus maintenues qu’à un seul endroit et distribuées régulièrement aux applications clientes en fonction de la fréquence nécessaire</a:t>
            </a:r>
          </a:p>
          <a:p>
            <a:pPr lvl="1"/>
            <a:r>
              <a:rPr lang="fr-FR" dirty="0"/>
              <a:t>Cette architecture présente également la particularité de mettre en place une relation « maître-esclave » avec un « push » vers les clients ; une relation pull ou push-pull est tout aussi envisageable.</a:t>
            </a:r>
          </a:p>
        </p:txBody>
      </p:sp>
    </p:spTree>
    <p:extLst>
      <p:ext uri="{BB962C8B-B14F-4D97-AF65-F5344CB8AC3E}">
        <p14:creationId xmlns:p14="http://schemas.microsoft.com/office/powerpoint/2010/main" val="10725565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DE53FA6-6711-B15A-AF18-34D8F67E96A8}"/>
              </a:ext>
            </a:extLst>
          </p:cNvPr>
          <p:cNvSpPr>
            <a:spLocks noGrp="1"/>
          </p:cNvSpPr>
          <p:nvPr>
            <p:ph type="title"/>
          </p:nvPr>
        </p:nvSpPr>
        <p:spPr/>
        <p:txBody>
          <a:bodyPr/>
          <a:lstStyle/>
          <a:p>
            <a:r>
              <a:rPr lang="fr-FR" dirty="0"/>
              <a:t>Buts</a:t>
            </a:r>
          </a:p>
        </p:txBody>
      </p:sp>
      <p:sp>
        <p:nvSpPr>
          <p:cNvPr id="3" name="Espace réservé du contenu 2">
            <a:extLst>
              <a:ext uri="{FF2B5EF4-FFF2-40B4-BE49-F238E27FC236}">
                <a16:creationId xmlns:a16="http://schemas.microsoft.com/office/drawing/2014/main" id="{4D48D1CA-1976-EFF4-1342-26DB53821BC3}"/>
              </a:ext>
            </a:extLst>
          </p:cNvPr>
          <p:cNvSpPr>
            <a:spLocks noGrp="1"/>
          </p:cNvSpPr>
          <p:nvPr>
            <p:ph idx="1"/>
          </p:nvPr>
        </p:nvSpPr>
        <p:spPr/>
        <p:txBody>
          <a:bodyPr/>
          <a:lstStyle/>
          <a:p>
            <a:endParaRPr lang="fr-FR" dirty="0"/>
          </a:p>
        </p:txBody>
      </p:sp>
      <p:pic>
        <p:nvPicPr>
          <p:cNvPr id="1026" name="Picture 2" descr="Modèle d'un système d'information avec MDM">
            <a:extLst>
              <a:ext uri="{FF2B5EF4-FFF2-40B4-BE49-F238E27FC236}">
                <a16:creationId xmlns:a16="http://schemas.microsoft.com/office/drawing/2014/main" id="{975A1E17-5F3F-FC31-933E-C56081FD5F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688" y="1380978"/>
            <a:ext cx="5998898" cy="44525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2797210"/>
      </p:ext>
    </p:extLst>
  </p:cSld>
  <p:clrMapOvr>
    <a:masterClrMapping/>
  </p:clrMapOvr>
</p:sld>
</file>

<file path=ppt/theme/theme1.xml><?xml version="1.0" encoding="utf-8"?>
<a:theme xmlns:a="http://schemas.openxmlformats.org/drawingml/2006/main" name="cvc">
  <a:themeElements>
    <a:clrScheme name="cvc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cv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bg1"/>
            </a:gs>
          </a:gsLst>
          <a:lin ang="5400000" scaled="1"/>
        </a:gra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fr-FR"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gradFill rotWithShape="0">
          <a:gsLst>
            <a:gs pos="0">
              <a:schemeClr val="accent1"/>
            </a:gs>
            <a:gs pos="100000">
              <a:schemeClr val="bg1"/>
            </a:gs>
          </a:gsLst>
          <a:lin ang="5400000" scaled="1"/>
        </a:gra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fr-FR" sz="2400" b="0" i="0" u="none" strike="noStrike" cap="none" normalizeH="0" baseline="0" smtClean="0">
            <a:ln>
              <a:noFill/>
            </a:ln>
            <a:solidFill>
              <a:schemeClr val="tx1"/>
            </a:solidFill>
            <a:effectLst/>
            <a:latin typeface="Arial" charset="0"/>
          </a:defRPr>
        </a:defPPr>
      </a:lstStyle>
    </a:lnDef>
  </a:objectDefaults>
  <a:extraClrSchemeLst>
    <a:extraClrScheme>
      <a:clrScheme name="cvc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vc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vc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vc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vc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vc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vc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3129</TotalTime>
  <Words>867</Words>
  <Application>Microsoft Office PowerPoint</Application>
  <PresentationFormat>Affichage à l'écran (4:3)</PresentationFormat>
  <Paragraphs>86</Paragraphs>
  <Slides>18</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18</vt:i4>
      </vt:variant>
    </vt:vector>
  </HeadingPairs>
  <TitlesOfParts>
    <vt:vector size="22" baseType="lpstr">
      <vt:lpstr>Arial</vt:lpstr>
      <vt:lpstr>Monotype Sorts</vt:lpstr>
      <vt:lpstr>Times New Roman</vt:lpstr>
      <vt:lpstr>cvc</vt:lpstr>
      <vt:lpstr>Présentation PowerPoint</vt:lpstr>
      <vt:lpstr>Wikipedia</vt:lpstr>
      <vt:lpstr>Wikipedia</vt:lpstr>
      <vt:lpstr>Single Source of Truth</vt:lpstr>
      <vt:lpstr>Problématique</vt:lpstr>
      <vt:lpstr>Risques</vt:lpstr>
      <vt:lpstr>Risques</vt:lpstr>
      <vt:lpstr>Buts</vt:lpstr>
      <vt:lpstr>Buts</vt:lpstr>
      <vt:lpstr>Implémentation</vt:lpstr>
      <vt:lpstr>Architecture</vt:lpstr>
      <vt:lpstr>Data lifecycle</vt:lpstr>
      <vt:lpstr>Administration</vt:lpstr>
      <vt:lpstr>Stockage</vt:lpstr>
      <vt:lpstr>Metadata</vt:lpstr>
      <vt:lpstr>L’accès aux données</vt:lpstr>
      <vt:lpstr>Guidelines</vt:lpstr>
      <vt:lpstr>Les principaux domaines d’application</vt:lpstr>
    </vt:vector>
  </TitlesOfParts>
  <Company>jkhjkjkh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Internet</dc:title>
  <dc:creator>jhkhkhkj</dc:creator>
  <cp:lastModifiedBy>Cyril Vincent</cp:lastModifiedBy>
  <cp:revision>241</cp:revision>
  <dcterms:created xsi:type="dcterms:W3CDTF">2000-04-10T19:33:12Z</dcterms:created>
  <dcterms:modified xsi:type="dcterms:W3CDTF">2022-06-25T12:29:50Z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lpwstr>0.1</vt:lpwstr>
  </property>
</Properties>
</file>