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21"/>
  </p:notesMasterIdLst>
  <p:handoutMasterIdLst>
    <p:handoutMasterId r:id="rId22"/>
  </p:handoutMasterIdLst>
  <p:sldIdLst>
    <p:sldId id="264" r:id="rId2"/>
    <p:sldId id="285" r:id="rId3"/>
    <p:sldId id="265" r:id="rId4"/>
    <p:sldId id="266" r:id="rId5"/>
    <p:sldId id="284" r:id="rId6"/>
    <p:sldId id="278" r:id="rId7"/>
    <p:sldId id="293" r:id="rId8"/>
    <p:sldId id="279" r:id="rId9"/>
    <p:sldId id="268" r:id="rId10"/>
    <p:sldId id="294" r:id="rId11"/>
    <p:sldId id="280" r:id="rId12"/>
    <p:sldId id="295" r:id="rId13"/>
    <p:sldId id="282" r:id="rId14"/>
    <p:sldId id="283" r:id="rId15"/>
    <p:sldId id="296" r:id="rId16"/>
    <p:sldId id="361" r:id="rId17"/>
    <p:sldId id="269" r:id="rId18"/>
    <p:sldId id="272" r:id="rId19"/>
    <p:sldId id="275" r:id="rId20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590" autoAdjust="0"/>
  </p:normalViewPr>
  <p:slideViewPr>
    <p:cSldViewPr>
      <p:cViewPr varScale="1">
        <p:scale>
          <a:sx n="78" d="100"/>
          <a:sy n="78" d="100"/>
        </p:scale>
        <p:origin x="1594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/>
              <a:t>Python</a:t>
            </a:r>
            <a:endParaRPr lang="fr-FR" dirty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/>
              <a:t>© Cyril Vincent Conseil</a:t>
            </a:r>
            <a:endParaRPr lang="fr-FR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dirty="0"/>
              <a:t>Chapitre 4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37" y="5023445"/>
            <a:ext cx="6715125" cy="1285875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3804893" y="2132856"/>
            <a:ext cx="16722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 err="1"/>
              <a:t>MLOps</a:t>
            </a:r>
            <a:endParaRPr lang="fr-FR" sz="36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7495" y="4381500"/>
            <a:ext cx="3067050" cy="762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 Iris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026" name="Picture 2" descr="https://cdn-images-1.medium.com/max/1200/1*IPLwmH-TJRhEWXW7uaetM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156209"/>
            <a:ext cx="5363354" cy="5184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91726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Importances des </a:t>
            </a:r>
            <a:r>
              <a:rPr lang="fr-FR" dirty="0" err="1"/>
              <a:t>features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précédents algorithmes ne permettaient pas de connaître l'importance de chaque </a:t>
            </a:r>
            <a:r>
              <a:rPr lang="fr-FR" dirty="0" err="1"/>
              <a:t>feature</a:t>
            </a:r>
            <a:endParaRPr lang="fr-FR" dirty="0"/>
          </a:p>
          <a:p>
            <a:r>
              <a:rPr lang="fr-FR" dirty="0"/>
              <a:t>Il est souvent utile de savoir les </a:t>
            </a:r>
            <a:r>
              <a:rPr lang="fr-FR" dirty="0" err="1"/>
              <a:t>features</a:t>
            </a:r>
            <a:r>
              <a:rPr lang="fr-FR" dirty="0"/>
              <a:t> prépondérantes</a:t>
            </a:r>
          </a:p>
          <a:p>
            <a:pPr lvl="1"/>
            <a:r>
              <a:rPr lang="fr-FR" dirty="0"/>
              <a:t>Et l'inverse celle qui ne le sont pas</a:t>
            </a:r>
          </a:p>
          <a:p>
            <a:pPr lvl="1"/>
            <a:r>
              <a:rPr lang="fr-FR" dirty="0"/>
              <a:t>Permet de faire baisser le nombre de dimension</a:t>
            </a:r>
          </a:p>
          <a:p>
            <a:pPr lvl="1"/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017344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Importance </a:t>
            </a:r>
            <a:r>
              <a:rPr lang="fr-FR" dirty="0" err="1"/>
              <a:t>Feature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forest.feature_importances</a:t>
            </a:r>
            <a:r>
              <a:rPr lang="fr-FR" dirty="0"/>
              <a:t>_</a:t>
            </a:r>
          </a:p>
          <a:p>
            <a:pPr lvl="1"/>
            <a:r>
              <a:rPr lang="fr-FR" dirty="0"/>
              <a:t>Permet de donner pour chaque </a:t>
            </a:r>
            <a:r>
              <a:rPr lang="fr-FR" dirty="0" err="1"/>
              <a:t>feature</a:t>
            </a:r>
            <a:r>
              <a:rPr lang="fr-FR" dirty="0"/>
              <a:t> son importance sur 1</a:t>
            </a:r>
          </a:p>
        </p:txBody>
      </p:sp>
    </p:spTree>
    <p:extLst>
      <p:ext uri="{BB962C8B-B14F-4D97-AF65-F5344CB8AC3E}">
        <p14:creationId xmlns:p14="http://schemas.microsoft.com/office/powerpoint/2010/main" val="27848116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Sérialisation du modèle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Transformation d’un objet en binaire</a:t>
            </a:r>
          </a:p>
          <a:p>
            <a:pPr lvl="1"/>
            <a:r>
              <a:rPr lang="fr-FR" dirty="0"/>
              <a:t>Sérialisation</a:t>
            </a:r>
          </a:p>
          <a:p>
            <a:pPr lvl="1"/>
            <a:r>
              <a:rPr lang="fr-FR" dirty="0" err="1"/>
              <a:t>Marshalling</a:t>
            </a:r>
            <a:endParaRPr lang="fr-FR" dirty="0"/>
          </a:p>
          <a:p>
            <a:r>
              <a:rPr lang="fr-FR" dirty="0"/>
              <a:t>Transformation inverse</a:t>
            </a:r>
          </a:p>
          <a:p>
            <a:pPr lvl="1"/>
            <a:r>
              <a:rPr lang="fr-FR" dirty="0" err="1"/>
              <a:t>Désérialisation</a:t>
            </a:r>
            <a:endParaRPr lang="fr-FR" dirty="0"/>
          </a:p>
          <a:p>
            <a:pPr lvl="1"/>
            <a:r>
              <a:rPr lang="fr-FR" dirty="0" err="1"/>
              <a:t>Unmarshalling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15132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Pickle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fr-FR" dirty="0" err="1"/>
              <a:t>C'est</a:t>
            </a:r>
            <a:r>
              <a:rPr lang="en-GB" altLang="fr-FR" dirty="0"/>
              <a:t> un module </a:t>
            </a:r>
            <a:r>
              <a:rPr lang="en-GB" altLang="fr-FR" dirty="0" err="1"/>
              <a:t>étonnant</a:t>
            </a:r>
            <a:r>
              <a:rPr lang="en-GB" altLang="fr-FR" dirty="0"/>
              <a:t> qui </a:t>
            </a:r>
            <a:r>
              <a:rPr lang="en-GB" altLang="fr-FR" dirty="0" err="1"/>
              <a:t>peut</a:t>
            </a:r>
            <a:r>
              <a:rPr lang="en-GB" altLang="fr-FR" dirty="0"/>
              <a:t> </a:t>
            </a:r>
            <a:r>
              <a:rPr lang="en-GB" altLang="fr-FR" dirty="0" err="1"/>
              <a:t>prendre</a:t>
            </a:r>
            <a:r>
              <a:rPr lang="en-GB" altLang="fr-FR" dirty="0"/>
              <a:t> </a:t>
            </a:r>
            <a:r>
              <a:rPr lang="en-GB" altLang="fr-FR" dirty="0" err="1"/>
              <a:t>presque</a:t>
            </a:r>
            <a:r>
              <a:rPr lang="en-GB" altLang="fr-FR" dirty="0"/>
              <a:t> </a:t>
            </a:r>
            <a:r>
              <a:rPr lang="en-GB" altLang="fr-FR" dirty="0" err="1"/>
              <a:t>n'importe</a:t>
            </a:r>
            <a:r>
              <a:rPr lang="en-GB" altLang="fr-FR" dirty="0"/>
              <a:t> </a:t>
            </a:r>
            <a:r>
              <a:rPr lang="en-GB" altLang="fr-FR" dirty="0" err="1"/>
              <a:t>quel</a:t>
            </a:r>
            <a:r>
              <a:rPr lang="en-GB" altLang="fr-FR" dirty="0"/>
              <a:t> objet Python, et le </a:t>
            </a:r>
            <a:r>
              <a:rPr lang="en-GB" altLang="fr-FR" dirty="0" err="1"/>
              <a:t>convertir</a:t>
            </a:r>
            <a:r>
              <a:rPr lang="en-GB" altLang="fr-FR" dirty="0"/>
              <a:t> </a:t>
            </a:r>
            <a:r>
              <a:rPr lang="en-GB" altLang="fr-FR" dirty="0" err="1"/>
              <a:t>en</a:t>
            </a:r>
            <a:r>
              <a:rPr lang="en-GB" altLang="fr-FR" dirty="0"/>
              <a:t> </a:t>
            </a:r>
            <a:r>
              <a:rPr lang="en-GB" altLang="fr-FR" dirty="0" err="1"/>
              <a:t>une</a:t>
            </a:r>
            <a:r>
              <a:rPr lang="en-GB" altLang="fr-FR" dirty="0"/>
              <a:t> </a:t>
            </a:r>
            <a:r>
              <a:rPr lang="en-GB" altLang="fr-FR" dirty="0" err="1"/>
              <a:t>représentation</a:t>
            </a:r>
            <a:r>
              <a:rPr lang="en-GB" altLang="fr-FR" dirty="0"/>
              <a:t> sous </a:t>
            </a:r>
            <a:r>
              <a:rPr lang="en-GB" altLang="fr-FR" dirty="0" err="1"/>
              <a:t>forme</a:t>
            </a:r>
            <a:r>
              <a:rPr lang="en-GB" altLang="fr-FR" dirty="0"/>
              <a:t> de </a:t>
            </a:r>
            <a:r>
              <a:rPr lang="en-GB" altLang="fr-FR" dirty="0" err="1"/>
              <a:t>chaîne</a:t>
            </a:r>
            <a:r>
              <a:rPr lang="en-GB" altLang="fr-FR" dirty="0"/>
              <a:t> de </a:t>
            </a:r>
            <a:r>
              <a:rPr lang="en-GB" altLang="fr-FR" dirty="0" err="1"/>
              <a:t>caractères</a:t>
            </a:r>
            <a:endParaRPr lang="en-GB" altLang="fr-FR" dirty="0"/>
          </a:p>
          <a:p>
            <a:r>
              <a:rPr lang="en-GB" altLang="fr-FR" dirty="0"/>
              <a:t>Ce </a:t>
            </a:r>
            <a:r>
              <a:rPr lang="en-GB" altLang="fr-FR" dirty="0" err="1"/>
              <a:t>processus</a:t>
            </a:r>
            <a:r>
              <a:rPr lang="en-GB" altLang="fr-FR" dirty="0"/>
              <a:t> </a:t>
            </a:r>
            <a:r>
              <a:rPr lang="en-GB" altLang="fr-FR" dirty="0" err="1"/>
              <a:t>s'appelle</a:t>
            </a:r>
            <a:r>
              <a:rPr lang="en-GB" altLang="fr-FR" dirty="0"/>
              <a:t> </a:t>
            </a:r>
            <a:r>
              <a:rPr lang="en-GB" altLang="fr-FR" b="1" dirty="0"/>
              <a:t>pickling</a:t>
            </a:r>
            <a:endParaRPr lang="en-GB" altLang="fr-FR" dirty="0"/>
          </a:p>
          <a:p>
            <a:r>
              <a:rPr lang="en-GB" altLang="fr-FR" dirty="0" err="1"/>
              <a:t>Reconstruire</a:t>
            </a:r>
            <a:r>
              <a:rPr lang="en-GB" altLang="fr-FR" dirty="0"/>
              <a:t> </a:t>
            </a:r>
            <a:r>
              <a:rPr lang="en-GB" altLang="fr-FR" dirty="0" err="1"/>
              <a:t>l'objet</a:t>
            </a:r>
            <a:r>
              <a:rPr lang="en-GB" altLang="fr-FR" dirty="0"/>
              <a:t> à </a:t>
            </a:r>
            <a:r>
              <a:rPr lang="en-GB" altLang="fr-FR" dirty="0" err="1"/>
              <a:t>partir</a:t>
            </a:r>
            <a:r>
              <a:rPr lang="en-GB" altLang="fr-FR" dirty="0"/>
              <a:t> de </a:t>
            </a:r>
            <a:r>
              <a:rPr lang="en-GB" altLang="fr-FR" dirty="0" err="1"/>
              <a:t>sa</a:t>
            </a:r>
            <a:r>
              <a:rPr lang="en-GB" altLang="fr-FR" dirty="0"/>
              <a:t> </a:t>
            </a:r>
            <a:r>
              <a:rPr lang="en-GB" altLang="fr-FR" dirty="0" err="1"/>
              <a:t>représentation</a:t>
            </a:r>
            <a:r>
              <a:rPr lang="en-GB" altLang="fr-FR" dirty="0"/>
              <a:t> </a:t>
            </a:r>
            <a:r>
              <a:rPr lang="en-GB" altLang="fr-FR" dirty="0" err="1"/>
              <a:t>en</a:t>
            </a:r>
            <a:r>
              <a:rPr lang="en-GB" altLang="fr-FR" dirty="0"/>
              <a:t> </a:t>
            </a:r>
            <a:r>
              <a:rPr lang="en-GB" altLang="fr-FR" dirty="0" err="1"/>
              <a:t>chaîne</a:t>
            </a:r>
            <a:r>
              <a:rPr lang="en-GB" altLang="fr-FR" dirty="0"/>
              <a:t> de </a:t>
            </a:r>
            <a:r>
              <a:rPr lang="en-GB" altLang="fr-FR" dirty="0" err="1"/>
              <a:t>caractères</a:t>
            </a:r>
            <a:r>
              <a:rPr lang="en-GB" altLang="fr-FR" dirty="0"/>
              <a:t> </a:t>
            </a:r>
            <a:r>
              <a:rPr lang="en-GB" altLang="fr-FR" dirty="0" err="1"/>
              <a:t>s'appelle</a:t>
            </a:r>
            <a:r>
              <a:rPr lang="en-GB" altLang="fr-FR" dirty="0"/>
              <a:t> </a:t>
            </a:r>
            <a:r>
              <a:rPr lang="en-GB" altLang="fr-FR" b="1" dirty="0" err="1"/>
              <a:t>unpickling</a:t>
            </a:r>
            <a:endParaRPr lang="en-GB" altLang="fr-FR" dirty="0"/>
          </a:p>
          <a:p>
            <a:pPr lvl="1"/>
            <a:r>
              <a:rPr lang="en-GB" altLang="fr-FR" dirty="0"/>
              <a:t>Entre pickling et </a:t>
            </a:r>
            <a:r>
              <a:rPr lang="en-GB" altLang="fr-FR" dirty="0" err="1"/>
              <a:t>unpickling</a:t>
            </a:r>
            <a:r>
              <a:rPr lang="en-GB" altLang="fr-FR" dirty="0"/>
              <a:t>, la </a:t>
            </a:r>
            <a:r>
              <a:rPr lang="en-GB" altLang="fr-FR" dirty="0" err="1"/>
              <a:t>chaîne</a:t>
            </a:r>
            <a:r>
              <a:rPr lang="en-GB" altLang="fr-FR" dirty="0"/>
              <a:t> de </a:t>
            </a:r>
            <a:r>
              <a:rPr lang="en-GB" altLang="fr-FR" dirty="0" err="1"/>
              <a:t>caractères</a:t>
            </a:r>
            <a:r>
              <a:rPr lang="en-GB" altLang="fr-FR" dirty="0"/>
              <a:t> </a:t>
            </a:r>
            <a:r>
              <a:rPr lang="en-GB" altLang="fr-FR" dirty="0" err="1"/>
              <a:t>représentant</a:t>
            </a:r>
            <a:r>
              <a:rPr lang="en-GB" altLang="fr-FR" dirty="0"/>
              <a:t> </a:t>
            </a:r>
            <a:r>
              <a:rPr lang="en-GB" altLang="fr-FR" dirty="0" err="1"/>
              <a:t>l'objet</a:t>
            </a:r>
            <a:r>
              <a:rPr lang="en-GB" altLang="fr-FR" dirty="0"/>
              <a:t> a </a:t>
            </a:r>
            <a:r>
              <a:rPr lang="en-GB" altLang="fr-FR" dirty="0" err="1"/>
              <a:t>pu</a:t>
            </a:r>
            <a:r>
              <a:rPr lang="en-GB" altLang="fr-FR" dirty="0"/>
              <a:t> </a:t>
            </a:r>
            <a:r>
              <a:rPr lang="en-GB" altLang="fr-FR" dirty="0" err="1"/>
              <a:t>avoir</a:t>
            </a:r>
            <a:r>
              <a:rPr lang="en-GB" altLang="fr-FR" dirty="0"/>
              <a:t> </a:t>
            </a:r>
            <a:r>
              <a:rPr lang="en-GB" altLang="fr-FR" dirty="0" err="1"/>
              <a:t>été</a:t>
            </a:r>
            <a:r>
              <a:rPr lang="en-GB" altLang="fr-FR" dirty="0"/>
              <a:t> </a:t>
            </a:r>
            <a:r>
              <a:rPr lang="en-GB" altLang="fr-FR" dirty="0" err="1"/>
              <a:t>enregistrée</a:t>
            </a:r>
            <a:r>
              <a:rPr lang="en-GB" altLang="fr-FR" dirty="0"/>
              <a:t> </a:t>
            </a:r>
            <a:r>
              <a:rPr lang="en-GB" altLang="fr-FR" dirty="0" err="1"/>
              <a:t>dans</a:t>
            </a:r>
            <a:r>
              <a:rPr lang="en-GB" altLang="fr-FR" dirty="0"/>
              <a:t> un </a:t>
            </a:r>
            <a:r>
              <a:rPr lang="en-GB" altLang="fr-FR" dirty="0" err="1"/>
              <a:t>fichier</a:t>
            </a:r>
            <a:r>
              <a:rPr lang="en-GB" altLang="fr-FR" dirty="0"/>
              <a:t>, </a:t>
            </a:r>
            <a:r>
              <a:rPr lang="en-GB" altLang="fr-FR" dirty="0" err="1"/>
              <a:t>ou</a:t>
            </a:r>
            <a:r>
              <a:rPr lang="en-GB" altLang="fr-FR" dirty="0"/>
              <a:t> </a:t>
            </a:r>
            <a:r>
              <a:rPr lang="en-GB" altLang="fr-FR" dirty="0" err="1"/>
              <a:t>avoir</a:t>
            </a:r>
            <a:r>
              <a:rPr lang="en-GB" altLang="fr-FR" dirty="0"/>
              <a:t> </a:t>
            </a:r>
            <a:r>
              <a:rPr lang="en-GB" altLang="fr-FR" dirty="0" err="1"/>
              <a:t>été</a:t>
            </a:r>
            <a:r>
              <a:rPr lang="en-GB" altLang="fr-FR" dirty="0"/>
              <a:t> </a:t>
            </a:r>
            <a:r>
              <a:rPr lang="en-GB" altLang="fr-FR" dirty="0" err="1"/>
              <a:t>envoyée</a:t>
            </a:r>
            <a:r>
              <a:rPr lang="en-GB" altLang="fr-FR" dirty="0"/>
              <a:t> à </a:t>
            </a:r>
            <a:r>
              <a:rPr lang="en-GB" altLang="fr-FR" dirty="0" err="1"/>
              <a:t>une</a:t>
            </a:r>
            <a:r>
              <a:rPr lang="en-GB" altLang="fr-FR" dirty="0"/>
              <a:t> machine </a:t>
            </a:r>
            <a:r>
              <a:rPr lang="en-GB" altLang="fr-FR" dirty="0" err="1"/>
              <a:t>éloignée</a:t>
            </a:r>
            <a:r>
              <a:rPr lang="en-GB" altLang="fr-FR" dirty="0"/>
              <a:t> via </a:t>
            </a:r>
            <a:r>
              <a:rPr lang="en-GB" altLang="fr-FR" dirty="0" err="1"/>
              <a:t>une</a:t>
            </a:r>
            <a:r>
              <a:rPr lang="en-GB" altLang="fr-FR" dirty="0"/>
              <a:t> connexion </a:t>
            </a:r>
            <a:r>
              <a:rPr lang="en-GB" altLang="fr-FR" dirty="0" err="1"/>
              <a:t>réseau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19378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Pickle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Si vous avez un objet x, et un objet fichier f ouvert en écriture, la voie la plus simple de ``</a:t>
            </a:r>
            <a:r>
              <a:rPr lang="fr-FR" dirty="0" err="1"/>
              <a:t>pickler</a:t>
            </a:r>
            <a:r>
              <a:rPr lang="fr-FR" dirty="0"/>
              <a:t>'' l'objet prend seulement une ligne de code </a:t>
            </a:r>
          </a:p>
          <a:p>
            <a:pPr lvl="1"/>
            <a:r>
              <a:rPr lang="fr-FR" dirty="0" err="1"/>
              <a:t>pickle.dump</a:t>
            </a:r>
            <a:r>
              <a:rPr lang="fr-FR" dirty="0"/>
              <a:t>(x, f)</a:t>
            </a:r>
          </a:p>
          <a:p>
            <a:r>
              <a:rPr lang="fr-FR" dirty="0"/>
              <a:t>Pour ``</a:t>
            </a:r>
            <a:r>
              <a:rPr lang="fr-FR" dirty="0" err="1"/>
              <a:t>unpickler</a:t>
            </a:r>
            <a:r>
              <a:rPr lang="fr-FR" dirty="0"/>
              <a:t>'' l'objet, si f est un objet fichier ouvert en lecture</a:t>
            </a:r>
          </a:p>
          <a:p>
            <a:pPr lvl="1"/>
            <a:r>
              <a:rPr lang="fr-FR" dirty="0"/>
              <a:t>x = </a:t>
            </a:r>
            <a:r>
              <a:rPr lang="fr-FR" dirty="0" err="1"/>
              <a:t>pickle.load</a:t>
            </a:r>
            <a:r>
              <a:rPr lang="fr-FR" dirty="0"/>
              <a:t>(f)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112664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B0984B-C31F-4507-B93B-379E1A983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ONNX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8236F60-43BF-4292-8C86-19259F6CFC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Open Neural Network Exchange</a:t>
            </a:r>
          </a:p>
          <a:p>
            <a:pPr lvl="1"/>
            <a:r>
              <a:rPr lang="fr-FR" dirty="0" err="1"/>
              <a:t>pip</a:t>
            </a:r>
            <a:r>
              <a:rPr lang="fr-FR" dirty="0"/>
              <a:t> </a:t>
            </a:r>
            <a:r>
              <a:rPr lang="fr-FR" dirty="0" err="1"/>
              <a:t>install</a:t>
            </a:r>
            <a:r>
              <a:rPr lang="fr-FR" dirty="0"/>
              <a:t> skl2onnx</a:t>
            </a:r>
          </a:p>
          <a:p>
            <a:pPr marL="457200" lvl="1" indent="0">
              <a:buNone/>
            </a:pP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initial_type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[('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float_input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FloatTensorType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([None, 30]))]</a:t>
            </a:r>
          </a:p>
          <a:p>
            <a:pPr marL="457200" lvl="1" indent="0">
              <a:buNone/>
            </a:pP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onnx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convert_sklearn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(model, 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initial_types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initial_type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open("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model.onnx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", "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wb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") as f:</a:t>
            </a:r>
          </a:p>
          <a:p>
            <a:pPr marL="457200" lvl="1" indent="0">
              <a:buNone/>
            </a:pP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f.write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onnx.SerializeToString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r>
              <a:rPr lang="fr-FR" dirty="0"/>
              <a:t>.NET</a:t>
            </a:r>
          </a:p>
          <a:p>
            <a:pPr lvl="1"/>
            <a:r>
              <a:rPr lang="fr-FR" sz="2000" dirty="0"/>
              <a:t>new </a:t>
            </a:r>
            <a:r>
              <a:rPr lang="fr-FR" sz="2000" dirty="0" err="1"/>
              <a:t>InferenceSession</a:t>
            </a:r>
            <a:r>
              <a:rPr lang="fr-FR" sz="2000" dirty="0"/>
              <a:t>("</a:t>
            </a:r>
            <a:r>
              <a:rPr lang="fr-FR" sz="2000" dirty="0" err="1"/>
              <a:t>model.onnx</a:t>
            </a:r>
            <a:r>
              <a:rPr lang="fr-FR" sz="2000" dirty="0"/>
              <a:t>")</a:t>
            </a:r>
          </a:p>
          <a:p>
            <a:pPr lvl="1"/>
            <a:r>
              <a:rPr lang="fr-FR" sz="2000" dirty="0"/>
              <a:t>https://towardsdatascience.com/deploy-sci-kit-learn-models-in-net-core-applications-90e24e572f64</a:t>
            </a:r>
          </a:p>
        </p:txBody>
      </p:sp>
    </p:spTree>
    <p:extLst>
      <p:ext uri="{BB962C8B-B14F-4D97-AF65-F5344CB8AC3E}">
        <p14:creationId xmlns:p14="http://schemas.microsoft.com/office/powerpoint/2010/main" val="40170573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SVM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machines à vecteurs de support sont un ensemble de techniques d'apprentissage supervisé destinées à résoudre des problèmes de discrimination</a:t>
            </a:r>
          </a:p>
          <a:p>
            <a:pPr lvl="1"/>
            <a:r>
              <a:rPr lang="fr-FR" dirty="0"/>
              <a:t>Les SVM sont une généralisation des </a:t>
            </a:r>
            <a:r>
              <a:rPr lang="fr-FR" dirty="0" err="1"/>
              <a:t>classifieurs</a:t>
            </a:r>
            <a:r>
              <a:rPr lang="fr-FR" dirty="0"/>
              <a:t> linéaires.</a:t>
            </a:r>
          </a:p>
          <a:p>
            <a:pPr lvl="1"/>
            <a:r>
              <a:rPr lang="fr-FR" dirty="0"/>
              <a:t>Date années 1990 à partir des considérations théoriques de Vladimir </a:t>
            </a:r>
            <a:r>
              <a:rPr lang="fr-FR" dirty="0" err="1"/>
              <a:t>Vapnik</a:t>
            </a:r>
            <a:r>
              <a:rPr lang="fr-FR" dirty="0"/>
              <a:t> sur le développement d'une théorie statistique de l'apprentissage : la théorie de </a:t>
            </a:r>
            <a:r>
              <a:rPr lang="fr-FR" dirty="0" err="1"/>
              <a:t>Vapnik-Chervonenkis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407096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SVM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SVC est </a:t>
            </a:r>
            <a:r>
              <a:rPr lang="fr-FR"/>
              <a:t>un classifier SVM</a:t>
            </a:r>
            <a:endParaRPr lang="fr-FR" dirty="0"/>
          </a:p>
          <a:p>
            <a:pPr lvl="1"/>
            <a:r>
              <a:rPr lang="fr-FR" dirty="0" err="1"/>
              <a:t>sklearn.svm.SVC</a:t>
            </a:r>
            <a:r>
              <a:rPr lang="fr-FR" dirty="0"/>
              <a:t>(C=1.0, </a:t>
            </a:r>
            <a:r>
              <a:rPr lang="fr-FR" dirty="0" err="1"/>
              <a:t>kernel</a:t>
            </a:r>
            <a:r>
              <a:rPr lang="fr-FR" dirty="0"/>
              <a:t>=’</a:t>
            </a:r>
            <a:r>
              <a:rPr lang="fr-FR" dirty="0" err="1"/>
              <a:t>rbf</a:t>
            </a:r>
            <a:r>
              <a:rPr lang="fr-FR" dirty="0"/>
              <a:t>’, </a:t>
            </a:r>
            <a:r>
              <a:rPr lang="fr-FR" dirty="0" err="1"/>
              <a:t>degree</a:t>
            </a:r>
            <a:r>
              <a:rPr lang="fr-FR" dirty="0"/>
              <a:t>=3, gamma=’auto’, coef0=0.0, </a:t>
            </a:r>
            <a:r>
              <a:rPr lang="fr-FR" dirty="0" err="1"/>
              <a:t>shrinking</a:t>
            </a:r>
            <a:r>
              <a:rPr lang="fr-FR" dirty="0"/>
              <a:t>=</a:t>
            </a:r>
            <a:r>
              <a:rPr lang="fr-FR" dirty="0" err="1"/>
              <a:t>True</a:t>
            </a:r>
            <a:r>
              <a:rPr lang="fr-FR" dirty="0"/>
              <a:t>, </a:t>
            </a:r>
            <a:r>
              <a:rPr lang="fr-FR" dirty="0" err="1"/>
              <a:t>probability</a:t>
            </a:r>
            <a:r>
              <a:rPr lang="fr-FR" dirty="0"/>
              <a:t>=False, </a:t>
            </a:r>
            <a:r>
              <a:rPr lang="fr-FR" dirty="0" err="1"/>
              <a:t>tol</a:t>
            </a:r>
            <a:r>
              <a:rPr lang="fr-FR" dirty="0"/>
              <a:t>=0.001, </a:t>
            </a:r>
            <a:r>
              <a:rPr lang="fr-FR" dirty="0" err="1"/>
              <a:t>cache_size</a:t>
            </a:r>
            <a:r>
              <a:rPr lang="fr-FR" dirty="0"/>
              <a:t>=200, </a:t>
            </a:r>
            <a:r>
              <a:rPr lang="fr-FR" dirty="0" err="1"/>
              <a:t>class_weight</a:t>
            </a:r>
            <a:r>
              <a:rPr lang="fr-FR" dirty="0"/>
              <a:t>=None, </a:t>
            </a:r>
            <a:r>
              <a:rPr lang="fr-FR" dirty="0" err="1"/>
              <a:t>verbose</a:t>
            </a:r>
            <a:r>
              <a:rPr lang="fr-FR" dirty="0"/>
              <a:t>=False, </a:t>
            </a:r>
            <a:r>
              <a:rPr lang="fr-FR" dirty="0" err="1"/>
              <a:t>max_iter</a:t>
            </a:r>
            <a:r>
              <a:rPr lang="fr-FR" dirty="0"/>
              <a:t>=-1, </a:t>
            </a:r>
            <a:r>
              <a:rPr lang="fr-FR" dirty="0" err="1"/>
              <a:t>decision_function_shape</a:t>
            </a:r>
            <a:r>
              <a:rPr lang="fr-FR" dirty="0"/>
              <a:t>=’</a:t>
            </a:r>
            <a:r>
              <a:rPr lang="fr-FR" dirty="0" err="1"/>
              <a:t>ovr</a:t>
            </a:r>
            <a:r>
              <a:rPr lang="fr-FR" dirty="0"/>
              <a:t>’, </a:t>
            </a:r>
            <a:r>
              <a:rPr lang="fr-FR" dirty="0" err="1"/>
              <a:t>random_state</a:t>
            </a:r>
            <a:r>
              <a:rPr lang="fr-FR" dirty="0"/>
              <a:t>=None)</a:t>
            </a:r>
          </a:p>
          <a:p>
            <a:r>
              <a:rPr lang="fr-FR" dirty="0"/>
              <a:t>Exemple</a:t>
            </a:r>
          </a:p>
          <a:p>
            <a:pPr lvl="1"/>
            <a:r>
              <a:rPr lang="fr-FR" dirty="0" err="1"/>
              <a:t>svm</a:t>
            </a:r>
            <a:r>
              <a:rPr lang="fr-FR" dirty="0"/>
              <a:t> = </a:t>
            </a:r>
            <a:r>
              <a:rPr lang="fr-FR" dirty="0" err="1"/>
              <a:t>sk.svm.SVC</a:t>
            </a:r>
            <a:r>
              <a:rPr lang="fr-FR" dirty="0"/>
              <a:t>(C=0.1, </a:t>
            </a:r>
            <a:r>
              <a:rPr lang="fr-FR" dirty="0" err="1"/>
              <a:t>kernel</a:t>
            </a:r>
            <a:r>
              <a:rPr lang="fr-FR" dirty="0"/>
              <a:t>='</a:t>
            </a:r>
            <a:r>
              <a:rPr lang="fr-FR" dirty="0" err="1"/>
              <a:t>linear</a:t>
            </a:r>
            <a:r>
              <a:rPr lang="fr-FR" dirty="0"/>
              <a:t>')</a:t>
            </a:r>
          </a:p>
        </p:txBody>
      </p:sp>
    </p:spTree>
    <p:extLst>
      <p:ext uri="{BB962C8B-B14F-4D97-AF65-F5344CB8AC3E}">
        <p14:creationId xmlns:p14="http://schemas.microsoft.com/office/powerpoint/2010/main" val="10195175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Kernel</a:t>
            </a:r>
            <a:endParaRPr lang="fr-FR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9D6814B-F322-48D5-8F90-C756EF69D5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137" y="1052736"/>
            <a:ext cx="7200800" cy="54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4C360BA-A065-419E-8020-069C3EB000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8764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3" y="1412776"/>
            <a:ext cx="5047360" cy="5040560"/>
          </a:xfrm>
        </p:spPr>
        <p:txBody>
          <a:bodyPr/>
          <a:lstStyle/>
          <a:p>
            <a:r>
              <a:rPr lang="fr-FR" sz="2400" dirty="0"/>
              <a:t>Initié et piloté en France par l'INRIA et Télécom </a:t>
            </a:r>
            <a:r>
              <a:rPr lang="fr-FR" sz="2400" dirty="0" err="1"/>
              <a:t>ParisTech</a:t>
            </a:r>
            <a:r>
              <a:rPr lang="fr-FR" sz="2400" dirty="0"/>
              <a:t>, le projet open source </a:t>
            </a:r>
            <a:r>
              <a:rPr lang="fr-FR" sz="2400" dirty="0" err="1"/>
              <a:t>Scikit-learn</a:t>
            </a:r>
            <a:r>
              <a:rPr lang="fr-FR" sz="2400" dirty="0"/>
              <a:t> est devenu une référence dans le monde de l'intelligence artificielle</a:t>
            </a:r>
          </a:p>
          <a:p>
            <a:pPr lvl="1"/>
            <a:r>
              <a:rPr lang="fr-FR" sz="2000" dirty="0"/>
              <a:t>De Paris à San Francisco en passant par Singapour, la bibliothèque de machine </a:t>
            </a:r>
            <a:r>
              <a:rPr lang="fr-FR" sz="2000" dirty="0" err="1"/>
              <a:t>learning</a:t>
            </a:r>
            <a:r>
              <a:rPr lang="fr-FR" sz="2000" dirty="0"/>
              <a:t>, écrite en Python, s'impose aux start-up jusqu'aux grands groupes, </a:t>
            </a:r>
            <a:r>
              <a:rPr lang="fr-FR" sz="2000" dirty="0" err="1"/>
              <a:t>Gafam</a:t>
            </a:r>
            <a:r>
              <a:rPr lang="fr-FR" sz="2000" dirty="0"/>
              <a:t> compris.</a:t>
            </a:r>
          </a:p>
          <a:p>
            <a:r>
              <a:rPr lang="fr-FR" sz="2400" dirty="0" err="1"/>
              <a:t>pip</a:t>
            </a:r>
            <a:r>
              <a:rPr lang="fr-FR" sz="2400" dirty="0"/>
              <a:t> </a:t>
            </a:r>
            <a:r>
              <a:rPr lang="fr-FR" sz="2400" dirty="0" err="1"/>
              <a:t>install</a:t>
            </a:r>
            <a:r>
              <a:rPr lang="fr-FR" sz="2400" dirty="0"/>
              <a:t> </a:t>
            </a:r>
            <a:r>
              <a:rPr lang="fr-FR" sz="2400" dirty="0" err="1"/>
              <a:t>scikit-learn</a:t>
            </a:r>
            <a:endParaRPr lang="fr-FR" sz="2400" dirty="0"/>
          </a:p>
          <a:p>
            <a:pPr lvl="1"/>
            <a:endParaRPr lang="fr-FR" sz="2000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8951" y="203709"/>
            <a:ext cx="3067050" cy="762000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6873" y="1844824"/>
            <a:ext cx="3893488" cy="475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471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Scikit-learn</a:t>
            </a:r>
            <a:r>
              <a:rPr lang="fr-FR" dirty="0"/>
              <a:t> est le package de machine </a:t>
            </a:r>
            <a:r>
              <a:rPr lang="fr-FR" dirty="0" err="1"/>
              <a:t>learning</a:t>
            </a:r>
            <a:r>
              <a:rPr lang="fr-FR" dirty="0"/>
              <a:t> Python</a:t>
            </a:r>
          </a:p>
          <a:p>
            <a:pPr lvl="1"/>
            <a:r>
              <a:rPr lang="fr-FR" dirty="0"/>
              <a:t>Catégorisation</a:t>
            </a:r>
          </a:p>
          <a:p>
            <a:pPr lvl="1"/>
            <a:r>
              <a:rPr lang="fr-FR" dirty="0"/>
              <a:t>Régression</a:t>
            </a:r>
          </a:p>
          <a:p>
            <a:pPr lvl="1"/>
            <a:r>
              <a:rPr lang="fr-FR" dirty="0" err="1"/>
              <a:t>Clusterisation</a:t>
            </a:r>
            <a:r>
              <a:rPr lang="fr-FR" dirty="0"/>
              <a:t> (regroupement)</a:t>
            </a:r>
          </a:p>
          <a:p>
            <a:pPr lvl="1"/>
            <a:r>
              <a:rPr lang="fr-FR" dirty="0"/>
              <a:t>Réduction de dimension</a:t>
            </a:r>
          </a:p>
          <a:p>
            <a:pPr lvl="1"/>
            <a:r>
              <a:rPr lang="fr-FR" dirty="0"/>
              <a:t>Sélection de modèle</a:t>
            </a:r>
          </a:p>
          <a:p>
            <a:pPr lvl="1"/>
            <a:r>
              <a:rPr lang="fr-FR" dirty="0" err="1"/>
              <a:t>Preprocessing</a:t>
            </a:r>
            <a:r>
              <a:rPr lang="fr-FR" dirty="0"/>
              <a:t> (Filtrage, Randomisation)</a:t>
            </a:r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8951" y="203709"/>
            <a:ext cx="3067050" cy="762000"/>
          </a:xfrm>
          <a:prstGeom prst="rect">
            <a:avLst/>
          </a:prstGeom>
        </p:spPr>
      </p:pic>
      <p:pic>
        <p:nvPicPr>
          <p:cNvPr id="1026" name="Picture 2" descr="http://scikit-learn.org/stable/_images/sphx_glr_plot_classifier_comparison_001_carouse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5043336"/>
            <a:ext cx="5715000" cy="1809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8605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Régression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Commençons par la régression linéaire</a:t>
            </a:r>
          </a:p>
          <a:p>
            <a:r>
              <a:rPr lang="fr-FR" dirty="0"/>
              <a:t>Import </a:t>
            </a:r>
            <a:r>
              <a:rPr lang="fr-FR" dirty="0" err="1"/>
              <a:t>sklearn.linearmodel</a:t>
            </a:r>
            <a:endParaRPr lang="fr-FR" dirty="0"/>
          </a:p>
          <a:p>
            <a:pPr lvl="1"/>
            <a:r>
              <a:rPr lang="fr-FR" dirty="0"/>
              <a:t>Minimisation de l’erreur </a:t>
            </a:r>
            <a:r>
              <a:rPr lang="fr-FR" dirty="0" err="1"/>
              <a:t>quadritique</a:t>
            </a:r>
            <a:endParaRPr lang="fr-FR" dirty="0"/>
          </a:p>
          <a:p>
            <a:r>
              <a:rPr lang="fr-FR" dirty="0"/>
              <a:t>Classe </a:t>
            </a:r>
            <a:r>
              <a:rPr lang="fr-FR" dirty="0" err="1"/>
              <a:t>LinearRegression</a:t>
            </a:r>
            <a:endParaRPr lang="fr-FR" dirty="0"/>
          </a:p>
          <a:p>
            <a:r>
              <a:rPr lang="fr-FR" dirty="0"/>
              <a:t>Fit()</a:t>
            </a:r>
          </a:p>
          <a:p>
            <a:pPr lvl="1"/>
            <a:r>
              <a:rPr lang="fr-FR" dirty="0"/>
              <a:t>Va démarrer l’apprentissage</a:t>
            </a:r>
          </a:p>
          <a:p>
            <a:r>
              <a:rPr lang="fr-FR" dirty="0" err="1"/>
              <a:t>Predict</a:t>
            </a:r>
            <a:r>
              <a:rPr lang="fr-FR" dirty="0"/>
              <a:t>()</a:t>
            </a:r>
          </a:p>
          <a:p>
            <a:pPr lvl="1"/>
            <a:r>
              <a:rPr lang="fr-FR" dirty="0"/>
              <a:t>Joue le modèle</a:t>
            </a:r>
          </a:p>
          <a:p>
            <a:r>
              <a:rPr lang="fr-FR" dirty="0"/>
              <a:t>Résultats identiques à </a:t>
            </a:r>
            <a:r>
              <a:rPr lang="fr-FR" dirty="0" err="1"/>
              <a:t>SciPy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09837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Régression</a:t>
            </a:r>
          </a:p>
        </p:txBody>
      </p:sp>
      <p:pic>
        <p:nvPicPr>
          <p:cNvPr id="1026" name="Picture 2" descr="https://www.guru99.com/images/1/080618_0520_LinearRegre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268759"/>
            <a:ext cx="4464496" cy="5331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3148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Dataset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X représente le </a:t>
            </a:r>
            <a:r>
              <a:rPr lang="fr-FR" dirty="0" err="1"/>
              <a:t>Dataset</a:t>
            </a:r>
            <a:endParaRPr lang="fr-FR" dirty="0"/>
          </a:p>
          <a:p>
            <a:pPr lvl="1"/>
            <a:r>
              <a:rPr lang="fr-FR" dirty="0"/>
              <a:t>S’exprime en majuscule car il s’agit d’une matrice</a:t>
            </a:r>
          </a:p>
          <a:p>
            <a:pPr lvl="1"/>
            <a:r>
              <a:rPr lang="fr-FR" dirty="0"/>
              <a:t>1 dimension = 1 variable</a:t>
            </a:r>
          </a:p>
          <a:p>
            <a:r>
              <a:rPr lang="fr-FR" dirty="0"/>
              <a:t>y représente le résultat</a:t>
            </a:r>
          </a:p>
        </p:txBody>
      </p:sp>
    </p:spTree>
    <p:extLst>
      <p:ext uri="{BB962C8B-B14F-4D97-AF65-F5344CB8AC3E}">
        <p14:creationId xmlns:p14="http://schemas.microsoft.com/office/powerpoint/2010/main" val="3497601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Random</a:t>
            </a:r>
            <a:r>
              <a:rPr lang="fr-FR" dirty="0"/>
              <a:t> Forest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forêts d'arbres décisionnels ont été formellement proposées en 2001 par Leo </a:t>
            </a:r>
            <a:r>
              <a:rPr lang="fr-FR" dirty="0" err="1"/>
              <a:t>Breiman</a:t>
            </a:r>
            <a:r>
              <a:rPr lang="fr-FR" dirty="0"/>
              <a:t> et Adèle </a:t>
            </a:r>
            <a:r>
              <a:rPr lang="fr-FR" dirty="0" err="1"/>
              <a:t>Cutler</a:t>
            </a:r>
            <a:endParaRPr lang="fr-FR" dirty="0"/>
          </a:p>
          <a:p>
            <a:r>
              <a:rPr lang="fr-FR" dirty="0"/>
              <a:t>Cet algorithme combine les concepts de sous-espaces aléatoires et de </a:t>
            </a:r>
            <a:r>
              <a:rPr lang="fr-FR" dirty="0" err="1"/>
              <a:t>bagging</a:t>
            </a:r>
            <a:endParaRPr lang="fr-FR" dirty="0"/>
          </a:p>
          <a:p>
            <a:r>
              <a:rPr lang="fr-FR" dirty="0"/>
              <a:t>L'algorithme des forêts d'arbres décisionnels effectue un apprentissage sur de multiples arbres de décision entraînés sur des sous-ensembles de données légèrement différents</a:t>
            </a:r>
          </a:p>
        </p:txBody>
      </p:sp>
    </p:spTree>
    <p:extLst>
      <p:ext uri="{BB962C8B-B14F-4D97-AF65-F5344CB8AC3E}">
        <p14:creationId xmlns:p14="http://schemas.microsoft.com/office/powerpoint/2010/main" val="34285975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Asymétrie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Random</a:t>
            </a:r>
            <a:r>
              <a:rPr lang="fr-FR" dirty="0"/>
              <a:t> Forest est un modèle asymétrique</a:t>
            </a:r>
          </a:p>
          <a:p>
            <a:pPr lvl="1"/>
            <a:r>
              <a:rPr lang="fr-FR" dirty="0"/>
              <a:t>Apprentissage couteux</a:t>
            </a:r>
          </a:p>
          <a:p>
            <a:pPr lvl="1"/>
            <a:r>
              <a:rPr lang="fr-FR" dirty="0"/>
              <a:t>Prédiction rapide</a:t>
            </a:r>
          </a:p>
          <a:p>
            <a:pPr lvl="1"/>
            <a:r>
              <a:rPr lang="fr-FR" dirty="0"/>
              <a:t>Très utile</a:t>
            </a:r>
          </a:p>
        </p:txBody>
      </p:sp>
    </p:spTree>
    <p:extLst>
      <p:ext uri="{BB962C8B-B14F-4D97-AF65-F5344CB8AC3E}">
        <p14:creationId xmlns:p14="http://schemas.microsoft.com/office/powerpoint/2010/main" val="8474020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Random</a:t>
            </a:r>
            <a:r>
              <a:rPr lang="fr-FR" dirty="0"/>
              <a:t> Forest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Exemple</a:t>
            </a:r>
          </a:p>
          <a:p>
            <a:pPr lvl="1"/>
            <a:r>
              <a:rPr lang="fr-FR" dirty="0"/>
              <a:t>import </a:t>
            </a:r>
            <a:r>
              <a:rPr lang="fr-FR" dirty="0" err="1"/>
              <a:t>sk.ensemble</a:t>
            </a:r>
            <a:r>
              <a:rPr lang="fr-FR" dirty="0"/>
              <a:t> as </a:t>
            </a:r>
            <a:r>
              <a:rPr lang="fr-FR" dirty="0" err="1"/>
              <a:t>rf</a:t>
            </a:r>
            <a:endParaRPr lang="fr-FR" dirty="0"/>
          </a:p>
          <a:p>
            <a:pPr lvl="1"/>
            <a:r>
              <a:rPr lang="fr-FR" dirty="0"/>
              <a:t>model = </a:t>
            </a:r>
            <a:r>
              <a:rPr lang="fr-FR" dirty="0" err="1"/>
              <a:t>rf.RandomForestClassifier</a:t>
            </a:r>
            <a:r>
              <a:rPr lang="fr-FR" dirty="0"/>
              <a:t>(</a:t>
            </a:r>
            <a:r>
              <a:rPr lang="fr-FR" dirty="0" err="1"/>
              <a:t>n_estimators</a:t>
            </a:r>
            <a:r>
              <a:rPr lang="fr-FR" dirty="0"/>
              <a:t>=100)</a:t>
            </a:r>
          </a:p>
          <a:p>
            <a:r>
              <a:rPr lang="fr-FR" dirty="0"/>
              <a:t>Très puissant</a:t>
            </a:r>
          </a:p>
          <a:p>
            <a:pPr lvl="1"/>
            <a:r>
              <a:rPr lang="fr-FR" dirty="0"/>
              <a:t>Bien plus gourmand que </a:t>
            </a:r>
            <a:r>
              <a:rPr lang="fr-FR" dirty="0" err="1"/>
              <a:t>kNN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19699739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7784</TotalTime>
  <Words>673</Words>
  <Application>Microsoft Office PowerPoint</Application>
  <PresentationFormat>Affichage à l'écran (4:3)</PresentationFormat>
  <Paragraphs>89</Paragraphs>
  <Slides>19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4" baseType="lpstr">
      <vt:lpstr>Arial</vt:lpstr>
      <vt:lpstr>Courier New</vt:lpstr>
      <vt:lpstr>Monotype Sorts</vt:lpstr>
      <vt:lpstr>Times New Roman</vt:lpstr>
      <vt:lpstr>cvc</vt:lpstr>
      <vt:lpstr>Présentation PowerPoint</vt:lpstr>
      <vt:lpstr>Présentation PowerPoint</vt:lpstr>
      <vt:lpstr>Présentation PowerPoint</vt:lpstr>
      <vt:lpstr>Régression</vt:lpstr>
      <vt:lpstr>Régression</vt:lpstr>
      <vt:lpstr>Dataset</vt:lpstr>
      <vt:lpstr>Random Forest</vt:lpstr>
      <vt:lpstr>Asymétrie</vt:lpstr>
      <vt:lpstr>Random Forest</vt:lpstr>
      <vt:lpstr>Exemple Iris</vt:lpstr>
      <vt:lpstr>Importances des features</vt:lpstr>
      <vt:lpstr>Importance Feature</vt:lpstr>
      <vt:lpstr>Sérialisation du modèle</vt:lpstr>
      <vt:lpstr>Pickle</vt:lpstr>
      <vt:lpstr>Pickle</vt:lpstr>
      <vt:lpstr>ONNX</vt:lpstr>
      <vt:lpstr>SVM</vt:lpstr>
      <vt:lpstr>SVM</vt:lpstr>
      <vt:lpstr>Kernel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335</cp:revision>
  <dcterms:created xsi:type="dcterms:W3CDTF">2000-04-10T19:33:12Z</dcterms:created>
  <dcterms:modified xsi:type="dcterms:W3CDTF">2023-11-02T17:33:01Z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