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6"/>
  </p:notesMasterIdLst>
  <p:handoutMasterIdLst>
    <p:handoutMasterId r:id="rId17"/>
  </p:handoutMasterIdLst>
  <p:sldIdLst>
    <p:sldId id="264" r:id="rId2"/>
    <p:sldId id="265" r:id="rId3"/>
    <p:sldId id="266" r:id="rId4"/>
    <p:sldId id="268" r:id="rId5"/>
    <p:sldId id="269" r:id="rId6"/>
    <p:sldId id="291" r:id="rId7"/>
    <p:sldId id="292" r:id="rId8"/>
    <p:sldId id="278" r:id="rId9"/>
    <p:sldId id="277" r:id="rId10"/>
    <p:sldId id="294" r:id="rId11"/>
    <p:sldId id="267" r:id="rId12"/>
    <p:sldId id="295" r:id="rId13"/>
    <p:sldId id="296" r:id="rId14"/>
    <p:sldId id="297" r:id="rId1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78" d="100"/>
          <a:sy n="78" d="100"/>
        </p:scale>
        <p:origin x="158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296785EE-A613-450A-80EB-2D93E2E2CCEF}" type="slidenum">
              <a:rPr lang="fr-FR"/>
              <a:pPr>
                <a:defRPr/>
              </a:pPr>
              <a:t>‹N°›</a:t>
            </a:fld>
            <a:endParaRPr lang="fr-FR"/>
          </a:p>
        </p:txBody>
      </p:sp>
    </p:spTree>
    <p:extLst>
      <p:ext uri="{BB962C8B-B14F-4D97-AF65-F5344CB8AC3E}">
        <p14:creationId xmlns:p14="http://schemas.microsoft.com/office/powerpoint/2010/main" val="908477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5604"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27CEE7E7-BC92-4BBE-8C05-46D473984F35}" type="slidenum">
              <a:rPr lang="fr-FR"/>
              <a:pPr>
                <a:defRPr/>
              </a:pPr>
              <a:t>‹N°›</a:t>
            </a:fld>
            <a:endParaRPr lang="fr-FR"/>
          </a:p>
        </p:txBody>
      </p:sp>
    </p:spTree>
    <p:extLst>
      <p:ext uri="{BB962C8B-B14F-4D97-AF65-F5344CB8AC3E}">
        <p14:creationId xmlns:p14="http://schemas.microsoft.com/office/powerpoint/2010/main" val="242174421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193809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15005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5468276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2DCE52D0-53D5-472E-9DFD-1EB3806A0667}" type="slidenum">
              <a:rPr lang="fr-FR" sz="1200" smtClean="0"/>
              <a:pPr>
                <a:spcBef>
                  <a:spcPct val="50000"/>
                </a:spcBef>
                <a:defRPr/>
              </a:pPr>
              <a:t>‹N°›</a:t>
            </a:fld>
            <a:endParaRPr lang="fr-FR" dirty="0">
              <a:latin typeface="Times New Roman" pitchFamily="18" charset="0"/>
            </a:endParaRPr>
          </a:p>
        </p:txBody>
      </p:sp>
      <p:sp>
        <p:nvSpPr>
          <p:cNvPr id="1028" name="Rectangle 5"/>
          <p:cNvSpPr>
            <a:spLocks noGrp="1" noChangeArrowheads="1"/>
          </p:cNvSpPr>
          <p:nvPr>
            <p:ph type="title"/>
          </p:nvPr>
        </p:nvSpPr>
        <p:spPr bwMode="auto">
          <a:xfrm>
            <a:off x="1187450" y="196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a:t>Cliquez pour modifier le style du titre du masque</a:t>
            </a:r>
          </a:p>
        </p:txBody>
      </p:sp>
      <p:sp>
        <p:nvSpPr>
          <p:cNvPr id="1029" name="Rectangle 6"/>
          <p:cNvSpPr>
            <a:spLocks noGrp="1" noChangeArrowheads="1"/>
          </p:cNvSpPr>
          <p:nvPr>
            <p:ph type="body" idx="1"/>
          </p:nvPr>
        </p:nvSpPr>
        <p:spPr bwMode="auto">
          <a:xfrm>
            <a:off x="395536" y="1628800"/>
            <a:ext cx="856431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2" name="Picture 8" descr="cartevis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fr-FR" altLang="fr-FR" dirty="0"/>
              <a:t>Test </a:t>
            </a:r>
            <a:r>
              <a:rPr lang="fr-FR" altLang="fr-FR" dirty="0" err="1"/>
              <a:t>Driven</a:t>
            </a:r>
            <a:r>
              <a:rPr lang="fr-FR" altLang="fr-FR" dirty="0"/>
              <a:t> </a:t>
            </a:r>
            <a:r>
              <a:rPr lang="fr-FR" altLang="fr-FR" dirty="0" err="1"/>
              <a:t>Development</a:t>
            </a:r>
            <a:endParaRPr lang="fr-FR" altLang="fr-FR" dirty="0"/>
          </a:p>
        </p:txBody>
      </p:sp>
      <p:sp>
        <p:nvSpPr>
          <p:cNvPr id="2051" name="Rectangle 5"/>
          <p:cNvSpPr>
            <a:spLocks noGrp="1" noChangeArrowheads="1"/>
          </p:cNvSpPr>
          <p:nvPr>
            <p:ph type="subTitle" idx="1"/>
          </p:nvPr>
        </p:nvSpPr>
        <p:spPr/>
        <p:txBody>
          <a:bodyPr/>
          <a:lstStyle/>
          <a:p>
            <a:pPr eaLnBrk="1" hangingPunct="1"/>
            <a:endParaRPr lang="fr-FR" altLang="fr-FR" dirty="0"/>
          </a:p>
          <a:p>
            <a:pPr eaLnBrk="1" hangingPunct="1"/>
            <a:r>
              <a:rPr lang="fr-FR" altLang="fr-FR" dirty="0" err="1"/>
              <a:t>UnitTest</a:t>
            </a:r>
            <a:endParaRPr lang="fr-FR" altLang="fr-FR" dirty="0"/>
          </a:p>
        </p:txBody>
      </p:sp>
      <p:pic>
        <p:nvPicPr>
          <p:cNvPr id="32770" name="Picture 2" descr="http://www.davidarno.org/wp-content/uploads/2007/10/logo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412776"/>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d'intégration</a:t>
            </a:r>
          </a:p>
        </p:txBody>
      </p:sp>
      <p:sp>
        <p:nvSpPr>
          <p:cNvPr id="3" name="Espace réservé du contenu 2"/>
          <p:cNvSpPr>
            <a:spLocks noGrp="1"/>
          </p:cNvSpPr>
          <p:nvPr>
            <p:ph idx="1"/>
          </p:nvPr>
        </p:nvSpPr>
        <p:spPr/>
        <p:txBody>
          <a:bodyPr/>
          <a:lstStyle/>
          <a:p>
            <a:r>
              <a:rPr lang="fr-FR" dirty="0"/>
              <a:t>Un test d'intégration est un test qui se déroule dans une phase d'un projet informatique suivant les tests unitaires.</a:t>
            </a:r>
          </a:p>
          <a:p>
            <a:r>
              <a:rPr lang="fr-FR" dirty="0"/>
              <a:t>Il consiste, une fois que les développeurs ont chacun validé leurs développements ou leurs correctifs, à regrouper leurs modifications ensemble dans le cadre d'une livraison.</a:t>
            </a:r>
          </a:p>
          <a:p>
            <a:r>
              <a:rPr lang="fr-FR" dirty="0"/>
              <a:t>Il s'agit d'établir une nouvelle version, basée soit sur une version de maintenance, soit sur une version de développement.</a:t>
            </a:r>
          </a:p>
        </p:txBody>
      </p:sp>
    </p:spTree>
    <p:extLst>
      <p:ext uri="{BB962C8B-B14F-4D97-AF65-F5344CB8AC3E}">
        <p14:creationId xmlns:p14="http://schemas.microsoft.com/office/powerpoint/2010/main" val="86718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L'intégration continue</a:t>
            </a:r>
          </a:p>
        </p:txBody>
      </p:sp>
      <p:sp>
        <p:nvSpPr>
          <p:cNvPr id="3" name="Espace réservé du contenu 2"/>
          <p:cNvSpPr>
            <a:spLocks noGrp="1"/>
          </p:cNvSpPr>
          <p:nvPr>
            <p:ph idx="1"/>
          </p:nvPr>
        </p:nvSpPr>
        <p:spPr/>
        <p:txBody>
          <a:bodyPr/>
          <a:lstStyle/>
          <a:p>
            <a:r>
              <a:rPr lang="fr-FR" dirty="0"/>
              <a:t>L’intégration continue est la fusion des tests unitaires et des tests d’intégration, car le programmeur détient toute l’application sur son poste et peut donc faire de l’intégration tout au long de son développement</a:t>
            </a:r>
          </a:p>
          <a:p>
            <a:r>
              <a:rPr lang="fr-FR" dirty="0"/>
              <a:t>Peut être incorporé au </a:t>
            </a:r>
            <a:r>
              <a:rPr lang="fr-FR"/>
              <a:t>processus de compilation</a:t>
            </a:r>
            <a:endParaRPr lang="fr-FR" dirty="0"/>
          </a:p>
        </p:txBody>
      </p:sp>
    </p:spTree>
    <p:extLst>
      <p:ext uri="{BB962C8B-B14F-4D97-AF65-F5344CB8AC3E}">
        <p14:creationId xmlns:p14="http://schemas.microsoft.com/office/powerpoint/2010/main" val="183474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d'intégration vs unitaire</a:t>
            </a:r>
          </a:p>
        </p:txBody>
      </p:sp>
      <p:sp>
        <p:nvSpPr>
          <p:cNvPr id="3" name="Espace réservé du contenu 2"/>
          <p:cNvSpPr>
            <a:spLocks noGrp="1"/>
          </p:cNvSpPr>
          <p:nvPr>
            <p:ph idx="1"/>
          </p:nvPr>
        </p:nvSpPr>
        <p:spPr/>
        <p:txBody>
          <a:bodyPr/>
          <a:lstStyle/>
          <a:p>
            <a:r>
              <a:rPr lang="fr-FR" dirty="0"/>
              <a:t>Un test d'intégration n'est pas unitaire !</a:t>
            </a:r>
          </a:p>
          <a:p>
            <a:pPr lvl="1"/>
            <a:r>
              <a:rPr lang="fr-FR" dirty="0"/>
              <a:t>Possède des dépendances</a:t>
            </a:r>
          </a:p>
          <a:p>
            <a:pPr lvl="2"/>
            <a:r>
              <a:rPr lang="fr-FR" dirty="0"/>
              <a:t>SGBD, Fichiers, …</a:t>
            </a:r>
          </a:p>
          <a:p>
            <a:pPr lvl="1"/>
            <a:r>
              <a:rPr lang="fr-FR" dirty="0"/>
              <a:t>Peut tester un scénario</a:t>
            </a:r>
          </a:p>
          <a:p>
            <a:pPr lvl="1"/>
            <a:r>
              <a:rPr lang="fr-FR" dirty="0"/>
              <a:t>Est joué moins souvent</a:t>
            </a:r>
          </a:p>
          <a:p>
            <a:pPr lvl="1"/>
            <a:r>
              <a:rPr lang="fr-FR" dirty="0"/>
              <a:t>Est moins petit</a:t>
            </a:r>
          </a:p>
          <a:p>
            <a:pPr lvl="1"/>
            <a:r>
              <a:rPr lang="fr-FR" dirty="0"/>
              <a:t>Quoi que …</a:t>
            </a:r>
          </a:p>
          <a:p>
            <a:pPr lvl="1"/>
            <a:r>
              <a:rPr lang="fr-FR" dirty="0"/>
              <a:t>Ne test que les couches hautes</a:t>
            </a:r>
          </a:p>
          <a:p>
            <a:pPr lvl="2"/>
            <a:r>
              <a:rPr lang="fr-FR" dirty="0"/>
              <a:t>Service (Use Case)</a:t>
            </a:r>
          </a:p>
          <a:p>
            <a:pPr lvl="1"/>
            <a:r>
              <a:rPr lang="fr-FR" dirty="0"/>
              <a:t>Peut être plus lent</a:t>
            </a:r>
          </a:p>
        </p:txBody>
      </p:sp>
    </p:spTree>
    <p:extLst>
      <p:ext uri="{BB962C8B-B14F-4D97-AF65-F5344CB8AC3E}">
        <p14:creationId xmlns:p14="http://schemas.microsoft.com/office/powerpoint/2010/main" val="332043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Gestion des dépendances</a:t>
            </a:r>
          </a:p>
        </p:txBody>
      </p:sp>
      <p:sp>
        <p:nvSpPr>
          <p:cNvPr id="3" name="Espace réservé du contenu 2"/>
          <p:cNvSpPr>
            <a:spLocks noGrp="1"/>
          </p:cNvSpPr>
          <p:nvPr>
            <p:ph idx="1"/>
          </p:nvPr>
        </p:nvSpPr>
        <p:spPr>
          <a:xfrm>
            <a:off x="395536" y="1628800"/>
            <a:ext cx="5616624" cy="4114800"/>
          </a:xfrm>
        </p:spPr>
        <p:txBody>
          <a:bodyPr/>
          <a:lstStyle/>
          <a:p>
            <a:r>
              <a:rPr lang="fr-FR" dirty="0"/>
              <a:t>Un test d'intégration peut avoir des dépendances lourdes</a:t>
            </a:r>
          </a:p>
          <a:p>
            <a:pPr lvl="1"/>
            <a:r>
              <a:rPr lang="fr-FR" dirty="0"/>
              <a:t>SGBD, File, …</a:t>
            </a:r>
          </a:p>
          <a:p>
            <a:r>
              <a:rPr lang="fr-FR" dirty="0"/>
              <a:t>Il n'est pas nécessaire de </a:t>
            </a:r>
            <a:r>
              <a:rPr lang="fr-FR" dirty="0" err="1"/>
              <a:t>Mocker</a:t>
            </a:r>
            <a:endParaRPr lang="fr-FR" dirty="0"/>
          </a:p>
          <a:p>
            <a:r>
              <a:rPr lang="fr-FR" dirty="0"/>
              <a:t>Cycle RGR</a:t>
            </a:r>
          </a:p>
          <a:p>
            <a:r>
              <a:rPr lang="fr-FR" dirty="0"/>
              <a:t>Il faut donc posséder un jeux de données fiable</a:t>
            </a:r>
          </a:p>
          <a:p>
            <a:pPr lvl="1"/>
            <a:r>
              <a:rPr lang="fr-FR" dirty="0"/>
              <a:t>Plusieurs stratégies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44" y="2204864"/>
            <a:ext cx="2915956" cy="3047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55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4205A-5ED0-40E3-B9C9-6C07550217CC}"/>
              </a:ext>
            </a:extLst>
          </p:cNvPr>
          <p:cNvSpPr>
            <a:spLocks noGrp="1"/>
          </p:cNvSpPr>
          <p:nvPr>
            <p:ph type="title"/>
          </p:nvPr>
        </p:nvSpPr>
        <p:spPr/>
        <p:txBody>
          <a:bodyPr/>
          <a:lstStyle/>
          <a:p>
            <a:r>
              <a:rPr lang="fr-FR" dirty="0"/>
              <a:t>Pipeline</a:t>
            </a:r>
          </a:p>
        </p:txBody>
      </p:sp>
      <p:sp>
        <p:nvSpPr>
          <p:cNvPr id="3" name="Espace réservé du contenu 2">
            <a:extLst>
              <a:ext uri="{FF2B5EF4-FFF2-40B4-BE49-F238E27FC236}">
                <a16:creationId xmlns:a16="http://schemas.microsoft.com/office/drawing/2014/main" id="{CDF5A1C1-2D91-EA49-C3C7-12C7AEC52967}"/>
              </a:ext>
            </a:extLst>
          </p:cNvPr>
          <p:cNvSpPr>
            <a:spLocks noGrp="1"/>
          </p:cNvSpPr>
          <p:nvPr>
            <p:ph idx="1"/>
          </p:nvPr>
        </p:nvSpPr>
        <p:spPr/>
        <p:txBody>
          <a:bodyPr/>
          <a:lstStyle/>
          <a:p>
            <a:r>
              <a:rPr lang="fr-FR" dirty="0"/>
              <a:t>Un Pipeline d’intégration est un mécanisme qui va</a:t>
            </a:r>
          </a:p>
          <a:p>
            <a:pPr lvl="1"/>
            <a:r>
              <a:rPr lang="fr-FR" dirty="0"/>
              <a:t>Récupérer le code Git</a:t>
            </a:r>
          </a:p>
          <a:p>
            <a:pPr lvl="1"/>
            <a:r>
              <a:rPr lang="fr-FR" dirty="0"/>
              <a:t>Compiler</a:t>
            </a:r>
          </a:p>
          <a:p>
            <a:pPr lvl="1"/>
            <a:r>
              <a:rPr lang="fr-FR" dirty="0"/>
              <a:t>Tester</a:t>
            </a:r>
          </a:p>
          <a:p>
            <a:pPr lvl="1"/>
            <a:r>
              <a:rPr lang="fr-FR" dirty="0"/>
              <a:t>Déployer</a:t>
            </a:r>
          </a:p>
          <a:p>
            <a:r>
              <a:rPr lang="fr-FR" dirty="0"/>
              <a:t>Par exemple </a:t>
            </a:r>
            <a:r>
              <a:rPr lang="fr-FR" dirty="0" err="1"/>
              <a:t>Gituhb</a:t>
            </a:r>
            <a:r>
              <a:rPr lang="fr-FR" dirty="0"/>
              <a:t>, </a:t>
            </a:r>
            <a:r>
              <a:rPr lang="fr-FR" dirty="0" err="1"/>
              <a:t>Gitlab</a:t>
            </a:r>
            <a:r>
              <a:rPr lang="fr-FR"/>
              <a:t>, Jenkins</a:t>
            </a:r>
          </a:p>
        </p:txBody>
      </p:sp>
    </p:spTree>
    <p:extLst>
      <p:ext uri="{BB962C8B-B14F-4D97-AF65-F5344CB8AC3E}">
        <p14:creationId xmlns:p14="http://schemas.microsoft.com/office/powerpoint/2010/main" val="178165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C'est quoi les tests unitaires ?</a:t>
            </a:r>
          </a:p>
        </p:txBody>
      </p:sp>
      <p:sp>
        <p:nvSpPr>
          <p:cNvPr id="3" name="Espace réservé du contenu 2"/>
          <p:cNvSpPr>
            <a:spLocks noGrp="1"/>
          </p:cNvSpPr>
          <p:nvPr>
            <p:ph idx="1"/>
          </p:nvPr>
        </p:nvSpPr>
        <p:spPr/>
        <p:txBody>
          <a:bodyPr/>
          <a:lstStyle/>
          <a:p>
            <a:r>
              <a:rPr lang="fr-FR" dirty="0"/>
              <a:t>Du code pour tester du code</a:t>
            </a:r>
          </a:p>
          <a:p>
            <a:r>
              <a:rPr lang="fr-FR" dirty="0"/>
              <a:t>Tests sur une "unité" de programme = partie de code la plus petite ayant une </a:t>
            </a:r>
            <a:r>
              <a:rPr lang="fr-FR" b="1" dirty="0"/>
              <a:t>cohérence fonctionnelle</a:t>
            </a:r>
            <a:br>
              <a:rPr lang="fr-FR" b="1" dirty="0"/>
            </a:br>
            <a:r>
              <a:rPr lang="fr-FR" b="1" dirty="0">
                <a:sym typeface="Wingdings" pitchFamily="2" charset="2"/>
              </a:rPr>
              <a:t> Classe</a:t>
            </a:r>
            <a:endParaRPr lang="fr-FR" dirty="0"/>
          </a:p>
          <a:p>
            <a:r>
              <a:rPr lang="fr-FR" dirty="0"/>
              <a:t>Automatisables, automatisés</a:t>
            </a:r>
          </a:p>
          <a:p>
            <a:r>
              <a:rPr lang="fr-FR" dirty="0"/>
              <a:t>Ecrire le code de test avant le code de production</a:t>
            </a:r>
          </a:p>
          <a:p>
            <a:r>
              <a:rPr lang="fr-FR" dirty="0"/>
              <a:t>Mais pas que …</a:t>
            </a:r>
          </a:p>
          <a:p>
            <a:endParaRPr lang="fr-FR" dirty="0"/>
          </a:p>
        </p:txBody>
      </p:sp>
    </p:spTree>
    <p:extLst>
      <p:ext uri="{BB962C8B-B14F-4D97-AF65-F5344CB8AC3E}">
        <p14:creationId xmlns:p14="http://schemas.microsoft.com/office/powerpoint/2010/main" val="154934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Le test unitaire (UT) est une procédure permettant de vérifier le bon fonctionnement d'une partie précise d'un logiciel ou d'une portion d'un programme (appelée « unité » ou « module »).</a:t>
            </a:r>
          </a:p>
          <a:p>
            <a:pPr lvl="1"/>
            <a:r>
              <a:rPr lang="fr-FR" dirty="0"/>
              <a:t>Dans les applications non critiques, l'écriture des tests unitaires a longtemps été considérée comme une tâche secondaire.</a:t>
            </a:r>
          </a:p>
          <a:p>
            <a:pPr lvl="1"/>
            <a:r>
              <a:rPr lang="fr-FR" dirty="0"/>
              <a:t>Cependant, les méthodes </a:t>
            </a:r>
            <a:r>
              <a:rPr lang="fr-FR" dirty="0" err="1"/>
              <a:t>Extreme</a:t>
            </a:r>
            <a:r>
              <a:rPr lang="fr-FR" dirty="0"/>
              <a:t> </a:t>
            </a:r>
            <a:r>
              <a:rPr lang="fr-FR" dirty="0" err="1"/>
              <a:t>programming</a:t>
            </a:r>
            <a:r>
              <a:rPr lang="fr-FR" dirty="0"/>
              <a:t> (XP) ou Test </a:t>
            </a:r>
            <a:r>
              <a:rPr lang="fr-FR" dirty="0" err="1"/>
              <a:t>Driven</a:t>
            </a:r>
            <a:r>
              <a:rPr lang="fr-FR" dirty="0"/>
              <a:t> </a:t>
            </a:r>
            <a:r>
              <a:rPr lang="fr-FR" dirty="0" err="1"/>
              <a:t>Development</a:t>
            </a:r>
            <a:r>
              <a:rPr lang="fr-FR" dirty="0"/>
              <a:t> (TDD) ont remis les tests unitaires, appelés « tests du programmeur », au centre de l'activité de programmation.</a:t>
            </a:r>
          </a:p>
        </p:txBody>
      </p:sp>
    </p:spTree>
    <p:extLst>
      <p:ext uri="{BB962C8B-B14F-4D97-AF65-F5344CB8AC3E}">
        <p14:creationId xmlns:p14="http://schemas.microsoft.com/office/powerpoint/2010/main" val="359022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Utilité</a:t>
            </a:r>
          </a:p>
        </p:txBody>
      </p:sp>
      <p:sp>
        <p:nvSpPr>
          <p:cNvPr id="3" name="Espace réservé du contenu 2"/>
          <p:cNvSpPr>
            <a:spLocks noGrp="1"/>
          </p:cNvSpPr>
          <p:nvPr>
            <p:ph idx="1"/>
          </p:nvPr>
        </p:nvSpPr>
        <p:spPr/>
        <p:txBody>
          <a:bodyPr/>
          <a:lstStyle/>
          <a:p>
            <a:r>
              <a:rPr lang="fr-FR" dirty="0"/>
              <a:t>Le test définit un critère d’arrêt qui permet de statuer sur le succès ou sur l’échec d’une vérification</a:t>
            </a:r>
          </a:p>
          <a:p>
            <a:r>
              <a:rPr lang="fr-FR" dirty="0"/>
              <a:t>Grâce à la spécification, on est en mesure de faire correspondre un état d’entrée donné à un résultat ou à une sortie</a:t>
            </a:r>
          </a:p>
          <a:p>
            <a:pPr lvl="1"/>
            <a:r>
              <a:rPr lang="fr-FR" dirty="0"/>
              <a:t>Le test permet de vérifier que la relation d’entrée / sortie donnée par la spécification est bel et bien réalisée.</a:t>
            </a:r>
          </a:p>
        </p:txBody>
      </p:sp>
    </p:spTree>
    <p:extLst>
      <p:ext uri="{BB962C8B-B14F-4D97-AF65-F5344CB8AC3E}">
        <p14:creationId xmlns:p14="http://schemas.microsoft.com/office/powerpoint/2010/main" val="84307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quoi ca sert ?</a:t>
            </a:r>
          </a:p>
        </p:txBody>
      </p:sp>
      <p:sp>
        <p:nvSpPr>
          <p:cNvPr id="3" name="Espace réservé du contenu 2"/>
          <p:cNvSpPr>
            <a:spLocks noGrp="1"/>
          </p:cNvSpPr>
          <p:nvPr>
            <p:ph idx="1"/>
          </p:nvPr>
        </p:nvSpPr>
        <p:spPr/>
        <p:txBody>
          <a:bodyPr/>
          <a:lstStyle/>
          <a:p>
            <a:r>
              <a:rPr lang="fr-FR" dirty="0"/>
              <a:t>Trouver les erreurs rapidement</a:t>
            </a:r>
          </a:p>
          <a:p>
            <a:r>
              <a:rPr lang="fr-FR" dirty="0"/>
              <a:t>Sécurise la maintenance</a:t>
            </a:r>
          </a:p>
          <a:p>
            <a:pPr lvl="1"/>
            <a:r>
              <a:rPr lang="fr-FR" dirty="0"/>
              <a:t>Lors d'une modification d'un programme les tests unitaires signalent les éventuelles régressions</a:t>
            </a:r>
          </a:p>
          <a:p>
            <a:r>
              <a:rPr lang="fr-FR" dirty="0"/>
              <a:t>Documente le code</a:t>
            </a:r>
          </a:p>
          <a:p>
            <a:pPr lvl="1"/>
            <a:r>
              <a:rPr lang="fr-FR" dirty="0"/>
              <a:t>Il est très utile de lire les tests pour comprendre comment s'utilise une méthode</a:t>
            </a:r>
          </a:p>
          <a:p>
            <a:pPr lvl="1"/>
            <a:r>
              <a:rPr lang="fr-FR" dirty="0"/>
              <a:t>De plus il est possible que la documentation ne soit plus à jour, mais les tests eux correspondent à la réalité de l'application.</a:t>
            </a:r>
          </a:p>
        </p:txBody>
      </p:sp>
    </p:spTree>
    <p:extLst>
      <p:ext uri="{BB962C8B-B14F-4D97-AF65-F5344CB8AC3E}">
        <p14:creationId xmlns:p14="http://schemas.microsoft.com/office/powerpoint/2010/main" val="79202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UnitTest</a:t>
            </a:r>
            <a:endParaRPr lang="fr-FR" dirty="0"/>
          </a:p>
        </p:txBody>
      </p:sp>
      <p:sp>
        <p:nvSpPr>
          <p:cNvPr id="3" name="Espace réservé du contenu 2"/>
          <p:cNvSpPr>
            <a:spLocks noGrp="1"/>
          </p:cNvSpPr>
          <p:nvPr>
            <p:ph idx="1"/>
          </p:nvPr>
        </p:nvSpPr>
        <p:spPr/>
        <p:txBody>
          <a:bodyPr/>
          <a:lstStyle/>
          <a:p>
            <a:r>
              <a:rPr lang="fr-FR" dirty="0"/>
              <a:t>Module de test unitaire Python</a:t>
            </a:r>
          </a:p>
          <a:p>
            <a:r>
              <a:rPr lang="fr-FR" dirty="0"/>
              <a:t>Classe héritant de </a:t>
            </a:r>
            <a:r>
              <a:rPr lang="fr-FR" dirty="0" err="1"/>
              <a:t>unittest.TestCase</a:t>
            </a:r>
            <a:endParaRPr lang="fr-FR" dirty="0"/>
          </a:p>
          <a:p>
            <a:r>
              <a:rPr lang="fr-FR" dirty="0"/>
              <a:t>Seules les méthodes avec comme paramètre self sont testées</a:t>
            </a:r>
          </a:p>
        </p:txBody>
      </p:sp>
    </p:spTree>
    <p:extLst>
      <p:ext uri="{BB962C8B-B14F-4D97-AF65-F5344CB8AC3E}">
        <p14:creationId xmlns:p14="http://schemas.microsoft.com/office/powerpoint/2010/main" val="53250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Assert</a:t>
            </a:r>
            <a:endParaRPr lang="fr-FR" dirty="0"/>
          </a:p>
        </p:txBody>
      </p:sp>
      <p:sp>
        <p:nvSpPr>
          <p:cNvPr id="3" name="Espace réservé du contenu 2"/>
          <p:cNvSpPr>
            <a:spLocks noGrp="1"/>
          </p:cNvSpPr>
          <p:nvPr>
            <p:ph idx="1"/>
          </p:nvPr>
        </p:nvSpPr>
        <p:spPr/>
        <p:txBody>
          <a:bodyPr/>
          <a:lstStyle/>
          <a:p>
            <a:r>
              <a:rPr lang="fr-FR" dirty="0" err="1"/>
              <a:t>Assert</a:t>
            </a:r>
            <a:endParaRPr lang="fr-FR" dirty="0"/>
          </a:p>
          <a:p>
            <a:pPr lvl="1"/>
            <a:r>
              <a:rPr lang="fr-FR" dirty="0"/>
              <a:t>Clause d’assertion</a:t>
            </a:r>
          </a:p>
          <a:p>
            <a:pPr lvl="1"/>
            <a:r>
              <a:rPr lang="fr-FR" dirty="0" err="1"/>
              <a:t>assertEqual</a:t>
            </a:r>
            <a:r>
              <a:rPr lang="fr-FR" dirty="0"/>
              <a:t>(</a:t>
            </a:r>
            <a:r>
              <a:rPr lang="fr-FR" dirty="0" err="1"/>
              <a:t>theorical</a:t>
            </a:r>
            <a:r>
              <a:rPr lang="fr-FR" dirty="0"/>
              <a:t>, value)</a:t>
            </a:r>
          </a:p>
          <a:p>
            <a:pPr lvl="1"/>
            <a:r>
              <a:rPr lang="fr-FR" dirty="0" err="1"/>
              <a:t>assertTrue</a:t>
            </a:r>
            <a:r>
              <a:rPr lang="fr-FR" dirty="0"/>
              <a:t>, </a:t>
            </a:r>
            <a:r>
              <a:rPr lang="fr-FR" dirty="0" err="1"/>
              <a:t>assertGreater</a:t>
            </a:r>
            <a:r>
              <a:rPr lang="fr-FR" dirty="0"/>
              <a:t>, </a:t>
            </a:r>
            <a:r>
              <a:rPr lang="fr-FR" dirty="0" err="1"/>
              <a:t>assertIn</a:t>
            </a:r>
            <a:r>
              <a:rPr lang="fr-FR" dirty="0"/>
              <a:t>, </a:t>
            </a:r>
            <a:r>
              <a:rPr lang="fr-FR" dirty="0" err="1"/>
              <a:t>assertIs</a:t>
            </a:r>
            <a:r>
              <a:rPr lang="fr-FR" dirty="0"/>
              <a:t>, </a:t>
            </a:r>
            <a:r>
              <a:rPr lang="fr-FR" dirty="0" err="1"/>
              <a:t>assertRaises</a:t>
            </a:r>
            <a:r>
              <a:rPr lang="fr-FR" dirty="0"/>
              <a:t>, </a:t>
            </a:r>
            <a:r>
              <a:rPr lang="fr-FR" dirty="0" err="1"/>
              <a:t>assertRegex</a:t>
            </a:r>
            <a:r>
              <a:rPr lang="fr-FR" dirty="0"/>
              <a:t>, …</a:t>
            </a:r>
          </a:p>
          <a:p>
            <a:r>
              <a:rPr lang="fr-FR" dirty="0"/>
              <a:t>Test en réussi si l’assertion est vraie et qu’il n’y a pas d’erreur</a:t>
            </a:r>
          </a:p>
        </p:txBody>
      </p:sp>
      <p:pic>
        <p:nvPicPr>
          <p:cNvPr id="4" name="Image 3"/>
          <p:cNvPicPr>
            <a:picLocks noChangeAspect="1"/>
          </p:cNvPicPr>
          <p:nvPr/>
        </p:nvPicPr>
        <p:blipFill>
          <a:blip r:embed="rId2"/>
          <a:stretch>
            <a:fillRect/>
          </a:stretch>
        </p:blipFill>
        <p:spPr>
          <a:xfrm>
            <a:off x="4889791" y="5157192"/>
            <a:ext cx="4246277" cy="2405072"/>
          </a:xfrm>
          <a:prstGeom prst="rect">
            <a:avLst/>
          </a:prstGeom>
        </p:spPr>
      </p:pic>
    </p:spTree>
    <p:extLst>
      <p:ext uri="{BB962C8B-B14F-4D97-AF65-F5344CB8AC3E}">
        <p14:creationId xmlns:p14="http://schemas.microsoft.com/office/powerpoint/2010/main" val="261549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3 A</a:t>
            </a:r>
          </a:p>
        </p:txBody>
      </p:sp>
      <p:sp>
        <p:nvSpPr>
          <p:cNvPr id="3" name="Espace réservé du contenu 2"/>
          <p:cNvSpPr>
            <a:spLocks noGrp="1"/>
          </p:cNvSpPr>
          <p:nvPr>
            <p:ph idx="1"/>
          </p:nvPr>
        </p:nvSpPr>
        <p:spPr/>
        <p:txBody>
          <a:bodyPr/>
          <a:lstStyle/>
          <a:p>
            <a:r>
              <a:rPr lang="fr-FR" dirty="0"/>
              <a:t>Arrange</a:t>
            </a:r>
          </a:p>
          <a:p>
            <a:pPr lvl="1"/>
            <a:r>
              <a:rPr lang="fr-FR" dirty="0"/>
              <a:t>Initialise la classe</a:t>
            </a:r>
          </a:p>
          <a:p>
            <a:r>
              <a:rPr lang="fr-FR" dirty="0" err="1"/>
              <a:t>Act</a:t>
            </a:r>
            <a:endParaRPr lang="fr-FR" dirty="0"/>
          </a:p>
          <a:p>
            <a:pPr lvl="1"/>
            <a:r>
              <a:rPr lang="fr-FR" dirty="0"/>
              <a:t>Appel du code à tester</a:t>
            </a:r>
          </a:p>
          <a:p>
            <a:r>
              <a:rPr lang="fr-FR" dirty="0" err="1"/>
              <a:t>Assert</a:t>
            </a:r>
            <a:endParaRPr lang="fr-FR" dirty="0"/>
          </a:p>
          <a:p>
            <a:pPr lvl="1"/>
            <a:r>
              <a:rPr lang="fr-FR" dirty="0"/>
              <a:t>Vérification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797152"/>
            <a:ext cx="5629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64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test doit être unitaire</a:t>
            </a:r>
          </a:p>
        </p:txBody>
      </p:sp>
      <p:sp>
        <p:nvSpPr>
          <p:cNvPr id="3" name="Espace réservé du contenu 2"/>
          <p:cNvSpPr>
            <a:spLocks noGrp="1"/>
          </p:cNvSpPr>
          <p:nvPr>
            <p:ph idx="1"/>
          </p:nvPr>
        </p:nvSpPr>
        <p:spPr/>
        <p:txBody>
          <a:bodyPr/>
          <a:lstStyle/>
          <a:p>
            <a:r>
              <a:rPr lang="fr-FR" dirty="0"/>
              <a:t>Autonome</a:t>
            </a:r>
          </a:p>
          <a:p>
            <a:r>
              <a:rPr lang="fr-FR" dirty="0"/>
              <a:t>Complet</a:t>
            </a:r>
          </a:p>
          <a:p>
            <a:r>
              <a:rPr lang="fr-FR" dirty="0"/>
              <a:t>Répétable</a:t>
            </a:r>
          </a:p>
          <a:p>
            <a:r>
              <a:rPr lang="fr-FR" dirty="0"/>
              <a:t>Automatique</a:t>
            </a:r>
          </a:p>
          <a:p>
            <a:r>
              <a:rPr lang="fr-FR" dirty="0"/>
              <a:t>Clair</a:t>
            </a:r>
          </a:p>
          <a:p>
            <a:r>
              <a:rPr lang="fr-FR" dirty="0"/>
              <a:t>Petit</a:t>
            </a:r>
          </a:p>
          <a:p>
            <a:r>
              <a:rPr lang="fr-FR" dirty="0"/>
              <a:t>Non ordonné</a:t>
            </a:r>
          </a:p>
          <a:p>
            <a:endParaRPr lang="fr-FR" dirty="0"/>
          </a:p>
        </p:txBody>
      </p:sp>
    </p:spTree>
    <p:extLst>
      <p:ext uri="{BB962C8B-B14F-4D97-AF65-F5344CB8AC3E}">
        <p14:creationId xmlns:p14="http://schemas.microsoft.com/office/powerpoint/2010/main" val="395740265"/>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3929</TotalTime>
  <Words>579</Words>
  <Application>Microsoft Office PowerPoint</Application>
  <PresentationFormat>Affichage à l'écran (4:3)</PresentationFormat>
  <Paragraphs>81</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Monotype Sorts</vt:lpstr>
      <vt:lpstr>Times New Roman</vt:lpstr>
      <vt:lpstr>cvc</vt:lpstr>
      <vt:lpstr>Test Driven Development</vt:lpstr>
      <vt:lpstr>C'est quoi les tests unitaires ?</vt:lpstr>
      <vt:lpstr>Wikipedia</vt:lpstr>
      <vt:lpstr>Utilité</vt:lpstr>
      <vt:lpstr>A quoi ca sert ?</vt:lpstr>
      <vt:lpstr>UnitTest</vt:lpstr>
      <vt:lpstr>Assert</vt:lpstr>
      <vt:lpstr>Les 3 A</vt:lpstr>
      <vt:lpstr>Le test doit être unitaire</vt:lpstr>
      <vt:lpstr>Test d'intégration</vt:lpstr>
      <vt:lpstr>L'intégration continue</vt:lpstr>
      <vt:lpstr>Test d'intégration vs unitaire</vt:lpstr>
      <vt:lpstr>Gestion des dépendances</vt:lpstr>
      <vt:lpstr>Pipeline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209</cp:revision>
  <dcterms:created xsi:type="dcterms:W3CDTF">2000-04-10T19:33:12Z</dcterms:created>
  <dcterms:modified xsi:type="dcterms:W3CDTF">2023-11-02T18:08:02Z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