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handoutMasterIdLst>
    <p:handoutMasterId r:id="rId17"/>
  </p:handoutMasterIdLst>
  <p:sldIdLst>
    <p:sldId id="264" r:id="rId2"/>
    <p:sldId id="265" r:id="rId3"/>
    <p:sldId id="270" r:id="rId4"/>
    <p:sldId id="358" r:id="rId5"/>
    <p:sldId id="359" r:id="rId6"/>
    <p:sldId id="361" r:id="rId7"/>
    <p:sldId id="362" r:id="rId8"/>
    <p:sldId id="356" r:id="rId9"/>
    <p:sldId id="364" r:id="rId10"/>
    <p:sldId id="266" r:id="rId11"/>
    <p:sldId id="267" r:id="rId12"/>
    <p:sldId id="268" r:id="rId13"/>
    <p:sldId id="269" r:id="rId14"/>
    <p:sldId id="272" r:id="rId1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590" autoAdjust="0"/>
  </p:normalViewPr>
  <p:slideViewPr>
    <p:cSldViewPr>
      <p:cViewPr varScale="1">
        <p:scale>
          <a:sx n="78" d="100"/>
          <a:sy n="78" d="100"/>
        </p:scale>
        <p:origin x="163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&lt;*s*o*u*r*c*e*&gt;*5*7*7*g*3*-*1*-*5*&lt;*/*s*o*u*r*c*e*&gt;</a:t>
            </a:r>
            <a:endParaRPr lang="en-US" sz="800" dirty="0">
              <a:solidFill>
                <a:srgbClr val="000000"/>
              </a:solidFill>
            </a:endParaRPr>
          </a:p>
        </p:txBody>
      </p:sp>
      <p:sp>
        <p:nvSpPr>
          <p:cNvPr id="20482" name="Rectangle 2"/>
          <p:cNvSpPr>
            <a:spLocks noGrp="1" noRot="1" noChangeAspect="1" noChangeArrowheads="1" noTextEdit="1"/>
          </p:cNvSpPr>
          <p:nvPr>
            <p:ph type="sldImg"/>
          </p:nvPr>
        </p:nvSpPr>
        <p:spPr>
          <a:xfrm>
            <a:off x="877888" y="733425"/>
            <a:ext cx="4892675" cy="3670300"/>
          </a:xfrm>
          <a:ln/>
        </p:spPr>
      </p:sp>
      <p:sp>
        <p:nvSpPr>
          <p:cNvPr id="20483" name="Rectangle 3"/>
          <p:cNvSpPr>
            <a:spLocks noGrp="1" noChangeArrowheads="1"/>
          </p:cNvSpPr>
          <p:nvPr>
            <p:ph type="body" idx="1"/>
          </p:nvPr>
        </p:nvSpPr>
        <p:spPr>
          <a:xfrm>
            <a:off x="228600" y="3962400"/>
            <a:ext cx="6488113" cy="1422400"/>
          </a:xfrm>
          <a:ln/>
        </p:spPr>
        <p:txBody>
          <a:bodyPr/>
          <a:lstStyle/>
          <a:p>
            <a:pPr eaLnBrk="1" hangingPunct="1"/>
            <a:r>
              <a:rPr lang="en-US"/>
              <a:t>Jogger text: Loose Coupling</a:t>
            </a:r>
          </a:p>
          <a:p>
            <a:pPr eaLnBrk="1" hangingPunct="1"/>
            <a:r>
              <a:rPr lang="en-US"/>
              <a:t>Direction: Right</a:t>
            </a:r>
          </a:p>
          <a:p>
            <a:pPr eaLnBrk="1" hangingPunct="1"/>
            <a:r>
              <a:rPr lang="en-US"/>
              <a:t>Instructor notes:</a:t>
            </a:r>
          </a:p>
          <a:p>
            <a:pPr eaLnBrk="1" hangingPunct="1"/>
            <a:r>
              <a:rPr lang="en-US"/>
              <a:t>If someone asks:  but aren’t you tied to the interface?</a:t>
            </a:r>
          </a:p>
          <a:p>
            <a:pPr eaLnBrk="1" hangingPunct="1"/>
            <a:r>
              <a:rPr lang="en-US"/>
              <a:t>Answer: yes … we’ll also look at message-oriented interfaces to reduce coupling to the actual method name, etc.</a:t>
            </a:r>
            <a:endParaRPr lang="en-US" dirty="0"/>
          </a:p>
        </p:txBody>
      </p:sp>
    </p:spTree>
    <p:extLst>
      <p:ext uri="{BB962C8B-B14F-4D97-AF65-F5344CB8AC3E}">
        <p14:creationId xmlns:p14="http://schemas.microsoft.com/office/powerpoint/2010/main" val="384955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&lt;*s*o*u*r*c*e*&gt;*5*7*7*g*3*-*1*-*7*&lt;*/*s*o*u*r*c*e*&gt;</a:t>
            </a:r>
            <a:endParaRPr lang="en-US" sz="800" dirty="0">
              <a:solidFill>
                <a:srgbClr val="000000"/>
              </a:solidFill>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228600" y="3962400"/>
            <a:ext cx="6488113" cy="1422400"/>
          </a:xfrm>
          <a:ln/>
        </p:spPr>
        <p:txBody>
          <a:bodyPr/>
          <a:lstStyle/>
          <a:p>
            <a:pPr eaLnBrk="1" hangingPunct="1"/>
            <a:r>
              <a:rPr lang="en-US"/>
              <a:t>Jogger text: Why Interoperable?</a:t>
            </a:r>
          </a:p>
          <a:p>
            <a:pPr eaLnBrk="1" hangingPunct="1"/>
            <a:r>
              <a:rPr lang="en-US"/>
              <a:t>Direction: Right</a:t>
            </a:r>
          </a:p>
          <a:p>
            <a:pPr eaLnBrk="1" hangingPunct="1"/>
            <a:r>
              <a:rPr lang="en-US"/>
              <a:t>Instructor notes:</a:t>
            </a:r>
          </a:p>
          <a:p>
            <a:pPr eaLnBrk="1" hangingPunct="1"/>
            <a:r>
              <a:rPr lang="en-US"/>
              <a:t>Business rules that change frequently:  e.g.: if the taxable status of something changes, need to fix only one application.</a:t>
            </a:r>
          </a:p>
          <a:p>
            <a:pPr eaLnBrk="1" hangingPunct="1"/>
            <a:endParaRPr lang="en-US" dirty="0"/>
          </a:p>
        </p:txBody>
      </p:sp>
    </p:spTree>
    <p:extLst>
      <p:ext uri="{BB962C8B-B14F-4D97-AF65-F5344CB8AC3E}">
        <p14:creationId xmlns:p14="http://schemas.microsoft.com/office/powerpoint/2010/main" val="214975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&lt;*s*o*u*r*c*e*&gt;*5*7*7*g*3*-*1*-*8*&lt;*/*s*o*u*r*c*e*&gt;</a:t>
            </a:r>
            <a:endParaRPr lang="en-US" sz="800" dirty="0">
              <a:solidFill>
                <a:srgbClr val="000000"/>
              </a:solidFill>
            </a:endParaRPr>
          </a:p>
        </p:txBody>
      </p:sp>
      <p:sp>
        <p:nvSpPr>
          <p:cNvPr id="26626" name="Rectangle 2"/>
          <p:cNvSpPr>
            <a:spLocks noGrp="1" noRot="1" noChangeAspect="1" noChangeArrowheads="1" noTextEdit="1"/>
          </p:cNvSpPr>
          <p:nvPr>
            <p:ph type="sldImg"/>
          </p:nvPr>
        </p:nvSpPr>
        <p:spPr>
          <a:xfrm>
            <a:off x="877888" y="733425"/>
            <a:ext cx="4892675" cy="3670300"/>
          </a:xfrm>
          <a:ln/>
        </p:spPr>
      </p:sp>
      <p:sp>
        <p:nvSpPr>
          <p:cNvPr id="26627" name="Rectangle 3"/>
          <p:cNvSpPr>
            <a:spLocks noGrp="1" noChangeArrowheads="1"/>
          </p:cNvSpPr>
          <p:nvPr>
            <p:ph type="body" idx="1"/>
          </p:nvPr>
        </p:nvSpPr>
        <p:spPr>
          <a:xfrm>
            <a:off x="228600" y="3962400"/>
            <a:ext cx="6488113" cy="996950"/>
          </a:xfrm>
          <a:ln/>
        </p:spPr>
        <p:txBody>
          <a:bodyPr/>
          <a:lstStyle/>
          <a:p>
            <a:pPr eaLnBrk="1" hangingPunct="1"/>
            <a:r>
              <a:rPr lang="en-US"/>
              <a:t>Jogger text: Advantages of SOA</a:t>
            </a:r>
          </a:p>
          <a:p>
            <a:pPr eaLnBrk="1" hangingPunct="1"/>
            <a:r>
              <a:rPr lang="en-US"/>
              <a:t>Direction: Left</a:t>
            </a:r>
          </a:p>
          <a:p>
            <a:pPr eaLnBrk="1" hangingPunct="1"/>
            <a:r>
              <a:rPr lang="en-US"/>
              <a:t>Instructor notes:</a:t>
            </a:r>
          </a:p>
          <a:p>
            <a:pPr eaLnBrk="1" hangingPunct="1"/>
            <a:r>
              <a:rPr lang="en-US"/>
              <a:t>Just summarizing the points of the previous slides using jargon terms</a:t>
            </a:r>
            <a:endParaRPr lang="en-US" dirty="0"/>
          </a:p>
        </p:txBody>
      </p:sp>
    </p:spTree>
    <p:extLst>
      <p:ext uri="{BB962C8B-B14F-4D97-AF65-F5344CB8AC3E}">
        <p14:creationId xmlns:p14="http://schemas.microsoft.com/office/powerpoint/2010/main" val="1303130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xfrm>
            <a:off x="877888" y="733425"/>
            <a:ext cx="4892675" cy="3670300"/>
          </a:xfrm>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020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err="1"/>
              <a:t>Flask</a:t>
            </a:r>
            <a:endParaRPr lang="fr-FR" altLang="fr-FR" dirty="0"/>
          </a:p>
        </p:txBody>
      </p:sp>
      <p:pic>
        <p:nvPicPr>
          <p:cNvPr id="102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2856"/>
            <a:ext cx="4629150" cy="137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Flask</a:t>
            </a:r>
            <a:endParaRPr lang="fr-FR" dirty="0"/>
          </a:p>
          <a:p>
            <a:r>
              <a:rPr lang="fr-FR" dirty="0" err="1"/>
              <a:t>Microframework</a:t>
            </a:r>
            <a:r>
              <a:rPr lang="fr-FR" dirty="0"/>
              <a:t> Web</a:t>
            </a:r>
          </a:p>
          <a:p>
            <a:r>
              <a:rPr lang="fr-FR" dirty="0"/>
              <a:t>Très simple</a:t>
            </a:r>
          </a:p>
          <a:p>
            <a:pPr lvl="1"/>
            <a:r>
              <a:rPr lang="fr-FR" dirty="0"/>
              <a:t>Contient un container Web</a:t>
            </a:r>
          </a:p>
          <a:p>
            <a:r>
              <a:rPr lang="fr-FR" dirty="0"/>
              <a:t>PIP </a:t>
            </a:r>
            <a:r>
              <a:rPr lang="fr-FR" dirty="0" err="1"/>
              <a:t>install</a:t>
            </a:r>
            <a:r>
              <a:rPr lang="fr-FR" dirty="0"/>
              <a:t> </a:t>
            </a:r>
            <a:r>
              <a:rPr lang="fr-FR" dirty="0" err="1"/>
              <a:t>Flask</a:t>
            </a:r>
            <a:endParaRPr lang="fr-FR" dirty="0"/>
          </a:p>
          <a:p>
            <a:r>
              <a:rPr lang="fr-FR" dirty="0"/>
              <a:t>http://localhost:5000</a:t>
            </a:r>
          </a:p>
          <a:p>
            <a:endParaRPr lang="fr-FR" dirty="0"/>
          </a:p>
        </p:txBody>
      </p:sp>
      <p:pic>
        <p:nvPicPr>
          <p:cNvPr id="1026" name="Picture 2" descr="http://flask.pocoo.org/static/logo/flas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31638"/>
            <a:ext cx="2857500" cy="111823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3"/>
          <a:stretch>
            <a:fillRect/>
          </a:stretch>
        </p:blipFill>
        <p:spPr>
          <a:xfrm>
            <a:off x="4116522" y="3645024"/>
            <a:ext cx="3601620" cy="2808312"/>
          </a:xfrm>
          <a:prstGeom prst="rect">
            <a:avLst/>
          </a:prstGeom>
        </p:spPr>
      </p:pic>
    </p:spTree>
    <p:extLst>
      <p:ext uri="{BB962C8B-B14F-4D97-AF65-F5344CB8AC3E}">
        <p14:creationId xmlns:p14="http://schemas.microsoft.com/office/powerpoint/2010/main" val="94623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Features</a:t>
            </a:r>
            <a:endParaRPr lang="fr-FR" dirty="0"/>
          </a:p>
        </p:txBody>
      </p:sp>
      <p:sp>
        <p:nvSpPr>
          <p:cNvPr id="3" name="Espace réservé du contenu 2"/>
          <p:cNvSpPr>
            <a:spLocks noGrp="1"/>
          </p:cNvSpPr>
          <p:nvPr>
            <p:ph idx="1"/>
          </p:nvPr>
        </p:nvSpPr>
        <p:spPr/>
        <p:txBody>
          <a:bodyPr/>
          <a:lstStyle/>
          <a:p>
            <a:r>
              <a:rPr lang="fr-FR" dirty="0"/>
              <a:t>Debugger spécialisé</a:t>
            </a:r>
          </a:p>
          <a:p>
            <a:r>
              <a:rPr lang="fr-FR" dirty="0"/>
              <a:t>Tests unitaires spécialisés</a:t>
            </a:r>
          </a:p>
          <a:p>
            <a:r>
              <a:rPr lang="fr-FR" dirty="0"/>
              <a:t>API REST</a:t>
            </a:r>
          </a:p>
          <a:p>
            <a:endParaRPr lang="fr-FR" dirty="0"/>
          </a:p>
        </p:txBody>
      </p:sp>
    </p:spTree>
    <p:extLst>
      <p:ext uri="{BB962C8B-B14F-4D97-AF65-F5344CB8AC3E}">
        <p14:creationId xmlns:p14="http://schemas.microsoft.com/office/powerpoint/2010/main" val="400229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Routes</a:t>
            </a:r>
          </a:p>
        </p:txBody>
      </p:sp>
      <p:sp>
        <p:nvSpPr>
          <p:cNvPr id="3" name="Espace réservé du contenu 2"/>
          <p:cNvSpPr>
            <a:spLocks noGrp="1"/>
          </p:cNvSpPr>
          <p:nvPr>
            <p:ph idx="1"/>
          </p:nvPr>
        </p:nvSpPr>
        <p:spPr/>
        <p:txBody>
          <a:bodyPr/>
          <a:lstStyle/>
          <a:p>
            <a:r>
              <a:rPr lang="fr-FR" dirty="0"/>
              <a:t>Permet de définir des routes</a:t>
            </a:r>
          </a:p>
        </p:txBody>
      </p:sp>
      <p:pic>
        <p:nvPicPr>
          <p:cNvPr id="4" name="Image 3"/>
          <p:cNvPicPr>
            <a:picLocks noChangeAspect="1"/>
          </p:cNvPicPr>
          <p:nvPr/>
        </p:nvPicPr>
        <p:blipFill>
          <a:blip r:embed="rId2"/>
          <a:stretch>
            <a:fillRect/>
          </a:stretch>
        </p:blipFill>
        <p:spPr>
          <a:xfrm>
            <a:off x="611560" y="2004574"/>
            <a:ext cx="3672408" cy="2193906"/>
          </a:xfrm>
          <a:prstGeom prst="rect">
            <a:avLst/>
          </a:prstGeom>
        </p:spPr>
      </p:pic>
      <p:pic>
        <p:nvPicPr>
          <p:cNvPr id="5" name="Image 4"/>
          <p:cNvPicPr>
            <a:picLocks noChangeAspect="1"/>
          </p:cNvPicPr>
          <p:nvPr/>
        </p:nvPicPr>
        <p:blipFill>
          <a:blip r:embed="rId3"/>
          <a:stretch>
            <a:fillRect/>
          </a:stretch>
        </p:blipFill>
        <p:spPr>
          <a:xfrm>
            <a:off x="3025174" y="4326763"/>
            <a:ext cx="6119738" cy="2095152"/>
          </a:xfrm>
          <a:prstGeom prst="rect">
            <a:avLst/>
          </a:prstGeom>
        </p:spPr>
      </p:pic>
    </p:spTree>
    <p:extLst>
      <p:ext uri="{BB962C8B-B14F-4D97-AF65-F5344CB8AC3E}">
        <p14:creationId xmlns:p14="http://schemas.microsoft.com/office/powerpoint/2010/main" val="267956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a:t>
            </a:r>
          </a:p>
        </p:txBody>
      </p:sp>
      <p:sp>
        <p:nvSpPr>
          <p:cNvPr id="3" name="Espace réservé du contenu 2"/>
          <p:cNvSpPr>
            <a:spLocks noGrp="1"/>
          </p:cNvSpPr>
          <p:nvPr>
            <p:ph idx="1"/>
          </p:nvPr>
        </p:nvSpPr>
        <p:spPr/>
        <p:txBody>
          <a:bodyPr/>
          <a:lstStyle/>
          <a:p>
            <a:r>
              <a:rPr lang="fr-FR" dirty="0" err="1"/>
              <a:t>HTTPLib</a:t>
            </a:r>
            <a:r>
              <a:rPr lang="fr-FR" dirty="0"/>
              <a:t> permet d’effectuer des requêtes HTTP</a:t>
            </a:r>
          </a:p>
          <a:p>
            <a:r>
              <a:rPr lang="fr-FR" dirty="0"/>
              <a:t>Très utile pour « aspirer » des pages</a:t>
            </a:r>
          </a:p>
          <a:p>
            <a:endParaRPr lang="fr-FR" dirty="0"/>
          </a:p>
        </p:txBody>
      </p:sp>
      <p:pic>
        <p:nvPicPr>
          <p:cNvPr id="4" name="Image 3"/>
          <p:cNvPicPr>
            <a:picLocks noChangeAspect="1"/>
          </p:cNvPicPr>
          <p:nvPr/>
        </p:nvPicPr>
        <p:blipFill>
          <a:blip r:embed="rId2"/>
          <a:stretch>
            <a:fillRect/>
          </a:stretch>
        </p:blipFill>
        <p:spPr>
          <a:xfrm>
            <a:off x="1547664" y="2780928"/>
            <a:ext cx="6340217" cy="1440160"/>
          </a:xfrm>
          <a:prstGeom prst="rect">
            <a:avLst/>
          </a:prstGeom>
        </p:spPr>
      </p:pic>
    </p:spTree>
    <p:extLst>
      <p:ext uri="{BB962C8B-B14F-4D97-AF65-F5344CB8AC3E}">
        <p14:creationId xmlns:p14="http://schemas.microsoft.com/office/powerpoint/2010/main" val="136150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9A32D-9C5E-AF38-F898-2863BF368230}"/>
              </a:ext>
            </a:extLst>
          </p:cNvPr>
          <p:cNvSpPr>
            <a:spLocks noGrp="1"/>
          </p:cNvSpPr>
          <p:nvPr>
            <p:ph type="title"/>
          </p:nvPr>
        </p:nvSpPr>
        <p:spPr/>
        <p:txBody>
          <a:bodyPr/>
          <a:lstStyle/>
          <a:p>
            <a:r>
              <a:rPr lang="fr-FR" dirty="0"/>
              <a:t>WSGI</a:t>
            </a:r>
          </a:p>
        </p:txBody>
      </p:sp>
      <p:sp>
        <p:nvSpPr>
          <p:cNvPr id="3" name="Espace réservé du contenu 2">
            <a:extLst>
              <a:ext uri="{FF2B5EF4-FFF2-40B4-BE49-F238E27FC236}">
                <a16:creationId xmlns:a16="http://schemas.microsoft.com/office/drawing/2014/main" id="{820BBF25-B470-3C84-A423-002F7185FE55}"/>
              </a:ext>
            </a:extLst>
          </p:cNvPr>
          <p:cNvSpPr>
            <a:spLocks noGrp="1"/>
          </p:cNvSpPr>
          <p:nvPr>
            <p:ph idx="1"/>
          </p:nvPr>
        </p:nvSpPr>
        <p:spPr/>
        <p:txBody>
          <a:bodyPr/>
          <a:lstStyle/>
          <a:p>
            <a:r>
              <a:rPr lang="fr-FR" dirty="0"/>
              <a:t>Flask n’est pas fait pour être sur le port 80 ou 443</a:t>
            </a:r>
          </a:p>
          <a:p>
            <a:r>
              <a:rPr lang="fr-FR" dirty="0"/>
              <a:t>Dans le cas ou Flask est en front il faut utiliser un serveur HTTP et un pont WSGI</a:t>
            </a:r>
          </a:p>
          <a:p>
            <a:r>
              <a:rPr lang="fr-FR" dirty="0"/>
              <a:t>NGINX</a:t>
            </a:r>
          </a:p>
          <a:p>
            <a:endParaRPr lang="fr-FR" dirty="0"/>
          </a:p>
        </p:txBody>
      </p:sp>
    </p:spTree>
    <p:extLst>
      <p:ext uri="{BB962C8B-B14F-4D97-AF65-F5344CB8AC3E}">
        <p14:creationId xmlns:p14="http://schemas.microsoft.com/office/powerpoint/2010/main" val="301928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Web</a:t>
            </a:r>
          </a:p>
        </p:txBody>
      </p:sp>
      <p:sp>
        <p:nvSpPr>
          <p:cNvPr id="3" name="Espace réservé du contenu 2"/>
          <p:cNvSpPr>
            <a:spLocks noGrp="1"/>
          </p:cNvSpPr>
          <p:nvPr>
            <p:ph idx="1"/>
          </p:nvPr>
        </p:nvSpPr>
        <p:spPr/>
        <p:txBody>
          <a:bodyPr/>
          <a:lstStyle/>
          <a:p>
            <a:r>
              <a:rPr lang="fr-FR" dirty="0"/>
              <a:t>WWW</a:t>
            </a:r>
          </a:p>
          <a:p>
            <a:r>
              <a:rPr lang="fr-FR" dirty="0"/>
              <a:t>HTTP + HTML</a:t>
            </a:r>
          </a:p>
          <a:p>
            <a:r>
              <a:rPr lang="fr-FR" dirty="0"/>
              <a:t>Serveur Web + Client</a:t>
            </a:r>
          </a:p>
          <a:p>
            <a:r>
              <a:rPr lang="fr-FR" dirty="0"/>
              <a:t>Plusieurs modules Python savent faire du Web</a:t>
            </a:r>
          </a:p>
          <a:p>
            <a:pPr lvl="1"/>
            <a:r>
              <a:rPr lang="fr-FR" dirty="0" err="1"/>
              <a:t>Flask</a:t>
            </a:r>
            <a:endParaRPr lang="fr-FR" dirty="0"/>
          </a:p>
          <a:p>
            <a:pPr lvl="1"/>
            <a:r>
              <a:rPr lang="fr-FR" dirty="0"/>
              <a:t>Django</a:t>
            </a:r>
          </a:p>
        </p:txBody>
      </p:sp>
    </p:spTree>
    <p:extLst>
      <p:ext uri="{BB962C8B-B14F-4D97-AF65-F5344CB8AC3E}">
        <p14:creationId xmlns:p14="http://schemas.microsoft.com/office/powerpoint/2010/main" val="285029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EB356-0B54-A621-DEBF-61B0DC7899B3}"/>
              </a:ext>
            </a:extLst>
          </p:cNvPr>
          <p:cNvSpPr>
            <a:spLocks noGrp="1"/>
          </p:cNvSpPr>
          <p:nvPr>
            <p:ph type="title"/>
          </p:nvPr>
        </p:nvSpPr>
        <p:spPr/>
        <p:txBody>
          <a:bodyPr/>
          <a:lstStyle/>
          <a:p>
            <a:r>
              <a:rPr lang="fr-FR" dirty="0"/>
              <a:t>Architecture micro services</a:t>
            </a:r>
          </a:p>
        </p:txBody>
      </p:sp>
      <p:sp>
        <p:nvSpPr>
          <p:cNvPr id="3" name="Espace réservé du contenu 2">
            <a:extLst>
              <a:ext uri="{FF2B5EF4-FFF2-40B4-BE49-F238E27FC236}">
                <a16:creationId xmlns:a16="http://schemas.microsoft.com/office/drawing/2014/main" id="{6687BD72-56A8-5CE6-3D8B-1E0A5CED2124}"/>
              </a:ext>
            </a:extLst>
          </p:cNvPr>
          <p:cNvSpPr>
            <a:spLocks noGrp="1"/>
          </p:cNvSpPr>
          <p:nvPr>
            <p:ph idx="1"/>
          </p:nvPr>
        </p:nvSpPr>
        <p:spPr/>
        <p:txBody>
          <a:bodyPr/>
          <a:lstStyle/>
          <a:p>
            <a:r>
              <a:rPr lang="fr-FR" dirty="0"/>
              <a:t>Chaque service est containerisé dans un container léger de type IP (HTTP ou TCP)</a:t>
            </a:r>
          </a:p>
          <a:p>
            <a:r>
              <a:rPr lang="fr-FR" dirty="0"/>
              <a:t>Flask + Docker</a:t>
            </a:r>
          </a:p>
          <a:p>
            <a:r>
              <a:rPr lang="fr-FR" dirty="0"/>
              <a:t>Chaque service est une Web API</a:t>
            </a:r>
          </a:p>
          <a:p>
            <a:pPr lvl="1"/>
            <a:r>
              <a:rPr lang="fr-FR" dirty="0"/>
              <a:t>Essentiellement non exposé en WAN</a:t>
            </a:r>
          </a:p>
          <a:p>
            <a:pPr lvl="1"/>
            <a:r>
              <a:rPr lang="fr-FR" dirty="0"/>
              <a:t>Peut être exposé sur 80 : SSL + NGINX</a:t>
            </a:r>
          </a:p>
        </p:txBody>
      </p:sp>
    </p:spTree>
    <p:extLst>
      <p:ext uri="{BB962C8B-B14F-4D97-AF65-F5344CB8AC3E}">
        <p14:creationId xmlns:p14="http://schemas.microsoft.com/office/powerpoint/2010/main" val="24251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4"/>
          <p:cNvPicPr>
            <a:picLocks noChangeAspect="1" noChangeArrowheads="1"/>
          </p:cNvPicPr>
          <p:nvPr/>
        </p:nvPicPr>
        <p:blipFill>
          <a:blip r:embed="rId4" cstate="print"/>
          <a:srcRect/>
          <a:stretch>
            <a:fillRect/>
          </a:stretch>
        </p:blipFill>
        <p:spPr bwMode="gray">
          <a:xfrm>
            <a:off x="1343025" y="3271838"/>
            <a:ext cx="6457950" cy="2409825"/>
          </a:xfrm>
          <a:prstGeom prst="rect">
            <a:avLst/>
          </a:prstGeom>
          <a:noFill/>
          <a:ln w="9525">
            <a:noFill/>
            <a:miter lim="800000"/>
            <a:headEnd/>
            <a:tailEnd/>
          </a:ln>
        </p:spPr>
      </p:pic>
      <p:sp>
        <p:nvSpPr>
          <p:cNvPr id="735234" name="Rectangle 2"/>
          <p:cNvSpPr>
            <a:spLocks noGrp="1" noChangeArrowheads="1"/>
          </p:cNvSpPr>
          <p:nvPr>
            <p:ph type="title"/>
          </p:nvPr>
        </p:nvSpPr>
        <p:spPr/>
        <p:txBody>
          <a:bodyPr/>
          <a:lstStyle/>
          <a:p>
            <a:pPr>
              <a:defRPr/>
            </a:pPr>
            <a:r>
              <a:rPr lang="fr-FR" dirty="0"/>
              <a:t>Couplage faible et interopérabilité</a:t>
            </a:r>
          </a:p>
        </p:txBody>
      </p:sp>
      <p:sp>
        <p:nvSpPr>
          <p:cNvPr id="19459" name="Rectangle 3"/>
          <p:cNvSpPr>
            <a:spLocks noGrp="1" noChangeArrowheads="1"/>
          </p:cNvSpPr>
          <p:nvPr>
            <p:ph idx="1"/>
          </p:nvPr>
        </p:nvSpPr>
        <p:spPr>
          <a:xfrm>
            <a:off x="279400" y="1270000"/>
            <a:ext cx="8599488" cy="1733550"/>
          </a:xfrm>
        </p:spPr>
        <p:txBody>
          <a:bodyPr/>
          <a:lstStyle/>
          <a:p>
            <a:r>
              <a:rPr lang="fr-FR" sz="1800" dirty="0"/>
              <a:t>Le couplage faible est obtenu </a:t>
            </a:r>
            <a:r>
              <a:rPr lang="fr-FR" sz="1800" i="1" dirty="0"/>
              <a:t>via </a:t>
            </a:r>
            <a:r>
              <a:rPr lang="fr-FR" sz="1800" dirty="0"/>
              <a:t>l’emploi d’interfaces bien définies</a:t>
            </a:r>
          </a:p>
          <a:p>
            <a:pPr lvl="1"/>
            <a:r>
              <a:rPr lang="fr-FR" sz="1800" dirty="0"/>
              <a:t>Les changements d’implémentation d’un service n’affectent pas ses clients</a:t>
            </a:r>
          </a:p>
          <a:p>
            <a:pPr lvl="1"/>
            <a:r>
              <a:rPr lang="fr-FR" sz="1800" dirty="0"/>
              <a:t>Services et clients peuvent être développés indépendamment</a:t>
            </a:r>
          </a:p>
          <a:p>
            <a:r>
              <a:rPr lang="fr-FR" sz="1800" dirty="0"/>
              <a:t>L’interface forme le contrat de service </a:t>
            </a:r>
          </a:p>
          <a:p>
            <a:pPr lvl="1">
              <a:buFont typeface="Arial" charset="0"/>
              <a:buNone/>
            </a:pPr>
            <a:r>
              <a:rPr lang="fr-FR" sz="1800" dirty="0"/>
              <a:t>	Si l’interface est modifiée, le code du client échoue</a:t>
            </a:r>
          </a:p>
        </p:txBody>
      </p:sp>
      <p:sp>
        <p:nvSpPr>
          <p:cNvPr id="19460"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p>
            <a:pPr algn="ctr" eaLnBrk="0" hangingPunct="0"/>
            <a:r>
              <a:rPr lang="fr-FR" sz="1600" dirty="0"/>
              <a:t>Interface bien définie  (ne doit pas changer)</a:t>
            </a:r>
          </a:p>
        </p:txBody>
      </p:sp>
      <p:sp>
        <p:nvSpPr>
          <p:cNvPr id="19461"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p>
            <a:pPr algn="ctr" eaLnBrk="0" hangingPunct="0"/>
            <a:r>
              <a:rPr lang="fr-FR" sz="1400" dirty="0"/>
              <a:t>Les clients ne sont pas affectés si l’implémentation est modifiée</a:t>
            </a:r>
          </a:p>
        </p:txBody>
      </p:sp>
      <p:sp>
        <p:nvSpPr>
          <p:cNvPr id="19462"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p>
            <a:pPr algn="ctr" eaLnBrk="0" hangingPunct="0"/>
            <a:r>
              <a:rPr lang="fr-FR" sz="1600" dirty="0"/>
              <a:t>Les clients  ne sont pas interdépendants</a:t>
            </a:r>
          </a:p>
        </p:txBody>
      </p:sp>
      <p:sp>
        <p:nvSpPr>
          <p:cNvPr id="19463"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p>
            <a:pPr algn="ctr" eaLnBrk="0" hangingPunct="0"/>
            <a:r>
              <a:rPr lang="fr-FR" sz="1400" dirty="0"/>
              <a:t>Les interfaces sont orientées services</a:t>
            </a:r>
          </a:p>
        </p:txBody>
      </p:sp>
      <p:sp>
        <p:nvSpPr>
          <p:cNvPr id="19464" name="TextBox 13"/>
          <p:cNvSpPr txBox="1">
            <a:spLocks noChangeArrowheads="1"/>
          </p:cNvSpPr>
          <p:nvPr/>
        </p:nvSpPr>
        <p:spPr bwMode="gray">
          <a:xfrm>
            <a:off x="2613025" y="4348163"/>
            <a:ext cx="3414713" cy="246062"/>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18" name="AutoShape 84"/>
          <p:cNvSpPr>
            <a:spLocks noChangeArrowheads="1"/>
          </p:cNvSpPr>
          <p:nvPr/>
        </p:nvSpPr>
        <p:spPr bwMode="black">
          <a:xfrm>
            <a:off x="511175" y="2674938"/>
            <a:ext cx="381000" cy="3810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pPr eaLnBrk="0" hangingPunct="0">
              <a:defRPr/>
            </a:pPr>
            <a:endParaRPr lang="en-US" dirty="0"/>
          </a:p>
        </p:txBody>
      </p:sp>
    </p:spTree>
    <p:custDataLst>
      <p:tags r:id="rId1"/>
    </p:custDataLst>
    <p:extLst>
      <p:ext uri="{BB962C8B-B14F-4D97-AF65-F5344CB8AC3E}">
        <p14:creationId xmlns:p14="http://schemas.microsoft.com/office/powerpoint/2010/main" val="21806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fr-FR" dirty="0"/>
              <a:t>Pourquoi l’interopérabilité ?</a:t>
            </a:r>
          </a:p>
        </p:txBody>
      </p:sp>
      <p:sp>
        <p:nvSpPr>
          <p:cNvPr id="23554" name="Rectangle 3"/>
          <p:cNvSpPr>
            <a:spLocks noGrp="1" noChangeArrowheads="1"/>
          </p:cNvSpPr>
          <p:nvPr>
            <p:ph idx="1"/>
          </p:nvPr>
        </p:nvSpPr>
        <p:spPr>
          <a:xfrm>
            <a:off x="279400" y="1312863"/>
            <a:ext cx="8599488" cy="3625850"/>
          </a:xfrm>
        </p:spPr>
        <p:txBody>
          <a:bodyPr/>
          <a:lstStyle/>
          <a:p>
            <a:r>
              <a:rPr lang="fr-FR" sz="1800" dirty="0"/>
              <a:t>Les services et les clients interopérables réduisent la duplication</a:t>
            </a:r>
          </a:p>
          <a:p>
            <a:pPr lvl="1"/>
            <a:r>
              <a:rPr lang="fr-FR" sz="1800" dirty="0"/>
              <a:t>Inutile de reconstruire la même fonctionnalité pour chaque nouveau langage ou chaque nouvelle plate-forme</a:t>
            </a:r>
          </a:p>
          <a:p>
            <a:pPr lvl="1"/>
            <a:r>
              <a:rPr lang="fr-FR" sz="1800" dirty="0"/>
              <a:t>Les coûts de développement et de maintenance sont réduits</a:t>
            </a:r>
          </a:p>
          <a:p>
            <a:r>
              <a:rPr lang="fr-FR" sz="1800" dirty="0"/>
              <a:t>On peut utiliser le même service depuis toutes les applications, sur toutes les plates-formes</a:t>
            </a:r>
          </a:p>
          <a:p>
            <a:pPr lvl="1"/>
            <a:r>
              <a:rPr lang="fr-FR" sz="1800" dirty="0"/>
              <a:t>L’usage du service est cohérent dans toute l’entreprise</a:t>
            </a:r>
          </a:p>
          <a:p>
            <a:pPr lvl="1"/>
            <a:r>
              <a:rPr lang="fr-FR" sz="1800" dirty="0"/>
              <a:t>Utile pour les règles métier qui changent fréquemment</a:t>
            </a:r>
          </a:p>
          <a:p>
            <a:r>
              <a:rPr lang="fr-FR" sz="1800" dirty="0"/>
              <a:t>La réutilisation a lieu au niveau de services entiers</a:t>
            </a:r>
          </a:p>
          <a:p>
            <a:pPr lvl="1"/>
            <a:r>
              <a:rPr lang="fr-FR" sz="1800" dirty="0"/>
              <a:t>Les bibliothèques de classes ne sont utiles que pour les applications écrites dans le même langage</a:t>
            </a:r>
          </a:p>
        </p:txBody>
      </p:sp>
    </p:spTree>
    <p:custDataLst>
      <p:tags r:id="rId1"/>
    </p:custDataLst>
    <p:extLst>
      <p:ext uri="{BB962C8B-B14F-4D97-AF65-F5344CB8AC3E}">
        <p14:creationId xmlns:p14="http://schemas.microsoft.com/office/powerpoint/2010/main" val="418030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a:defRPr/>
            </a:pPr>
            <a:r>
              <a:rPr lang="fr-FR" dirty="0"/>
              <a:t>Avantages de SOA</a:t>
            </a:r>
          </a:p>
        </p:txBody>
      </p:sp>
      <p:sp>
        <p:nvSpPr>
          <p:cNvPr id="25602" name="Rectangle 3"/>
          <p:cNvSpPr>
            <a:spLocks noGrp="1" noChangeArrowheads="1"/>
          </p:cNvSpPr>
          <p:nvPr>
            <p:ph idx="1"/>
          </p:nvPr>
        </p:nvSpPr>
        <p:spPr>
          <a:xfrm>
            <a:off x="279400" y="1312863"/>
            <a:ext cx="8599488" cy="4708525"/>
          </a:xfrm>
        </p:spPr>
        <p:txBody>
          <a:bodyPr>
            <a:normAutofit lnSpcReduction="10000"/>
          </a:bodyPr>
          <a:lstStyle/>
          <a:p>
            <a:r>
              <a:rPr lang="fr-FR" sz="1800" dirty="0"/>
              <a:t>SOA offre les avantages du couplage faible et de l’interopérabilité</a:t>
            </a:r>
          </a:p>
          <a:p>
            <a:pPr lvl="1"/>
            <a:r>
              <a:rPr lang="fr-FR" sz="1800" dirty="0"/>
              <a:t>Souplesse pour changer la topologie de l’architecture d’entreprise</a:t>
            </a:r>
          </a:p>
          <a:p>
            <a:pPr lvl="2"/>
            <a:r>
              <a:rPr lang="fr-FR" sz="1800" dirty="0"/>
              <a:t>Ajouter des serveurs si l’usage est plus important que prévu</a:t>
            </a:r>
          </a:p>
          <a:p>
            <a:pPr lvl="2"/>
            <a:r>
              <a:rPr lang="fr-FR" sz="1800" dirty="0"/>
              <a:t>Écrire des clients supplémentaires pour répondre à de nouveaux besoins</a:t>
            </a:r>
          </a:p>
          <a:p>
            <a:pPr lvl="1"/>
            <a:r>
              <a:rPr lang="fr-FR" sz="1800" dirty="0"/>
              <a:t>Réutilisation au niveau des services</a:t>
            </a:r>
          </a:p>
          <a:p>
            <a:pPr lvl="2"/>
            <a:r>
              <a:rPr lang="fr-FR" sz="1800" dirty="0"/>
              <a:t>Pas seulement au niveau des bibliothèques de classes</a:t>
            </a:r>
          </a:p>
          <a:p>
            <a:pPr lvl="2"/>
            <a:r>
              <a:rPr lang="fr-FR" sz="1800" dirty="0"/>
              <a:t>Réutilisation entre plates-formes et entre langages de programmation</a:t>
            </a:r>
          </a:p>
          <a:p>
            <a:pPr lvl="2"/>
            <a:r>
              <a:rPr lang="fr-FR" sz="1800" dirty="0"/>
              <a:t>Entraîne des économies de coûts</a:t>
            </a:r>
          </a:p>
          <a:p>
            <a:pPr lvl="1"/>
            <a:r>
              <a:rPr lang="fr-FR" sz="1800" dirty="0"/>
              <a:t>Oblige à une cohérence dans l’entreprise</a:t>
            </a:r>
          </a:p>
          <a:p>
            <a:pPr lvl="2"/>
            <a:r>
              <a:rPr lang="fr-FR" sz="1800" dirty="0"/>
              <a:t>Toutes les applications utilisent les mêmes règles métier si elles utilisent le même service</a:t>
            </a:r>
          </a:p>
          <a:p>
            <a:pPr lvl="1"/>
            <a:r>
              <a:rPr lang="fr-FR" sz="1800" dirty="0"/>
              <a:t>Il est facile de modifier les règles métier en fonction de nouvelles exigences</a:t>
            </a:r>
          </a:p>
          <a:p>
            <a:pPr lvl="2"/>
            <a:r>
              <a:rPr lang="fr-FR" sz="1800" dirty="0"/>
              <a:t>Il suffit de modifier une seule base de code</a:t>
            </a:r>
          </a:p>
          <a:p>
            <a:r>
              <a:rPr lang="fr-FR" sz="1800" dirty="0"/>
              <a:t>SOA offre souplesse, réutilisation, économies de coûts, cohérence</a:t>
            </a:r>
            <a:br>
              <a:rPr lang="fr-FR" sz="1800" dirty="0"/>
            </a:br>
            <a:r>
              <a:rPr lang="fr-FR" sz="1800" dirty="0"/>
              <a:t>et agilité</a:t>
            </a:r>
          </a:p>
        </p:txBody>
      </p:sp>
    </p:spTree>
    <p:custDataLst>
      <p:tags r:id="rId1"/>
    </p:custDataLst>
    <p:extLst>
      <p:ext uri="{BB962C8B-B14F-4D97-AF65-F5344CB8AC3E}">
        <p14:creationId xmlns:p14="http://schemas.microsoft.com/office/powerpoint/2010/main" val="50518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4.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5.xml><?xml version="1.0" encoding="utf-8"?>
<p:tagLst xmlns:a="http://schemas.openxmlformats.org/drawingml/2006/main" xmlns:r="http://schemas.openxmlformats.org/officeDocument/2006/relationships" xmlns:p="http://schemas.openxmlformats.org/presentationml/2006/main">
  <p:tag name="IPF" val="4C2C52455354"/>
</p:tagLst>
</file>

<file path=ppt/tags/tag6.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5802</TotalTime>
  <Words>1238</Words>
  <Application>Microsoft Office PowerPoint</Application>
  <PresentationFormat>Affichage à l'écran (4:3)</PresentationFormat>
  <Paragraphs>136</Paragraphs>
  <Slides>14</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Courier New</vt:lpstr>
      <vt:lpstr>Monotype Sorts</vt:lpstr>
      <vt:lpstr>Times New Roman</vt:lpstr>
      <vt:lpstr>Webdings</vt:lpstr>
      <vt:lpstr>Wingdings 3</vt:lpstr>
      <vt:lpstr>cvc</vt:lpstr>
      <vt:lpstr>Présentation PowerPoint</vt:lpstr>
      <vt:lpstr>Web</vt:lpstr>
      <vt:lpstr>Architecture micro services</vt:lpstr>
      <vt:lpstr>Qu’est-ce qu’une architecture orientée services ?</vt:lpstr>
      <vt:lpstr>Couplage faible et interopérabilité</vt:lpstr>
      <vt:lpstr>Pourquoi l’interopérabilité ?</vt:lpstr>
      <vt:lpstr>Avantages de SOA</vt:lpstr>
      <vt:lpstr>REST</vt:lpstr>
      <vt:lpstr>JSON</vt:lpstr>
      <vt:lpstr>Présentation PowerPoint</vt:lpstr>
      <vt:lpstr>Features</vt:lpstr>
      <vt:lpstr>Routes</vt:lpstr>
      <vt:lpstr>HTTP</vt:lpstr>
      <vt:lpstr>WSGI</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296</cp:revision>
  <dcterms:created xsi:type="dcterms:W3CDTF">2000-04-10T19:33:12Z</dcterms:created>
  <dcterms:modified xsi:type="dcterms:W3CDTF">2023-11-02T18:05:53Z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