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handoutMasterIdLst>
    <p:handoutMasterId r:id="rId51"/>
  </p:handoutMasterIdLst>
  <p:sldIdLst>
    <p:sldId id="264" r:id="rId2"/>
    <p:sldId id="346" r:id="rId3"/>
    <p:sldId id="334" r:id="rId4"/>
    <p:sldId id="279" r:id="rId5"/>
    <p:sldId id="280" r:id="rId6"/>
    <p:sldId id="281" r:id="rId7"/>
    <p:sldId id="282" r:id="rId8"/>
    <p:sldId id="283" r:id="rId9"/>
    <p:sldId id="284" r:id="rId10"/>
    <p:sldId id="285" r:id="rId11"/>
    <p:sldId id="308" r:id="rId12"/>
    <p:sldId id="309" r:id="rId13"/>
    <p:sldId id="286" r:id="rId14"/>
    <p:sldId id="288" r:id="rId15"/>
    <p:sldId id="347" r:id="rId16"/>
    <p:sldId id="289" r:id="rId17"/>
    <p:sldId id="290" r:id="rId18"/>
    <p:sldId id="293" r:id="rId19"/>
    <p:sldId id="348" r:id="rId20"/>
    <p:sldId id="349" r:id="rId21"/>
    <p:sldId id="350" r:id="rId22"/>
    <p:sldId id="291" r:id="rId23"/>
    <p:sldId id="292" r:id="rId24"/>
    <p:sldId id="345" r:id="rId25"/>
    <p:sldId id="294" r:id="rId26"/>
    <p:sldId id="295" r:id="rId27"/>
    <p:sldId id="296" r:id="rId28"/>
    <p:sldId id="297" r:id="rId29"/>
    <p:sldId id="300" r:id="rId30"/>
    <p:sldId id="336" r:id="rId31"/>
    <p:sldId id="314" r:id="rId32"/>
    <p:sldId id="304" r:id="rId33"/>
    <p:sldId id="305" r:id="rId34"/>
    <p:sldId id="306" r:id="rId35"/>
    <p:sldId id="307" r:id="rId36"/>
    <p:sldId id="332" r:id="rId37"/>
    <p:sldId id="272" r:id="rId38"/>
    <p:sldId id="325" r:id="rId39"/>
    <p:sldId id="343" r:id="rId40"/>
    <p:sldId id="333" r:id="rId41"/>
    <p:sldId id="322" r:id="rId42"/>
    <p:sldId id="340" r:id="rId43"/>
    <p:sldId id="341" r:id="rId44"/>
    <p:sldId id="351" r:id="rId45"/>
    <p:sldId id="352" r:id="rId46"/>
    <p:sldId id="353" r:id="rId47"/>
    <p:sldId id="354" r:id="rId48"/>
    <p:sldId id="310" r:id="rId49"/>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r>
              <a:rPr lang="fr-FR" altLang="fr-FR" dirty="0"/>
              <a:t>Chapitre 1</a:t>
            </a:r>
          </a:p>
          <a:p>
            <a:pPr eaLnBrk="1" hangingPunct="1"/>
            <a:r>
              <a:rPr lang="fr-FR" altLang="fr-FR" dirty="0"/>
              <a:t>Introduction</a:t>
            </a:r>
          </a:p>
        </p:txBody>
      </p:sp>
      <p:sp>
        <p:nvSpPr>
          <p:cNvPr id="3" name="ZoneTexte 2"/>
          <p:cNvSpPr txBox="1"/>
          <p:nvPr/>
        </p:nvSpPr>
        <p:spPr>
          <a:xfrm>
            <a:off x="3973288" y="764410"/>
            <a:ext cx="1672253" cy="646331"/>
          </a:xfrm>
          <a:prstGeom prst="rect">
            <a:avLst/>
          </a:prstGeom>
          <a:noFill/>
        </p:spPr>
        <p:txBody>
          <a:bodyPr wrap="none" rtlCol="0">
            <a:spAutoFit/>
          </a:bodyPr>
          <a:lstStyle/>
          <a:p>
            <a:r>
              <a:rPr lang="fr-FR" sz="3600" dirty="0" err="1"/>
              <a:t>MLOps</a:t>
            </a:r>
            <a:endParaRPr lang="fr-FR" sz="3600" dirty="0"/>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Copier la nature ou non</a:t>
            </a:r>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A4CC96-E1CC-5D88-3519-3203967B928D}"/>
              </a:ext>
            </a:extLst>
          </p:cNvPr>
          <p:cNvSpPr>
            <a:spLocks noGrp="1"/>
          </p:cNvSpPr>
          <p:nvPr>
            <p:ph type="title"/>
          </p:nvPr>
        </p:nvSpPr>
        <p:spPr/>
        <p:txBody>
          <a:bodyPr/>
          <a:lstStyle/>
          <a:p>
            <a:r>
              <a:rPr lang="fr-FR" dirty="0"/>
              <a:t>Machine Learning</a:t>
            </a:r>
          </a:p>
        </p:txBody>
      </p:sp>
      <p:sp>
        <p:nvSpPr>
          <p:cNvPr id="3" name="Espace réservé du contenu 2">
            <a:extLst>
              <a:ext uri="{FF2B5EF4-FFF2-40B4-BE49-F238E27FC236}">
                <a16:creationId xmlns:a16="http://schemas.microsoft.com/office/drawing/2014/main" id="{584E5C90-3CA1-079B-4894-FED3D78E44DA}"/>
              </a:ext>
            </a:extLst>
          </p:cNvPr>
          <p:cNvSpPr>
            <a:spLocks noGrp="1"/>
          </p:cNvSpPr>
          <p:nvPr>
            <p:ph idx="1"/>
          </p:nvPr>
        </p:nvSpPr>
        <p:spPr/>
        <p:txBody>
          <a:bodyPr/>
          <a:lstStyle/>
          <a:p>
            <a:r>
              <a:rPr lang="fr-FR" dirty="0" err="1"/>
              <a:t>Wikipedia</a:t>
            </a:r>
            <a:endParaRPr lang="fr-FR" dirty="0"/>
          </a:p>
          <a:p>
            <a:pPr lvl="1"/>
            <a:r>
              <a:rPr lang="fr-FR" dirty="0"/>
              <a:t>Machine Learning est un champ d'étude de l'intelligence artificielle qui se fonde sur des approches mathématiques et statistiques pour donner aux ordinateurs la capacité d'apprendre à partir de données</a:t>
            </a:r>
          </a:p>
          <a:p>
            <a:pPr lvl="1"/>
            <a:r>
              <a:rPr lang="fr-FR" dirty="0"/>
              <a:t>C'est-à-dire d'améliorer leurs performances à résoudre des tâches sans être explicitement programmés pour chacune</a:t>
            </a:r>
          </a:p>
        </p:txBody>
      </p:sp>
    </p:spTree>
    <p:extLst>
      <p:ext uri="{BB962C8B-B14F-4D97-AF65-F5344CB8AC3E}">
        <p14:creationId xmlns:p14="http://schemas.microsoft.com/office/powerpoint/2010/main" val="91086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But</a:t>
            </a:r>
          </a:p>
        </p:txBody>
      </p:sp>
      <p:sp>
        <p:nvSpPr>
          <p:cNvPr id="3" name="Espace réservé du contenu 2"/>
          <p:cNvSpPr>
            <a:spLocks noGrp="1"/>
          </p:cNvSpPr>
          <p:nvPr>
            <p:ph idx="1"/>
          </p:nvPr>
        </p:nvSpPr>
        <p:spPr>
          <a:xfrm>
            <a:off x="628650" y="2040037"/>
            <a:ext cx="7886700" cy="3263504"/>
          </a:xfrm>
        </p:spPr>
        <p:txBody>
          <a:bodyPr/>
          <a:lstStyle/>
          <a:p>
            <a:r>
              <a:rPr lang="fr-FR" dirty="0"/>
              <a:t>En Machine Learning, l'objectif est de trouver un modèle mathématique du phénomène à l'origine des données par apprentissage</a:t>
            </a:r>
          </a:p>
        </p:txBody>
      </p:sp>
      <p:pic>
        <p:nvPicPr>
          <p:cNvPr id="1026" name="Picture 2" descr="Machine learning en E-commerce : une expérience client optimale - Arkheus">
            <a:extLst>
              <a:ext uri="{FF2B5EF4-FFF2-40B4-BE49-F238E27FC236}">
                <a16:creationId xmlns:a16="http://schemas.microsoft.com/office/drawing/2014/main" id="{AB55968D-DE43-4613-BCDF-B4584C368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01008"/>
            <a:ext cx="3515592" cy="248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176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ADE81-96B1-1054-A0E8-BDF6D81D216B}"/>
              </a:ext>
            </a:extLst>
          </p:cNvPr>
          <p:cNvSpPr>
            <a:spLocks noGrp="1"/>
          </p:cNvSpPr>
          <p:nvPr>
            <p:ph type="title"/>
          </p:nvPr>
        </p:nvSpPr>
        <p:spPr/>
        <p:txBody>
          <a:bodyPr/>
          <a:lstStyle/>
          <a:p>
            <a:r>
              <a:rPr lang="fr-FR" dirty="0"/>
              <a:t>Apprentissage</a:t>
            </a:r>
          </a:p>
        </p:txBody>
      </p:sp>
      <p:sp>
        <p:nvSpPr>
          <p:cNvPr id="3" name="Espace réservé du contenu 2">
            <a:extLst>
              <a:ext uri="{FF2B5EF4-FFF2-40B4-BE49-F238E27FC236}">
                <a16:creationId xmlns:a16="http://schemas.microsoft.com/office/drawing/2014/main" id="{8FCDE6DE-1C41-6938-2F22-19D9EE7EA0F4}"/>
              </a:ext>
            </a:extLst>
          </p:cNvPr>
          <p:cNvSpPr>
            <a:spLocks noGrp="1"/>
          </p:cNvSpPr>
          <p:nvPr>
            <p:ph idx="1"/>
          </p:nvPr>
        </p:nvSpPr>
        <p:spPr/>
        <p:txBody>
          <a:bodyPr/>
          <a:lstStyle/>
          <a:p>
            <a:r>
              <a:rPr lang="fr-FR" dirty="0"/>
              <a:t>La phase d’apprentissage consiste à estimer un modèle à partir de données, appelées observations, qui sont disponibles et en nombre fini, lors de la phase de conception du système</a:t>
            </a:r>
          </a:p>
          <a:p>
            <a:r>
              <a:rPr lang="fr-FR" dirty="0"/>
              <a:t>Cette phase est généralement réalisée préalablement à l'utilisation pratique du modèle</a:t>
            </a:r>
          </a:p>
        </p:txBody>
      </p:sp>
    </p:spTree>
    <p:extLst>
      <p:ext uri="{BB962C8B-B14F-4D97-AF65-F5344CB8AC3E}">
        <p14:creationId xmlns:p14="http://schemas.microsoft.com/office/powerpoint/2010/main" val="19938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D7E48-4372-254C-18E1-9FE8ECF439FC}"/>
              </a:ext>
            </a:extLst>
          </p:cNvPr>
          <p:cNvSpPr>
            <a:spLocks noGrp="1"/>
          </p:cNvSpPr>
          <p:nvPr>
            <p:ph type="title"/>
          </p:nvPr>
        </p:nvSpPr>
        <p:spPr/>
        <p:txBody>
          <a:bodyPr/>
          <a:lstStyle/>
          <a:p>
            <a:r>
              <a:rPr lang="fr-FR" dirty="0" err="1"/>
              <a:t>MLOps</a:t>
            </a:r>
            <a:endParaRPr lang="fr-FR" dirty="0"/>
          </a:p>
        </p:txBody>
      </p:sp>
      <p:sp>
        <p:nvSpPr>
          <p:cNvPr id="3" name="Espace réservé du contenu 2">
            <a:extLst>
              <a:ext uri="{FF2B5EF4-FFF2-40B4-BE49-F238E27FC236}">
                <a16:creationId xmlns:a16="http://schemas.microsoft.com/office/drawing/2014/main" id="{5FE56BCD-5891-7793-EDDA-58281F532E4E}"/>
              </a:ext>
            </a:extLst>
          </p:cNvPr>
          <p:cNvSpPr>
            <a:spLocks noGrp="1"/>
          </p:cNvSpPr>
          <p:nvPr>
            <p:ph idx="1"/>
          </p:nvPr>
        </p:nvSpPr>
        <p:spPr/>
        <p:txBody>
          <a:bodyPr/>
          <a:lstStyle/>
          <a:p>
            <a:r>
              <a:rPr lang="fr-FR" dirty="0"/>
              <a:t>Machine Learning </a:t>
            </a:r>
            <a:r>
              <a:rPr lang="fr-FR" dirty="0" err="1"/>
              <a:t>Operational</a:t>
            </a:r>
            <a:endParaRPr lang="fr-FR" dirty="0"/>
          </a:p>
          <a:p>
            <a:r>
              <a:rPr lang="fr-FR" dirty="0" err="1"/>
              <a:t>Wikipedia</a:t>
            </a:r>
            <a:endParaRPr lang="fr-FR" dirty="0"/>
          </a:p>
          <a:p>
            <a:pPr lvl="1"/>
            <a:r>
              <a:rPr lang="fr-FR" dirty="0" err="1"/>
              <a:t>MLOps</a:t>
            </a:r>
            <a:r>
              <a:rPr lang="fr-FR" dirty="0"/>
              <a:t> est un ensemble de pratiques qui vise à déployer et maintenir des modèles de Machine Learning en production de manière fiable et efficace</a:t>
            </a:r>
          </a:p>
          <a:p>
            <a:pPr lvl="1"/>
            <a:r>
              <a:rPr lang="fr-FR" dirty="0"/>
              <a:t>Ce terme est composé de Machine Learning et de la pratique de développement continu de </a:t>
            </a:r>
            <a:r>
              <a:rPr lang="fr-FR" dirty="0" err="1"/>
              <a:t>devops</a:t>
            </a:r>
            <a:r>
              <a:rPr lang="fr-FR" dirty="0"/>
              <a:t> dans le domaine des logiciels</a:t>
            </a:r>
          </a:p>
        </p:txBody>
      </p:sp>
    </p:spTree>
    <p:extLst>
      <p:ext uri="{BB962C8B-B14F-4D97-AF65-F5344CB8AC3E}">
        <p14:creationId xmlns:p14="http://schemas.microsoft.com/office/powerpoint/2010/main" val="1353044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CE8E8F-5715-5783-5BFC-E0889C245933}"/>
              </a:ext>
            </a:extLst>
          </p:cNvPr>
          <p:cNvSpPr>
            <a:spLocks noGrp="1"/>
          </p:cNvSpPr>
          <p:nvPr>
            <p:ph type="title"/>
          </p:nvPr>
        </p:nvSpPr>
        <p:spPr/>
        <p:txBody>
          <a:bodyPr/>
          <a:lstStyle/>
          <a:p>
            <a:r>
              <a:rPr lang="fr-FR" dirty="0"/>
              <a:t>Prédiction</a:t>
            </a:r>
          </a:p>
        </p:txBody>
      </p:sp>
      <p:sp>
        <p:nvSpPr>
          <p:cNvPr id="3" name="Espace réservé du contenu 2">
            <a:extLst>
              <a:ext uri="{FF2B5EF4-FFF2-40B4-BE49-F238E27FC236}">
                <a16:creationId xmlns:a16="http://schemas.microsoft.com/office/drawing/2014/main" id="{40BAE4E8-C46C-1612-D06A-AA82B8DEAE64}"/>
              </a:ext>
            </a:extLst>
          </p:cNvPr>
          <p:cNvSpPr>
            <a:spLocks noGrp="1"/>
          </p:cNvSpPr>
          <p:nvPr>
            <p:ph idx="1"/>
          </p:nvPr>
        </p:nvSpPr>
        <p:spPr/>
        <p:txBody>
          <a:bodyPr/>
          <a:lstStyle/>
          <a:p>
            <a:r>
              <a:rPr lang="fr-FR" dirty="0"/>
              <a:t>La seconde phase à la prédiction</a:t>
            </a:r>
          </a:p>
          <a:p>
            <a:r>
              <a:rPr lang="fr-FR" dirty="0"/>
              <a:t>Le modèle étant déterminé, de nouvelles données peuvent alors être soumises afin d'obtenir le résultat correspondant à la tâche souhaitée</a:t>
            </a:r>
          </a:p>
          <a:p>
            <a:endParaRPr lang="fr-FR" dirty="0"/>
          </a:p>
        </p:txBody>
      </p:sp>
    </p:spTree>
    <p:extLst>
      <p:ext uri="{BB962C8B-B14F-4D97-AF65-F5344CB8AC3E}">
        <p14:creationId xmlns:p14="http://schemas.microsoft.com/office/powerpoint/2010/main" val="2794754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CE8E8F-5715-5783-5BFC-E0889C245933}"/>
              </a:ext>
            </a:extLst>
          </p:cNvPr>
          <p:cNvSpPr>
            <a:spLocks noGrp="1"/>
          </p:cNvSpPr>
          <p:nvPr>
            <p:ph type="title"/>
          </p:nvPr>
        </p:nvSpPr>
        <p:spPr/>
        <p:txBody>
          <a:bodyPr/>
          <a:lstStyle/>
          <a:p>
            <a:r>
              <a:rPr lang="fr-FR" dirty="0"/>
              <a:t>Production</a:t>
            </a:r>
          </a:p>
        </p:txBody>
      </p:sp>
      <p:sp>
        <p:nvSpPr>
          <p:cNvPr id="3" name="Espace réservé du contenu 2">
            <a:extLst>
              <a:ext uri="{FF2B5EF4-FFF2-40B4-BE49-F238E27FC236}">
                <a16:creationId xmlns:a16="http://schemas.microsoft.com/office/drawing/2014/main" id="{40BAE4E8-C46C-1612-D06A-AA82B8DEAE64}"/>
              </a:ext>
            </a:extLst>
          </p:cNvPr>
          <p:cNvSpPr>
            <a:spLocks noGrp="1"/>
          </p:cNvSpPr>
          <p:nvPr>
            <p:ph idx="1"/>
          </p:nvPr>
        </p:nvSpPr>
        <p:spPr/>
        <p:txBody>
          <a:bodyPr/>
          <a:lstStyle/>
          <a:p>
            <a:r>
              <a:rPr lang="fr-FR" dirty="0"/>
              <a:t>La 3</a:t>
            </a:r>
            <a:r>
              <a:rPr lang="fr-FR" baseline="30000" dirty="0"/>
              <a:t>ème</a:t>
            </a:r>
            <a:r>
              <a:rPr lang="fr-FR" dirty="0"/>
              <a:t> phase correspond à la mise en production</a:t>
            </a:r>
          </a:p>
          <a:p>
            <a:r>
              <a:rPr lang="fr-FR" dirty="0"/>
              <a:t>Le modèle figé, de nouvelles données peuvent alors être soumises afin d'obtenir le résultat correspondant à la tâche souhaitée dans un environnement de production</a:t>
            </a:r>
          </a:p>
          <a:p>
            <a:pPr lvl="1"/>
            <a:r>
              <a:rPr lang="fr-FR" dirty="0"/>
              <a:t>En pratique, certains systèmes peuvent poursuivre leur apprentissage une fois en production, pour peu qu'ils aient un moyen d'obtenir un retour sur la qualité des résultats produits.</a:t>
            </a:r>
          </a:p>
          <a:p>
            <a:endParaRPr lang="fr-FR" dirty="0"/>
          </a:p>
        </p:txBody>
      </p:sp>
    </p:spTree>
    <p:extLst>
      <p:ext uri="{BB962C8B-B14F-4D97-AF65-F5344CB8AC3E}">
        <p14:creationId xmlns:p14="http://schemas.microsoft.com/office/powerpoint/2010/main" val="2302784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p:txBody>
          <a:bodyPr/>
          <a:lstStyle/>
          <a:p>
            <a:r>
              <a:rPr lang="fr-FR" dirty="0"/>
              <a:t>Dans cet exemple les images ont été annotés par un expert avec leur catégorie</a:t>
            </a:r>
          </a:p>
          <a:p>
            <a:pPr lvl="1"/>
            <a:r>
              <a:rPr lang="fr-FR" dirty="0"/>
              <a:t>La machine apprend puis prédit</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non supervisé ou semi-supervisé</a:t>
            </a:r>
          </a:p>
        </p:txBody>
      </p:sp>
      <p:sp>
        <p:nvSpPr>
          <p:cNvPr id="3" name="Espace réservé du contenu 2"/>
          <p:cNvSpPr>
            <a:spLocks noGrp="1"/>
          </p:cNvSpPr>
          <p:nvPr>
            <p:ph idx="1"/>
          </p:nvPr>
        </p:nvSpPr>
        <p:spPr/>
        <p:txBody>
          <a:bodyPr/>
          <a:lstStyle/>
          <a:p>
            <a:r>
              <a:rPr lang="fr-FR" dirty="0"/>
              <a:t>Clustering</a:t>
            </a:r>
          </a:p>
          <a:p>
            <a:r>
              <a:rPr lang="fr-FR" dirty="0"/>
              <a:t>Regroupement en mesurant une "distance" entre des données</a:t>
            </a:r>
          </a:p>
          <a:p>
            <a:r>
              <a:rPr lang="fr-FR" dirty="0"/>
              <a:t>Par exemple :</a:t>
            </a:r>
          </a:p>
          <a:p>
            <a:pPr lvl="1"/>
            <a:r>
              <a:rPr lang="fr-FR" dirty="0"/>
              <a:t>"Il fait beau" est plus proche de "le temps est magnifique" que "il est beau"</a:t>
            </a:r>
          </a:p>
          <a:p>
            <a:r>
              <a:rPr lang="fr-FR" dirty="0"/>
              <a:t>Cas d'utilisation</a:t>
            </a:r>
          </a:p>
          <a:p>
            <a:pPr lvl="1"/>
            <a:r>
              <a:rPr lang="fr-FR" dirty="0"/>
              <a:t>Regrouper des images qui se ressemblent</a:t>
            </a:r>
          </a:p>
          <a:p>
            <a:pPr lvl="1"/>
            <a:r>
              <a:rPr lang="fr-FR" dirty="0"/>
              <a:t>Regrouper des signaux électromagnétiques qui se ressemblent</a:t>
            </a:r>
          </a:p>
          <a:p>
            <a:pPr lvl="1"/>
            <a:r>
              <a:rPr lang="fr-FR" dirty="0"/>
              <a:t>Regrouper des textes qui se ressemblent avec gestions des synonymes et des contextes</a:t>
            </a:r>
          </a:p>
        </p:txBody>
      </p:sp>
    </p:spTree>
    <p:extLst>
      <p:ext uri="{BB962C8B-B14F-4D97-AF65-F5344CB8AC3E}">
        <p14:creationId xmlns:p14="http://schemas.microsoft.com/office/powerpoint/2010/main" val="3823895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p:txBody>
          <a:bodyPr/>
          <a:lstStyle/>
          <a:p>
            <a:r>
              <a:rPr lang="fr-FR" dirty="0"/>
              <a:t>Imaginez que vous voulez savoir si vous payez trop cher votre loyer</a:t>
            </a:r>
          </a:p>
          <a:p>
            <a:r>
              <a:rPr lang="fr-FR" dirty="0"/>
              <a:t>Vous 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Graphique</a:t>
            </a:r>
          </a:p>
        </p:txBody>
      </p:sp>
      <p:sp>
        <p:nvSpPr>
          <p:cNvPr id="3" name="Espace réservé du contenu 2"/>
          <p:cNvSpPr>
            <a:spLocks noGrp="1"/>
          </p:cNvSpPr>
          <p:nvPr>
            <p:ph idx="1"/>
          </p:nvPr>
        </p:nvSpPr>
        <p:spPr/>
        <p:txBody>
          <a:bodyPr/>
          <a:lstStyle/>
          <a:p>
            <a:r>
              <a:rPr lang="fr-FR" dirty="0"/>
              <a:t>Surface / Loyer</a:t>
            </a:r>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Régression linéaire</a:t>
            </a:r>
          </a:p>
        </p:txBody>
      </p:sp>
      <p:sp>
        <p:nvSpPr>
          <p:cNvPr id="3" name="Espace réservé du contenu 2"/>
          <p:cNvSpPr>
            <a:spLocks noGrp="1"/>
          </p:cNvSpPr>
          <p:nvPr>
            <p:ph idx="1"/>
          </p:nvPr>
        </p:nvSpPr>
        <p:spPr/>
        <p:txBody>
          <a:bodyPr/>
          <a:lstStyle/>
          <a:p>
            <a:r>
              <a:rPr lang="fr-FR" dirty="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programme</a:t>
            </a:r>
          </a:p>
          <a:p>
            <a:pPr lvl="1"/>
            <a:r>
              <a:rPr lang="fr-FR" dirty="0"/>
              <a:t>Est-ce une valeur continue (un nombre)</a:t>
            </a:r>
          </a:p>
          <a:p>
            <a:pPr lvl="1"/>
            <a:r>
              <a:rPr lang="fr-FR" dirty="0"/>
              <a:t>ou bien une valeur discrète (une catégorie) ?</a:t>
            </a:r>
          </a:p>
          <a:p>
            <a:r>
              <a:rPr lang="fr-FR" dirty="0"/>
              <a:t>Le 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a:t>etc</a:t>
            </a:r>
            <a:r>
              <a:rPr lang="fr-FR" dirty="0"/>
              <a:t>)</a:t>
            </a:r>
          </a:p>
          <a:p>
            <a:r>
              <a:rPr lang="fr-FR" dirty="0"/>
              <a:t>L’être humain est quasiment incapable d’écrire l’algorithme</a:t>
            </a:r>
          </a:p>
          <a:p>
            <a:r>
              <a:rPr lang="fr-FR" dirty="0"/>
              <a:t>Pour cela, il va d'abord falloir lui entrer un jeu de données d'exemples afin qu'il puisse s'entraîner et s'améliorer, d'où le mot apprentissage</a:t>
            </a:r>
          </a:p>
          <a:p>
            <a:r>
              <a:rPr lang="fr-FR" dirty="0"/>
              <a:t>Ce jeu de données s'appelle le 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579DF-66D0-4E22-BB39-CB7A8E021BB1}"/>
              </a:ext>
            </a:extLst>
          </p:cNvPr>
          <p:cNvSpPr>
            <a:spLocks noGrp="1"/>
          </p:cNvSpPr>
          <p:nvPr>
            <p:ph type="title"/>
          </p:nvPr>
        </p:nvSpPr>
        <p:spPr/>
        <p:txBody>
          <a:bodyPr/>
          <a:lstStyle/>
          <a:p>
            <a:endParaRPr lang="fr-FR"/>
          </a:p>
        </p:txBody>
      </p:sp>
      <p:pic>
        <p:nvPicPr>
          <p:cNvPr id="4" name="Picture 6" descr="Le rapport Villani sur l'intelligence artificielle est attendu pour janvier">
            <a:extLst>
              <a:ext uri="{FF2B5EF4-FFF2-40B4-BE49-F238E27FC236}">
                <a16:creationId xmlns:a16="http://schemas.microsoft.com/office/drawing/2014/main" id="{D868BDFA-9D78-4025-96A8-732E051C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7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59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B347E-A3C6-4FD1-B000-9BF2AD49E8CA}"/>
              </a:ext>
            </a:extLst>
          </p:cNvPr>
          <p:cNvSpPr>
            <a:spLocks noGrp="1"/>
          </p:cNvSpPr>
          <p:nvPr>
            <p:ph type="title"/>
          </p:nvPr>
        </p:nvSpPr>
        <p:spPr/>
        <p:txBody>
          <a:bodyPr/>
          <a:lstStyle/>
          <a:p>
            <a:r>
              <a:rPr lang="fr-FR" dirty="0"/>
              <a:t>Les langages et </a:t>
            </a:r>
            <a:r>
              <a:rPr lang="fr-FR" dirty="0" err="1"/>
              <a:t>Frameworks</a:t>
            </a:r>
            <a:endParaRPr lang="fr-FR" dirty="0"/>
          </a:p>
        </p:txBody>
      </p:sp>
      <p:pic>
        <p:nvPicPr>
          <p:cNvPr id="6" name="Picture 2" descr="Python et intelligence artificielle">
            <a:extLst>
              <a:ext uri="{FF2B5EF4-FFF2-40B4-BE49-F238E27FC236}">
                <a16:creationId xmlns:a16="http://schemas.microsoft.com/office/drawing/2014/main" id="{FB769AA8-F524-42F6-A99C-EBEF407B4F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680" y="3015391"/>
            <a:ext cx="3671455" cy="198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ensorFlow — Wikipédia">
            <a:extLst>
              <a:ext uri="{FF2B5EF4-FFF2-40B4-BE49-F238E27FC236}">
                <a16:creationId xmlns:a16="http://schemas.microsoft.com/office/drawing/2014/main" id="{7B92E35F-DA87-4345-A44E-D4B0F997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541" y="1873856"/>
            <a:ext cx="1304594" cy="1087161"/>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C4E86258-C244-48B5-ADC8-901B50E0DF47}"/>
              </a:ext>
            </a:extLst>
          </p:cNvPr>
          <p:cNvSpPr txBox="1">
            <a:spLocks/>
          </p:cNvSpPr>
          <p:nvPr/>
        </p:nvSpPr>
        <p:spPr>
          <a:xfrm>
            <a:off x="217264" y="1851422"/>
            <a:ext cx="4670318" cy="3780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Apprentissage</a:t>
            </a:r>
          </a:p>
          <a:p>
            <a:pPr lvl="1"/>
            <a:r>
              <a:rPr lang="fr-FR" sz="2100" dirty="0"/>
              <a:t>Python</a:t>
            </a:r>
          </a:p>
          <a:p>
            <a:pPr lvl="1"/>
            <a:r>
              <a:rPr lang="fr-FR" sz="2100" dirty="0" err="1"/>
              <a:t>Scikit-learn</a:t>
            </a:r>
            <a:endParaRPr lang="fr-FR" sz="2100" dirty="0"/>
          </a:p>
          <a:p>
            <a:pPr lvl="2"/>
            <a:r>
              <a:rPr lang="fr-FR" sz="1500" dirty="0"/>
              <a:t>INRIA et Télécom ParisTech</a:t>
            </a:r>
          </a:p>
          <a:p>
            <a:pPr lvl="1"/>
            <a:r>
              <a:rPr lang="fr-FR" sz="2100" dirty="0" err="1"/>
              <a:t>TensorFlow</a:t>
            </a:r>
            <a:endParaRPr lang="fr-FR" sz="2100" dirty="0"/>
          </a:p>
          <a:p>
            <a:pPr lvl="2"/>
            <a:r>
              <a:rPr lang="fr-FR" sz="1500" dirty="0"/>
              <a:t>Google</a:t>
            </a:r>
          </a:p>
          <a:p>
            <a:pPr lvl="1"/>
            <a:r>
              <a:rPr lang="fr-FR" sz="1800" dirty="0"/>
              <a:t>Matlab, SAS, </a:t>
            </a:r>
            <a:r>
              <a:rPr lang="fr-FR" sz="1800" dirty="0" err="1"/>
              <a:t>PyTorch</a:t>
            </a:r>
            <a:r>
              <a:rPr lang="fr-FR" sz="1800" dirty="0"/>
              <a:t>, R, …</a:t>
            </a:r>
          </a:p>
          <a:p>
            <a:r>
              <a:rPr lang="fr-FR" sz="2400" dirty="0"/>
              <a:t>Prédiction</a:t>
            </a:r>
          </a:p>
          <a:p>
            <a:pPr lvl="1"/>
            <a:r>
              <a:rPr lang="fr-FR" sz="1800" dirty="0"/>
              <a:t>N'importe quel langage !</a:t>
            </a:r>
          </a:p>
          <a:p>
            <a:pPr lvl="1"/>
            <a:r>
              <a:rPr lang="fr-FR" sz="1800" dirty="0"/>
              <a:t>Embarqué : C++, JS, …</a:t>
            </a:r>
          </a:p>
          <a:p>
            <a:pPr lvl="1"/>
            <a:endParaRPr lang="fr-FR" sz="1500" dirty="0"/>
          </a:p>
        </p:txBody>
      </p:sp>
      <p:pic>
        <p:nvPicPr>
          <p:cNvPr id="11" name="Image 10">
            <a:extLst>
              <a:ext uri="{FF2B5EF4-FFF2-40B4-BE49-F238E27FC236}">
                <a16:creationId xmlns:a16="http://schemas.microsoft.com/office/drawing/2014/main" id="{E2C0264F-CF05-444C-A3C0-924199BBFEB2}"/>
              </a:ext>
            </a:extLst>
          </p:cNvPr>
          <p:cNvPicPr>
            <a:picLocks noChangeAspect="1"/>
          </p:cNvPicPr>
          <p:nvPr/>
        </p:nvPicPr>
        <p:blipFill>
          <a:blip r:embed="rId4"/>
          <a:stretch>
            <a:fillRect/>
          </a:stretch>
        </p:blipFill>
        <p:spPr>
          <a:xfrm>
            <a:off x="5190679" y="1873856"/>
            <a:ext cx="2300288" cy="571500"/>
          </a:xfrm>
          <a:prstGeom prst="rect">
            <a:avLst/>
          </a:prstGeom>
        </p:spPr>
      </p:pic>
    </p:spTree>
    <p:extLst>
      <p:ext uri="{BB962C8B-B14F-4D97-AF65-F5344CB8AC3E}">
        <p14:creationId xmlns:p14="http://schemas.microsoft.com/office/powerpoint/2010/main" val="3605670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BEBE-6249-4EE9-A3DE-988A6532E15C}"/>
              </a:ext>
            </a:extLst>
          </p:cNvPr>
          <p:cNvSpPr>
            <a:spLocks noGrp="1"/>
          </p:cNvSpPr>
          <p:nvPr>
            <p:ph type="title"/>
          </p:nvPr>
        </p:nvSpPr>
        <p:spPr/>
        <p:txBody>
          <a:bodyPr/>
          <a:lstStyle/>
          <a:p>
            <a:r>
              <a:rPr lang="fr-FR" dirty="0"/>
              <a:t>Les </a:t>
            </a:r>
            <a:r>
              <a:rPr lang="fr-FR" dirty="0" err="1"/>
              <a:t>Frameworks</a:t>
            </a:r>
            <a:r>
              <a:rPr lang="fr-FR" dirty="0"/>
              <a:t> ML et DL</a:t>
            </a:r>
          </a:p>
        </p:txBody>
      </p:sp>
      <p:pic>
        <p:nvPicPr>
          <p:cNvPr id="1036" name="Picture 12">
            <a:extLst>
              <a:ext uri="{FF2B5EF4-FFF2-40B4-BE49-F238E27FC236}">
                <a16:creationId xmlns:a16="http://schemas.microsoft.com/office/drawing/2014/main" id="{CC81630E-520F-4640-A4D7-4C649ED09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07" y="1851422"/>
            <a:ext cx="5938352" cy="34010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ensorFlow — Wikipédia">
            <a:extLst>
              <a:ext uri="{FF2B5EF4-FFF2-40B4-BE49-F238E27FC236}">
                <a16:creationId xmlns:a16="http://schemas.microsoft.com/office/drawing/2014/main" id="{C4B0032F-A73B-40A0-917F-E14A99B3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34" y="2089516"/>
            <a:ext cx="1304594" cy="108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04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Neurone</a:t>
            </a:r>
          </a:p>
        </p:txBody>
      </p:sp>
      <p:sp>
        <p:nvSpPr>
          <p:cNvPr id="3" name="Espace réservé du contenu 2"/>
          <p:cNvSpPr>
            <a:spLocks noGrp="1"/>
          </p:cNvSpPr>
          <p:nvPr>
            <p:ph idx="1"/>
          </p:nvPr>
        </p:nvSpPr>
        <p:spPr/>
        <p:txBody>
          <a:bodyPr/>
          <a:lstStyle/>
          <a:p>
            <a:r>
              <a:rPr lang="fr-FR" dirty="0"/>
              <a:t>En biologie un neurone est une cellule connecté à d’autre neurones qui a la faculté de laisser passer ou non un courant électrique</a:t>
            </a:r>
          </a:p>
          <a:p>
            <a:pPr lvl="1"/>
            <a:r>
              <a:rPr lang="fr-FR" dirty="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Neurone</a:t>
            </a:r>
          </a:p>
        </p:txBody>
      </p:sp>
      <p:sp>
        <p:nvSpPr>
          <p:cNvPr id="3" name="Espace réservé du contenu 2"/>
          <p:cNvSpPr>
            <a:spLocks noGrp="1"/>
          </p:cNvSpPr>
          <p:nvPr>
            <p:ph idx="1"/>
          </p:nvPr>
        </p:nvSpPr>
        <p:spPr/>
        <p:txBody>
          <a:bodyPr/>
          <a:lstStyle/>
          <a:p>
            <a:r>
              <a:rPr lang="fr-FR" dirty="0"/>
              <a:t>Un neurone possède plusieurs entrées (ix), une sortie (o), un seuil et une fonction d’activation (f)</a:t>
            </a:r>
          </a:p>
          <a:p>
            <a:r>
              <a:rPr lang="fr-FR" dirty="0"/>
              <a:t>Chaque entrée possède un poids (</a:t>
            </a:r>
            <a:r>
              <a:rPr lang="fr-FR" dirty="0" err="1"/>
              <a:t>Wx</a:t>
            </a:r>
            <a:r>
              <a:rPr lang="fr-FR" dirty="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Réseaux</a:t>
            </a:r>
          </a:p>
        </p:txBody>
      </p:sp>
      <p:sp>
        <p:nvSpPr>
          <p:cNvPr id="3" name="Espace réservé du contenu 2"/>
          <p:cNvSpPr>
            <a:spLocks noGrp="1"/>
          </p:cNvSpPr>
          <p:nvPr>
            <p:ph idx="1"/>
          </p:nvPr>
        </p:nvSpPr>
        <p:spPr/>
        <p:txBody>
          <a:bodyPr/>
          <a:lstStyle/>
          <a:p>
            <a:r>
              <a:rPr lang="fr-FR" dirty="0"/>
              <a:t>Les neurones peuvent être mis en réseaux</a:t>
            </a:r>
          </a:p>
          <a:p>
            <a:pPr lvl="1"/>
            <a:r>
              <a:rPr lang="fr-FR" dirty="0"/>
              <a:t>En couche (MLP)</a:t>
            </a:r>
          </a:p>
          <a:p>
            <a:pPr lvl="1"/>
            <a:r>
              <a:rPr lang="fr-FR" dirty="0"/>
              <a:t>En graphe (plus complexe)</a:t>
            </a:r>
          </a:p>
          <a:p>
            <a:pPr lvl="1"/>
            <a:r>
              <a:rPr lang="fr-FR" dirty="0"/>
              <a:t>Poids multiples</a:t>
            </a:r>
          </a:p>
          <a:p>
            <a:r>
              <a:rPr lang="fr-FR" dirty="0"/>
              <a:t>Très couteux</a:t>
            </a:r>
          </a:p>
          <a:p>
            <a:pPr lvl="1"/>
            <a:r>
              <a:rPr lang="fr-FR" dirty="0"/>
              <a:t>Mais donne de très bon résultats</a:t>
            </a:r>
          </a:p>
          <a:p>
            <a:pPr lvl="1"/>
            <a:r>
              <a:rPr lang="fr-FR" dirty="0"/>
              <a:t>Maitrise l’addition sur 4 bits avec 145 neurones et 100 itérations</a:t>
            </a:r>
          </a:p>
          <a:p>
            <a:r>
              <a:rPr lang="fr-FR" dirty="0" err="1"/>
              <a:t>Backpropagation</a:t>
            </a:r>
            <a:r>
              <a:rPr lang="fr-FR" dirty="0"/>
              <a:t> complexe</a:t>
            </a:r>
          </a:p>
          <a:p>
            <a:pPr lvl="1"/>
            <a:r>
              <a:rPr lang="fr-FR" dirty="0"/>
              <a:t>Basé sur la répartition de l'erreurs sur les poids et la pente de la courbe de la fonction d'activation (</a:t>
            </a:r>
            <a:r>
              <a:rPr lang="fr-FR" dirty="0" err="1"/>
              <a:t>derivée</a:t>
            </a:r>
            <a:r>
              <a:rPr lang="fr-FR" dirty="0"/>
              <a:t>)</a:t>
            </a:r>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DD6331-FA6A-4ED1-909A-5002ED680318}"/>
              </a:ext>
            </a:extLst>
          </p:cNvPr>
          <p:cNvSpPr>
            <a:spLocks noGrp="1"/>
          </p:cNvSpPr>
          <p:nvPr>
            <p:ph type="title"/>
          </p:nvPr>
        </p:nvSpPr>
        <p:spPr/>
        <p:txBody>
          <a:bodyPr/>
          <a:lstStyle/>
          <a:p>
            <a:endParaRPr lang="fr-FR"/>
          </a:p>
        </p:txBody>
      </p:sp>
      <p:pic>
        <p:nvPicPr>
          <p:cNvPr id="1030" name="Picture 6" descr="Introduction au deep learning avec Tensorflow | Machine Learning lab">
            <a:extLst>
              <a:ext uri="{FF2B5EF4-FFF2-40B4-BE49-F238E27FC236}">
                <a16:creationId xmlns:a16="http://schemas.microsoft.com/office/drawing/2014/main" id="{DC8127FD-9812-4BB5-A5F9-577769DF8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70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538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Yann Le </a:t>
            </a:r>
            <a:r>
              <a:rPr lang="fr-FR" dirty="0" err="1"/>
              <a:t>Cun</a:t>
            </a:r>
            <a:endParaRPr lang="fr-FR" dirty="0"/>
          </a:p>
        </p:txBody>
      </p:sp>
      <p:sp>
        <p:nvSpPr>
          <p:cNvPr id="3" name="Espace réservé du contenu 2"/>
          <p:cNvSpPr>
            <a:spLocks noGrp="1"/>
          </p:cNvSpPr>
          <p:nvPr>
            <p:ph idx="1"/>
          </p:nvPr>
        </p:nvSpPr>
        <p:spPr/>
        <p:txBody>
          <a:bodyPr/>
          <a:lstStyle/>
          <a:p>
            <a:r>
              <a:rPr lang="fr-FR" dirty="0"/>
              <a:t>Co-inventeur de l’apprentissage profond</a:t>
            </a:r>
          </a:p>
          <a:p>
            <a:pPr lvl="1"/>
            <a:r>
              <a:rPr lang="fr-FR" dirty="0"/>
              <a:t>Prix Turing</a:t>
            </a:r>
          </a:p>
          <a:p>
            <a:pPr lvl="1"/>
            <a:r>
              <a:rPr lang="fr-FR" dirty="0"/>
              <a:t>Inventeur des CNN</a:t>
            </a:r>
          </a:p>
          <a:p>
            <a:r>
              <a:rPr lang="fr-FR" dirty="0"/>
              <a:t>Directeur de Facebook AI</a:t>
            </a:r>
          </a:p>
        </p:txBody>
      </p:sp>
      <p:pic>
        <p:nvPicPr>
          <p:cNvPr id="1026" name="Picture 2" descr="Yann LeCun - 2018 (cropp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571" y="2204864"/>
            <a:ext cx="3596935" cy="413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335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François Chollet</a:t>
            </a:r>
            <a:endParaRPr lang="fr-FR" dirty="0"/>
          </a:p>
        </p:txBody>
      </p:sp>
      <p:sp>
        <p:nvSpPr>
          <p:cNvPr id="3" name="Espace réservé du contenu 2"/>
          <p:cNvSpPr>
            <a:spLocks noGrp="1"/>
          </p:cNvSpPr>
          <p:nvPr>
            <p:ph idx="1"/>
          </p:nvPr>
        </p:nvSpPr>
        <p:spPr/>
        <p:txBody>
          <a:bodyPr/>
          <a:lstStyle/>
          <a:p>
            <a:r>
              <a:rPr lang="fr-FR" dirty="0"/>
              <a:t>Chef de projet Google </a:t>
            </a:r>
            <a:r>
              <a:rPr lang="fr-FR" dirty="0" err="1"/>
              <a:t>TensorFlow</a:t>
            </a:r>
            <a:endParaRPr lang="fr-FR" dirty="0"/>
          </a:p>
          <a:p>
            <a:r>
              <a:rPr lang="fr-FR" dirty="0"/>
              <a:t>Inventeur de </a:t>
            </a:r>
            <a:r>
              <a:rPr lang="fr-FR" dirty="0" err="1"/>
              <a:t>Keras</a:t>
            </a:r>
            <a:endParaRPr lang="fr-FR" dirty="0"/>
          </a:p>
        </p:txBody>
      </p:sp>
      <p:pic>
        <p:nvPicPr>
          <p:cNvPr id="1026" name="Picture 2" descr="FranÃ§ois Choll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1266" y="1696525"/>
            <a:ext cx="1827194" cy="18271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ras tutorial - kera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4803" y="3766908"/>
            <a:ext cx="990061" cy="99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51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Picture 2" descr="undefined">
            <a:extLst>
              <a:ext uri="{FF2B5EF4-FFF2-40B4-BE49-F238E27FC236}">
                <a16:creationId xmlns:a16="http://schemas.microsoft.com/office/drawing/2014/main" id="{34886B57-CFA4-B182-0DD9-92B983D51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54" y="764704"/>
            <a:ext cx="7978291" cy="573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1/3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Constituer et donner accès à de très grands jeux de données de qualité</a:t>
            </a:r>
          </a:p>
          <a:p>
            <a:pPr lvl="1"/>
            <a:r>
              <a:rPr lang="fr-FR" sz="1800" dirty="0"/>
              <a:t>le principal facteur limitant à l’heure actuelle n’est pas la technologie mais l’accès à des données de qualité.</a:t>
            </a:r>
          </a:p>
          <a:p>
            <a:pPr lvl="1"/>
            <a:r>
              <a:rPr lang="fr-FR" sz="1800" dirty="0"/>
              <a:t>L’accès à des données massives, corrélées, complètes, qualifiées, historisées, est une clé technologique majeure de mise au point de technologies d’intelligence artificielle aujourd’hui</a:t>
            </a:r>
          </a:p>
        </p:txBody>
      </p:sp>
    </p:spTree>
    <p:extLst>
      <p:ext uri="{BB962C8B-B14F-4D97-AF65-F5344CB8AC3E}">
        <p14:creationId xmlns:p14="http://schemas.microsoft.com/office/powerpoint/2010/main" val="3326188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82" y="2186862"/>
            <a:ext cx="5837663" cy="32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2/3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Embaucher, capitaliser et former</a:t>
            </a:r>
          </a:p>
          <a:p>
            <a:r>
              <a:rPr lang="fr-FR" sz="2100" dirty="0">
                <a:solidFill>
                  <a:srgbClr val="111111"/>
                </a:solidFill>
                <a:latin typeface="Arial" panose="020B0604020202020204" pitchFamily="34" charset="0"/>
              </a:rPr>
              <a:t>Créer des équipes autonomes</a:t>
            </a:r>
          </a:p>
          <a:p>
            <a:r>
              <a:rPr lang="en-US" sz="2100" dirty="0"/>
              <a:t>Data Scientist (n.): Person who is better at statistics than any software engineer and better at software engineering than any statistician</a:t>
            </a:r>
            <a:endParaRPr lang="fr-FR" sz="2100" dirty="0"/>
          </a:p>
          <a:p>
            <a:endParaRPr lang="fr-FR" sz="2100" b="1" dirty="0">
              <a:solidFill>
                <a:srgbClr val="111111"/>
              </a:solidFill>
              <a:latin typeface="Arial" panose="020B0604020202020204" pitchFamily="34" charset="0"/>
            </a:endParaRPr>
          </a:p>
        </p:txBody>
      </p:sp>
      <p:pic>
        <p:nvPicPr>
          <p:cNvPr id="4" name="Picture 2" descr="https://upload.wikimedia.org/wikipedia/commons/4/44/DataScienceDisciplines.png">
            <a:extLst>
              <a:ext uri="{FF2B5EF4-FFF2-40B4-BE49-F238E27FC236}">
                <a16:creationId xmlns:a16="http://schemas.microsoft.com/office/drawing/2014/main" id="{55A7E1B0-1946-4E1F-92C7-9D63F94A7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53" y="3667033"/>
            <a:ext cx="3184055" cy="23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74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3/3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Mettre en pratique et industrialiser</a:t>
            </a:r>
          </a:p>
        </p:txBody>
      </p:sp>
    </p:spTree>
    <p:extLst>
      <p:ext uri="{BB962C8B-B14F-4D97-AF65-F5344CB8AC3E}">
        <p14:creationId xmlns:p14="http://schemas.microsoft.com/office/powerpoint/2010/main" val="2372488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Julia,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3360</TotalTime>
  <Words>1375</Words>
  <Application>Microsoft Office PowerPoint</Application>
  <PresentationFormat>Affichage à l'écran (4:3)</PresentationFormat>
  <Paragraphs>163</Paragraphs>
  <Slides>48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48</vt:i4>
      </vt:variant>
    </vt:vector>
  </HeadingPairs>
  <TitlesOfParts>
    <vt:vector size="52" baseType="lpstr">
      <vt:lpstr>Arial</vt:lpstr>
      <vt:lpstr>Monotype Sorts</vt:lpstr>
      <vt:lpstr>Times New Roman</vt:lpstr>
      <vt:lpstr>cvc</vt:lpstr>
      <vt:lpstr>Présentation PowerPoint</vt:lpstr>
      <vt:lpstr>MLOps</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Copier la nature ou non</vt:lpstr>
      <vt:lpstr>Machine Learning</vt:lpstr>
      <vt:lpstr>IA - ML - DL</vt:lpstr>
      <vt:lpstr>Machine Learning</vt:lpstr>
      <vt:lpstr>But</vt:lpstr>
      <vt:lpstr>Apprentissage</vt:lpstr>
      <vt:lpstr>Prédiction</vt:lpstr>
      <vt:lpstr>Production</vt:lpstr>
      <vt:lpstr>Machine Learning</vt:lpstr>
      <vt:lpstr>Apprentissage supervisé</vt:lpstr>
      <vt:lpstr>Apprentissage non supervisé ou semi-supervisé</vt:lpstr>
      <vt:lpstr>Exemple</vt:lpstr>
      <vt:lpstr>Graphique</vt:lpstr>
      <vt:lpstr>Régression linéaire</vt:lpstr>
      <vt:lpstr>Classification</vt:lpstr>
      <vt:lpstr>Apprentissage</vt:lpstr>
      <vt:lpstr>Les langages et Frameworks</vt:lpstr>
      <vt:lpstr>Les Frameworks ML et DL</vt:lpstr>
      <vt:lpstr>Deep Learning</vt:lpstr>
      <vt:lpstr>Neurone</vt:lpstr>
      <vt:lpstr>Neurone</vt:lpstr>
      <vt:lpstr>Réseaux</vt:lpstr>
      <vt:lpstr>Présentation PowerPoint</vt:lpstr>
      <vt:lpstr>Workflow</vt:lpstr>
      <vt:lpstr>Yann Le Cun</vt:lpstr>
      <vt:lpstr>François Chollet</vt:lpstr>
      <vt:lpstr>Les enjeux 1/3</vt:lpstr>
      <vt:lpstr>Les nouvelles sources de données</vt:lpstr>
      <vt:lpstr>Les enjeux 2/3</vt:lpstr>
      <vt:lpstr>Les enjeux 3/3</vt:lpstr>
      <vt:lpstr>DevOps</vt:lpstr>
      <vt:lpstr>Le mur de la confusion</vt:lpstr>
      <vt:lpstr>Outils</vt:lpstr>
      <vt:lpstr>CALMS</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238</cp:revision>
  <dcterms:created xsi:type="dcterms:W3CDTF">2000-04-10T19:33:12Z</dcterms:created>
  <dcterms:modified xsi:type="dcterms:W3CDTF">2023-11-02T15:31:24Z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