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3"/>
  </p:notesMasterIdLst>
  <p:handoutMasterIdLst>
    <p:handoutMasterId r:id="rId34"/>
  </p:handoutMasterIdLst>
  <p:sldIdLst>
    <p:sldId id="264" r:id="rId2"/>
    <p:sldId id="351" r:id="rId3"/>
    <p:sldId id="352" r:id="rId4"/>
    <p:sldId id="353" r:id="rId5"/>
    <p:sldId id="354" r:id="rId6"/>
    <p:sldId id="355" r:id="rId7"/>
    <p:sldId id="356" r:id="rId8"/>
    <p:sldId id="357" r:id="rId9"/>
    <p:sldId id="358" r:id="rId10"/>
    <p:sldId id="359" r:id="rId11"/>
    <p:sldId id="361" r:id="rId12"/>
    <p:sldId id="360" r:id="rId13"/>
    <p:sldId id="362" r:id="rId14"/>
    <p:sldId id="363" r:id="rId15"/>
    <p:sldId id="364" r:id="rId16"/>
    <p:sldId id="365" r:id="rId17"/>
    <p:sldId id="366" r:id="rId18"/>
    <p:sldId id="370" r:id="rId19"/>
    <p:sldId id="367" r:id="rId20"/>
    <p:sldId id="368" r:id="rId21"/>
    <p:sldId id="369" r:id="rId22"/>
    <p:sldId id="288" r:id="rId23"/>
    <p:sldId id="372" r:id="rId24"/>
    <p:sldId id="371" r:id="rId25"/>
    <p:sldId id="376" r:id="rId26"/>
    <p:sldId id="373" r:id="rId27"/>
    <p:sldId id="378" r:id="rId28"/>
    <p:sldId id="379" r:id="rId29"/>
    <p:sldId id="377" r:id="rId30"/>
    <p:sldId id="374" r:id="rId31"/>
    <p:sldId id="375" r:id="rId3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609015" y="1869334"/>
            <a:ext cx="6400800" cy="1752600"/>
          </a:xfrm>
        </p:spPr>
        <p:txBody>
          <a:bodyPr/>
          <a:lstStyle/>
          <a:p>
            <a:pPr eaLnBrk="1" hangingPunct="1"/>
            <a:r>
              <a:rPr lang="fr-FR" altLang="fr-FR" dirty="0"/>
              <a:t>Chapitre 9</a:t>
            </a:r>
          </a:p>
          <a:p>
            <a:pPr eaLnBrk="1" hangingPunct="1"/>
            <a:r>
              <a:rPr lang="fr-FR" altLang="fr-FR" dirty="0"/>
              <a:t>Containers</a:t>
            </a:r>
          </a:p>
        </p:txBody>
      </p:sp>
      <p:sp>
        <p:nvSpPr>
          <p:cNvPr id="3" name="ZoneTexte 2"/>
          <p:cNvSpPr txBox="1"/>
          <p:nvPr/>
        </p:nvSpPr>
        <p:spPr>
          <a:xfrm>
            <a:off x="3973288" y="764410"/>
            <a:ext cx="1672253" cy="646331"/>
          </a:xfrm>
          <a:prstGeom prst="rect">
            <a:avLst/>
          </a:prstGeom>
          <a:noFill/>
        </p:spPr>
        <p:txBody>
          <a:bodyPr wrap="none" rtlCol="0">
            <a:spAutoFit/>
          </a:bodyPr>
          <a:lstStyle/>
          <a:p>
            <a:r>
              <a:rPr lang="fr-FR" sz="3600" dirty="0" err="1"/>
              <a:t>MLOps</a:t>
            </a:r>
            <a:endParaRPr lang="fr-FR" sz="3600" dirty="0"/>
          </a:p>
        </p:txBody>
      </p:sp>
      <p:pic>
        <p:nvPicPr>
          <p:cNvPr id="5" name="Image 4">
            <a:extLst>
              <a:ext uri="{FF2B5EF4-FFF2-40B4-BE49-F238E27FC236}">
                <a16:creationId xmlns:a16="http://schemas.microsoft.com/office/drawing/2014/main" id="{EBB0E3DE-7929-40C3-8F88-CAF151B25247}"/>
              </a:ext>
            </a:extLst>
          </p:cNvPr>
          <p:cNvPicPr>
            <a:picLocks noChangeAspect="1"/>
          </p:cNvPicPr>
          <p:nvPr/>
        </p:nvPicPr>
        <p:blipFill>
          <a:blip r:embed="rId2"/>
          <a:stretch>
            <a:fillRect/>
          </a:stretch>
        </p:blipFill>
        <p:spPr>
          <a:xfrm>
            <a:off x="-7459" y="3429000"/>
            <a:ext cx="9142310" cy="2241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mauvaises stratégies</a:t>
            </a:r>
          </a:p>
        </p:txBody>
      </p:sp>
      <p:pic>
        <p:nvPicPr>
          <p:cNvPr id="1026" name="Picture 2" descr="Silo Dev et silo Ops">
            <a:extLst>
              <a:ext uri="{FF2B5EF4-FFF2-40B4-BE49-F238E27FC236}">
                <a16:creationId xmlns:a16="http://schemas.microsoft.com/office/drawing/2014/main" id="{A8EEEF33-AC50-5C6B-60BD-96831A3BF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2776"/>
            <a:ext cx="4504928" cy="2482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i-pattern : Silo DevOps">
            <a:extLst>
              <a:ext uri="{FF2B5EF4-FFF2-40B4-BE49-F238E27FC236}">
                <a16:creationId xmlns:a16="http://schemas.microsoft.com/office/drawing/2014/main" id="{E4D70806-AB07-7069-FF56-6EE3AD65A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856" y="4154365"/>
            <a:ext cx="4504928" cy="246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6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stratégie </a:t>
            </a:r>
            <a:r>
              <a:rPr lang="fr-FR" dirty="0" err="1"/>
              <a:t>FullStack</a:t>
            </a:r>
            <a:endParaRPr lang="fr-FR" dirty="0"/>
          </a:p>
        </p:txBody>
      </p:sp>
      <p:pic>
        <p:nvPicPr>
          <p:cNvPr id="3074" name="Picture 2" descr="Anti-pattern : Ops dans l'équipe de Dev">
            <a:extLst>
              <a:ext uri="{FF2B5EF4-FFF2-40B4-BE49-F238E27FC236}">
                <a16:creationId xmlns:a16="http://schemas.microsoft.com/office/drawing/2014/main" id="{72ED298F-1784-97A0-08CA-BF5776DF6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7337"/>
            <a:ext cx="67818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9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La bonne stratégie : </a:t>
            </a:r>
            <a:r>
              <a:rPr lang="fr-FR" dirty="0" err="1"/>
              <a:t>NoOps</a:t>
            </a:r>
            <a:endParaRPr lang="fr-FR" dirty="0"/>
          </a:p>
        </p:txBody>
      </p:sp>
      <p:pic>
        <p:nvPicPr>
          <p:cNvPr id="2050" name="Picture 2" descr="Pattern : Collaboration entre Dev et Ops">
            <a:extLst>
              <a:ext uri="{FF2B5EF4-FFF2-40B4-BE49-F238E27FC236}">
                <a16:creationId xmlns:a16="http://schemas.microsoft.com/office/drawing/2014/main" id="{4601FC9C-C567-2C31-747E-66B50C148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6912091" cy="3836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6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B7274-D0FA-EC58-9315-476E491C9FA2}"/>
              </a:ext>
            </a:extLst>
          </p:cNvPr>
          <p:cNvSpPr>
            <a:spLocks noGrp="1"/>
          </p:cNvSpPr>
          <p:nvPr>
            <p:ph type="title"/>
          </p:nvPr>
        </p:nvSpPr>
        <p:spPr/>
        <p:txBody>
          <a:bodyPr/>
          <a:lstStyle/>
          <a:p>
            <a:r>
              <a:rPr lang="fr-FR" dirty="0"/>
              <a:t>Les Virtual Machines : lourd</a:t>
            </a:r>
          </a:p>
        </p:txBody>
      </p:sp>
      <p:pic>
        <p:nvPicPr>
          <p:cNvPr id="4098" name="Picture 2" descr="Fonctionnement d'une machine virtuelle">
            <a:extLst>
              <a:ext uri="{FF2B5EF4-FFF2-40B4-BE49-F238E27FC236}">
                <a16:creationId xmlns:a16="http://schemas.microsoft.com/office/drawing/2014/main" id="{CD62CB95-82D5-3653-B5CF-960C94E06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0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CD9B9-4F1F-A608-DC0B-2A35D21E615C}"/>
              </a:ext>
            </a:extLst>
          </p:cNvPr>
          <p:cNvSpPr>
            <a:spLocks noGrp="1"/>
          </p:cNvSpPr>
          <p:nvPr>
            <p:ph type="title"/>
          </p:nvPr>
        </p:nvSpPr>
        <p:spPr/>
        <p:txBody>
          <a:bodyPr/>
          <a:lstStyle/>
          <a:p>
            <a:r>
              <a:rPr lang="fr-FR" dirty="0"/>
              <a:t>Un container</a:t>
            </a:r>
          </a:p>
        </p:txBody>
      </p:sp>
      <p:pic>
        <p:nvPicPr>
          <p:cNvPr id="5122" name="Picture 2" descr="Comparaison entre les conteneurs et les machines virtuelles">
            <a:extLst>
              <a:ext uri="{FF2B5EF4-FFF2-40B4-BE49-F238E27FC236}">
                <a16:creationId xmlns:a16="http://schemas.microsoft.com/office/drawing/2014/main" id="{564C02BB-F0FE-A4D8-AD7B-6487DF5C1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555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2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1633A-6853-1D6F-841D-AB010D4E137E}"/>
              </a:ext>
            </a:extLst>
          </p:cNvPr>
          <p:cNvSpPr>
            <a:spLocks noGrp="1"/>
          </p:cNvSpPr>
          <p:nvPr>
            <p:ph type="title"/>
          </p:nvPr>
        </p:nvSpPr>
        <p:spPr/>
        <p:txBody>
          <a:bodyPr/>
          <a:lstStyle/>
          <a:p>
            <a:r>
              <a:rPr lang="fr-FR" dirty="0"/>
              <a:t>Docker</a:t>
            </a:r>
          </a:p>
        </p:txBody>
      </p:sp>
      <p:sp>
        <p:nvSpPr>
          <p:cNvPr id="3" name="Espace réservé du contenu 2">
            <a:extLst>
              <a:ext uri="{FF2B5EF4-FFF2-40B4-BE49-F238E27FC236}">
                <a16:creationId xmlns:a16="http://schemas.microsoft.com/office/drawing/2014/main" id="{56E10079-38C6-0043-8D31-BBBE8684CD24}"/>
              </a:ext>
            </a:extLst>
          </p:cNvPr>
          <p:cNvSpPr>
            <a:spLocks noGrp="1"/>
          </p:cNvSpPr>
          <p:nvPr>
            <p:ph idx="1"/>
          </p:nvPr>
        </p:nvSpPr>
        <p:spPr/>
        <p:txBody>
          <a:bodyPr/>
          <a:lstStyle/>
          <a:p>
            <a:r>
              <a:rPr lang="fr-FR" dirty="0"/>
              <a:t>Créé par un Français !</a:t>
            </a:r>
          </a:p>
          <a:p>
            <a:r>
              <a:rPr lang="fr-FR" dirty="0"/>
              <a:t>Linux : apt-get docker</a:t>
            </a:r>
          </a:p>
          <a:p>
            <a:r>
              <a:rPr lang="fr-FR" dirty="0"/>
              <a:t>Windows</a:t>
            </a:r>
          </a:p>
          <a:p>
            <a:pPr lvl="1"/>
            <a:r>
              <a:rPr lang="fr-FR" dirty="0"/>
              <a:t>WSL2</a:t>
            </a:r>
          </a:p>
          <a:p>
            <a:pPr lvl="1"/>
            <a:r>
              <a:rPr lang="fr-FR" dirty="0"/>
              <a:t>Docker </a:t>
            </a:r>
            <a:r>
              <a:rPr lang="fr-FR" dirty="0" err="1"/>
              <a:t>Descktop</a:t>
            </a:r>
            <a:endParaRPr lang="fr-FR" dirty="0"/>
          </a:p>
        </p:txBody>
      </p:sp>
      <p:pic>
        <p:nvPicPr>
          <p:cNvPr id="6146" name="Picture 2" descr="Logo de Docker">
            <a:extLst>
              <a:ext uri="{FF2B5EF4-FFF2-40B4-BE49-F238E27FC236}">
                <a16:creationId xmlns:a16="http://schemas.microsoft.com/office/drawing/2014/main" id="{1EED51C3-4467-3DDA-ACB0-362A8440C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149" y="1166480"/>
            <a:ext cx="4230414" cy="30337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52788F8-C058-9DB6-2EC7-F4CA5B4F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86" y="4446567"/>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91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204103-3F26-86B7-D99E-B708E576F508}"/>
              </a:ext>
            </a:extLst>
          </p:cNvPr>
          <p:cNvSpPr>
            <a:spLocks noGrp="1"/>
          </p:cNvSpPr>
          <p:nvPr>
            <p:ph type="title"/>
          </p:nvPr>
        </p:nvSpPr>
        <p:spPr/>
        <p:txBody>
          <a:bodyPr/>
          <a:lstStyle/>
          <a:p>
            <a:r>
              <a:rPr lang="fr-FR" dirty="0"/>
              <a:t>Mon premier container</a:t>
            </a:r>
          </a:p>
        </p:txBody>
      </p:sp>
      <p:sp>
        <p:nvSpPr>
          <p:cNvPr id="3" name="Espace réservé du contenu 2">
            <a:extLst>
              <a:ext uri="{FF2B5EF4-FFF2-40B4-BE49-F238E27FC236}">
                <a16:creationId xmlns:a16="http://schemas.microsoft.com/office/drawing/2014/main" id="{476226E0-1E36-AF6F-6423-55B117AF3B23}"/>
              </a:ext>
            </a:extLst>
          </p:cNvPr>
          <p:cNvSpPr>
            <a:spLocks noGrp="1"/>
          </p:cNvSpPr>
          <p:nvPr>
            <p:ph idx="1"/>
          </p:nvPr>
        </p:nvSpPr>
        <p:spPr/>
        <p:txBody>
          <a:bodyPr/>
          <a:lstStyle/>
          <a:p>
            <a:r>
              <a:rPr lang="fr-FR" dirty="0"/>
              <a:t>docker run hello-world</a:t>
            </a:r>
          </a:p>
          <a:p>
            <a:r>
              <a:rPr lang="fr-FR" dirty="0"/>
              <a:t>Voir le docker desktop</a:t>
            </a:r>
          </a:p>
        </p:txBody>
      </p:sp>
      <p:pic>
        <p:nvPicPr>
          <p:cNvPr id="7172" name="Picture 4" descr="Docker Desktop and Windows – what's the best option for you? - Microsoft  Community Hub">
            <a:extLst>
              <a:ext uri="{FF2B5EF4-FFF2-40B4-BE49-F238E27FC236}">
                <a16:creationId xmlns:a16="http://schemas.microsoft.com/office/drawing/2014/main" id="{551CDF74-9120-F3E4-9442-CE139EC96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5652120" cy="376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CA53FA-ACDD-5E61-051F-B15B79676465}"/>
              </a:ext>
            </a:extLst>
          </p:cNvPr>
          <p:cNvSpPr>
            <a:spLocks noGrp="1"/>
          </p:cNvSpPr>
          <p:nvPr>
            <p:ph type="title"/>
          </p:nvPr>
        </p:nvSpPr>
        <p:spPr/>
        <p:txBody>
          <a:bodyPr/>
          <a:lstStyle/>
          <a:p>
            <a:r>
              <a:rPr lang="fr-FR" dirty="0"/>
              <a:t>Le </a:t>
            </a:r>
            <a:r>
              <a:rPr lang="fr-FR" dirty="0" err="1"/>
              <a:t>Dockerfile</a:t>
            </a:r>
            <a:endParaRPr lang="fr-FR" dirty="0"/>
          </a:p>
        </p:txBody>
      </p:sp>
      <p:sp>
        <p:nvSpPr>
          <p:cNvPr id="3" name="Espace réservé du contenu 2">
            <a:extLst>
              <a:ext uri="{FF2B5EF4-FFF2-40B4-BE49-F238E27FC236}">
                <a16:creationId xmlns:a16="http://schemas.microsoft.com/office/drawing/2014/main" id="{411FBDFB-5C53-0E55-53BC-96C71A7FEC03}"/>
              </a:ext>
            </a:extLst>
          </p:cNvPr>
          <p:cNvSpPr>
            <a:spLocks noGrp="1"/>
          </p:cNvSpPr>
          <p:nvPr>
            <p:ph idx="1"/>
          </p:nvPr>
        </p:nvSpPr>
        <p:spPr/>
        <p:txBody>
          <a:bodyPr/>
          <a:lstStyle/>
          <a:p>
            <a:r>
              <a:rPr lang="fr-FR" dirty="0"/>
              <a:t>Permet de stocker le container dans un seul petit fichier</a:t>
            </a:r>
          </a:p>
          <a:p>
            <a:r>
              <a:rPr lang="fr-FR" dirty="0"/>
              <a:t>Création d’un docker Python</a:t>
            </a:r>
          </a:p>
          <a:p>
            <a:pPr lvl="1"/>
            <a:r>
              <a:rPr lang="fr-FR" dirty="0"/>
              <a:t>Docker init</a:t>
            </a:r>
          </a:p>
          <a:p>
            <a:endParaRPr lang="fr-FR" dirty="0"/>
          </a:p>
        </p:txBody>
      </p:sp>
    </p:spTree>
    <p:extLst>
      <p:ext uri="{BB962C8B-B14F-4D97-AF65-F5344CB8AC3E}">
        <p14:creationId xmlns:p14="http://schemas.microsoft.com/office/powerpoint/2010/main" val="13084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BA505-8888-ACAE-75B0-5012D3B60740}"/>
              </a:ext>
            </a:extLst>
          </p:cNvPr>
          <p:cNvSpPr>
            <a:spLocks noGrp="1"/>
          </p:cNvSpPr>
          <p:nvPr>
            <p:ph type="title"/>
          </p:nvPr>
        </p:nvSpPr>
        <p:spPr/>
        <p:txBody>
          <a:bodyPr/>
          <a:lstStyle/>
          <a:p>
            <a:r>
              <a:rPr lang="fr-FR" dirty="0"/>
              <a:t>Docker Hub</a:t>
            </a:r>
          </a:p>
        </p:txBody>
      </p:sp>
      <p:sp>
        <p:nvSpPr>
          <p:cNvPr id="3" name="Espace réservé du contenu 2">
            <a:extLst>
              <a:ext uri="{FF2B5EF4-FFF2-40B4-BE49-F238E27FC236}">
                <a16:creationId xmlns:a16="http://schemas.microsoft.com/office/drawing/2014/main" id="{4ED00AD1-5AD7-0EAE-40C6-C2D0DE05B9F5}"/>
              </a:ext>
            </a:extLst>
          </p:cNvPr>
          <p:cNvSpPr>
            <a:spLocks noGrp="1"/>
          </p:cNvSpPr>
          <p:nvPr>
            <p:ph idx="1"/>
          </p:nvPr>
        </p:nvSpPr>
        <p:spPr/>
        <p:txBody>
          <a:bodyPr/>
          <a:lstStyle/>
          <a:p>
            <a:r>
              <a:rPr lang="fr-FR" dirty="0"/>
              <a:t>Image docker </a:t>
            </a:r>
            <a:r>
              <a:rPr lang="fr-FR" dirty="0" err="1"/>
              <a:t>pré-fabriqués</a:t>
            </a:r>
            <a:endParaRPr lang="fr-FR" dirty="0"/>
          </a:p>
          <a:p>
            <a:r>
              <a:rPr lang="fr-FR" dirty="0"/>
              <a:t>FROM python3.10.1-slim as base</a:t>
            </a:r>
          </a:p>
        </p:txBody>
      </p:sp>
      <p:pic>
        <p:nvPicPr>
          <p:cNvPr id="5" name="Image 4">
            <a:extLst>
              <a:ext uri="{FF2B5EF4-FFF2-40B4-BE49-F238E27FC236}">
                <a16:creationId xmlns:a16="http://schemas.microsoft.com/office/drawing/2014/main" id="{18BC140C-08BC-DAE0-C056-18072E3D6DBE}"/>
              </a:ext>
            </a:extLst>
          </p:cNvPr>
          <p:cNvPicPr>
            <a:picLocks noChangeAspect="1"/>
          </p:cNvPicPr>
          <p:nvPr/>
        </p:nvPicPr>
        <p:blipFill>
          <a:blip r:embed="rId2"/>
          <a:stretch>
            <a:fillRect/>
          </a:stretch>
        </p:blipFill>
        <p:spPr>
          <a:xfrm>
            <a:off x="2987824" y="3356992"/>
            <a:ext cx="2522439" cy="1623201"/>
          </a:xfrm>
          <a:prstGeom prst="rect">
            <a:avLst/>
          </a:prstGeom>
        </p:spPr>
      </p:pic>
    </p:spTree>
    <p:extLst>
      <p:ext uri="{BB962C8B-B14F-4D97-AF65-F5344CB8AC3E}">
        <p14:creationId xmlns:p14="http://schemas.microsoft.com/office/powerpoint/2010/main" val="41475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8EB0A-9790-249C-6A64-5B67121F112C}"/>
              </a:ext>
            </a:extLst>
          </p:cNvPr>
          <p:cNvSpPr>
            <a:spLocks noGrp="1"/>
          </p:cNvSpPr>
          <p:nvPr>
            <p:ph type="title"/>
          </p:nvPr>
        </p:nvSpPr>
        <p:spPr/>
        <p:txBody>
          <a:bodyPr/>
          <a:lstStyle/>
          <a:p>
            <a:r>
              <a:rPr lang="fr-FR" dirty="0"/>
              <a:t>Syntaxe</a:t>
            </a:r>
          </a:p>
        </p:txBody>
      </p:sp>
      <p:sp>
        <p:nvSpPr>
          <p:cNvPr id="3" name="Espace réservé du contenu 2">
            <a:extLst>
              <a:ext uri="{FF2B5EF4-FFF2-40B4-BE49-F238E27FC236}">
                <a16:creationId xmlns:a16="http://schemas.microsoft.com/office/drawing/2014/main" id="{72B78C09-80AB-CD04-A72F-091533D1104C}"/>
              </a:ext>
            </a:extLst>
          </p:cNvPr>
          <p:cNvSpPr>
            <a:spLocks noGrp="1"/>
          </p:cNvSpPr>
          <p:nvPr>
            <p:ph idx="1"/>
          </p:nvPr>
        </p:nvSpPr>
        <p:spPr/>
        <p:txBody>
          <a:bodyPr/>
          <a:lstStyle/>
          <a:p>
            <a:r>
              <a:rPr lang="fr-FR" dirty="0"/>
              <a:t>FROM : Image de base</a:t>
            </a:r>
          </a:p>
          <a:p>
            <a:r>
              <a:rPr lang="fr-FR" dirty="0"/>
              <a:t>ENV : variables d’environnement</a:t>
            </a:r>
          </a:p>
          <a:p>
            <a:r>
              <a:rPr lang="fr-FR" dirty="0"/>
              <a:t>WORKDIR : répertoire par défaut (/app)</a:t>
            </a:r>
          </a:p>
          <a:p>
            <a:r>
              <a:rPr lang="fr-FR" dirty="0"/>
              <a:t>RUN : commande à exécuter lors du </a:t>
            </a:r>
            <a:r>
              <a:rPr lang="fr-FR" dirty="0" err="1"/>
              <a:t>build</a:t>
            </a:r>
            <a:endParaRPr lang="fr-FR" dirty="0"/>
          </a:p>
          <a:p>
            <a:r>
              <a:rPr lang="fr-FR" dirty="0"/>
              <a:t>COPY : copie des fichiers lors du </a:t>
            </a:r>
            <a:r>
              <a:rPr lang="fr-FR" dirty="0" err="1"/>
              <a:t>build</a:t>
            </a:r>
            <a:endParaRPr lang="fr-FR" dirty="0"/>
          </a:p>
          <a:p>
            <a:r>
              <a:rPr lang="fr-FR" dirty="0"/>
              <a:t>EXPOSE : port TCP à exposer</a:t>
            </a:r>
          </a:p>
          <a:p>
            <a:r>
              <a:rPr lang="fr-FR" dirty="0"/>
              <a:t>CMD commande de démarrage</a:t>
            </a:r>
          </a:p>
          <a:p>
            <a:endParaRPr lang="fr-FR" dirty="0"/>
          </a:p>
        </p:txBody>
      </p:sp>
    </p:spTree>
    <p:extLst>
      <p:ext uri="{BB962C8B-B14F-4D97-AF65-F5344CB8AC3E}">
        <p14:creationId xmlns:p14="http://schemas.microsoft.com/office/powerpoint/2010/main" val="323449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3DFA8-ADE3-92F4-F517-C4E45DC3438F}"/>
              </a:ext>
            </a:extLst>
          </p:cNvPr>
          <p:cNvSpPr>
            <a:spLocks noGrp="1"/>
          </p:cNvSpPr>
          <p:nvPr>
            <p:ph type="title"/>
          </p:nvPr>
        </p:nvSpPr>
        <p:spPr/>
        <p:txBody>
          <a:bodyPr/>
          <a:lstStyle/>
          <a:p>
            <a:r>
              <a:rPr lang="fr-FR" dirty="0"/>
              <a:t>DevOps</a:t>
            </a:r>
          </a:p>
        </p:txBody>
      </p:sp>
      <p:sp>
        <p:nvSpPr>
          <p:cNvPr id="3" name="Espace réservé du contenu 2">
            <a:extLst>
              <a:ext uri="{FF2B5EF4-FFF2-40B4-BE49-F238E27FC236}">
                <a16:creationId xmlns:a16="http://schemas.microsoft.com/office/drawing/2014/main" id="{AA8790CE-8B57-2F85-5E0B-E9811E97C088}"/>
              </a:ext>
            </a:extLst>
          </p:cNvPr>
          <p:cNvSpPr>
            <a:spLocks noGrp="1"/>
          </p:cNvSpPr>
          <p:nvPr>
            <p:ph idx="1"/>
          </p:nvPr>
        </p:nvSpPr>
        <p:spPr/>
        <p:txBody>
          <a:bodyPr/>
          <a:lstStyle/>
          <a:p>
            <a:r>
              <a:rPr lang="fr-FR" dirty="0"/>
              <a:t>Le DevOps est un mouvement en ingénierie informatique et une pratique technique visant à l'unification du développement logiciel (dev) et de l'administration des infrastructures informatiques (</a:t>
            </a:r>
            <a:r>
              <a:rPr lang="fr-FR" dirty="0" err="1"/>
              <a:t>ops</a:t>
            </a:r>
            <a:r>
              <a:rPr lang="fr-FR" dirty="0"/>
              <a:t>), notamment l'administration système</a:t>
            </a:r>
          </a:p>
          <a:p>
            <a:endParaRPr lang="fr-FR" dirty="0"/>
          </a:p>
        </p:txBody>
      </p:sp>
    </p:spTree>
    <p:extLst>
      <p:ext uri="{BB962C8B-B14F-4D97-AF65-F5344CB8AC3E}">
        <p14:creationId xmlns:p14="http://schemas.microsoft.com/office/powerpoint/2010/main" val="138353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02754-4EAE-5A4B-19C9-D608457E4AC9}"/>
              </a:ext>
            </a:extLst>
          </p:cNvPr>
          <p:cNvSpPr>
            <a:spLocks noGrp="1"/>
          </p:cNvSpPr>
          <p:nvPr>
            <p:ph type="title"/>
          </p:nvPr>
        </p:nvSpPr>
        <p:spPr/>
        <p:txBody>
          <a:bodyPr/>
          <a:lstStyle/>
          <a:p>
            <a:r>
              <a:rPr lang="fr-FR" dirty="0"/>
              <a:t>Compilation &amp; exécution</a:t>
            </a:r>
          </a:p>
        </p:txBody>
      </p:sp>
      <p:sp>
        <p:nvSpPr>
          <p:cNvPr id="3" name="Espace réservé du contenu 2">
            <a:extLst>
              <a:ext uri="{FF2B5EF4-FFF2-40B4-BE49-F238E27FC236}">
                <a16:creationId xmlns:a16="http://schemas.microsoft.com/office/drawing/2014/main" id="{5F46BD66-AC57-7408-B948-25B1150AFE4D}"/>
              </a:ext>
            </a:extLst>
          </p:cNvPr>
          <p:cNvSpPr>
            <a:spLocks noGrp="1"/>
          </p:cNvSpPr>
          <p:nvPr>
            <p:ph idx="1"/>
          </p:nvPr>
        </p:nvSpPr>
        <p:spPr/>
        <p:txBody>
          <a:bodyPr/>
          <a:lstStyle/>
          <a:p>
            <a:r>
              <a:rPr lang="fr-FR" dirty="0"/>
              <a:t>Docker </a:t>
            </a:r>
            <a:r>
              <a:rPr lang="fr-FR" dirty="0" err="1"/>
              <a:t>build</a:t>
            </a:r>
            <a:endParaRPr lang="fr-FR" dirty="0"/>
          </a:p>
          <a:p>
            <a:r>
              <a:rPr lang="fr-FR" dirty="0"/>
              <a:t>Docker run</a:t>
            </a:r>
          </a:p>
          <a:p>
            <a:r>
              <a:rPr lang="fr-FR" dirty="0"/>
              <a:t>Docker stop</a:t>
            </a:r>
          </a:p>
          <a:p>
            <a:endParaRPr lang="fr-FR" dirty="0"/>
          </a:p>
        </p:txBody>
      </p:sp>
    </p:spTree>
    <p:extLst>
      <p:ext uri="{BB962C8B-B14F-4D97-AF65-F5344CB8AC3E}">
        <p14:creationId xmlns:p14="http://schemas.microsoft.com/office/powerpoint/2010/main" val="188679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4AB2E-9849-FDDD-0A14-A9981E7C26EB}"/>
              </a:ext>
            </a:extLst>
          </p:cNvPr>
          <p:cNvSpPr>
            <a:spLocks noGrp="1"/>
          </p:cNvSpPr>
          <p:nvPr>
            <p:ph type="title"/>
          </p:nvPr>
        </p:nvSpPr>
        <p:spPr/>
        <p:txBody>
          <a:bodyPr/>
          <a:lstStyle/>
          <a:p>
            <a:r>
              <a:rPr lang="fr-FR" dirty="0"/>
              <a:t>2 stratégies</a:t>
            </a:r>
          </a:p>
        </p:txBody>
      </p:sp>
      <p:sp>
        <p:nvSpPr>
          <p:cNvPr id="3" name="Espace réservé du contenu 2">
            <a:extLst>
              <a:ext uri="{FF2B5EF4-FFF2-40B4-BE49-F238E27FC236}">
                <a16:creationId xmlns:a16="http://schemas.microsoft.com/office/drawing/2014/main" id="{8D09D8BC-6167-43A1-E161-63FAA1EC131C}"/>
              </a:ext>
            </a:extLst>
          </p:cNvPr>
          <p:cNvSpPr>
            <a:spLocks noGrp="1"/>
          </p:cNvSpPr>
          <p:nvPr>
            <p:ph idx="1"/>
          </p:nvPr>
        </p:nvSpPr>
        <p:spPr/>
        <p:txBody>
          <a:bodyPr/>
          <a:lstStyle/>
          <a:p>
            <a:r>
              <a:rPr lang="fr-FR" dirty="0"/>
              <a:t>Stratégie 1:</a:t>
            </a:r>
          </a:p>
          <a:p>
            <a:pPr lvl="1"/>
            <a:r>
              <a:rPr lang="fr-FR" dirty="0"/>
              <a:t>Créer le container de quasi zéro : python-slim</a:t>
            </a:r>
          </a:p>
          <a:p>
            <a:pPr lvl="1"/>
            <a:r>
              <a:rPr lang="fr-FR" dirty="0"/>
              <a:t>Installer les </a:t>
            </a:r>
            <a:r>
              <a:rPr lang="fr-FR" dirty="0" err="1"/>
              <a:t>bibilothèques</a:t>
            </a:r>
            <a:r>
              <a:rPr lang="fr-FR" dirty="0"/>
              <a:t> C : run apt-get </a:t>
            </a:r>
            <a:r>
              <a:rPr lang="fr-FR" dirty="0" err="1"/>
              <a:t>install</a:t>
            </a:r>
            <a:endParaRPr lang="fr-FR" dirty="0"/>
          </a:p>
          <a:p>
            <a:pPr lvl="1"/>
            <a:r>
              <a:rPr lang="fr-FR" dirty="0"/>
              <a:t>Installer les bibliothèques python : run python –m </a:t>
            </a:r>
            <a:r>
              <a:rPr lang="fr-FR" dirty="0" err="1"/>
              <a:t>pip</a:t>
            </a:r>
            <a:r>
              <a:rPr lang="fr-FR" dirty="0"/>
              <a:t> </a:t>
            </a:r>
            <a:r>
              <a:rPr lang="fr-FR" dirty="0" err="1"/>
              <a:t>install</a:t>
            </a:r>
            <a:endParaRPr lang="fr-FR" dirty="0"/>
          </a:p>
          <a:p>
            <a:pPr lvl="1"/>
            <a:r>
              <a:rPr lang="fr-FR" dirty="0"/>
              <a:t>Copier les fichiers : copy</a:t>
            </a:r>
          </a:p>
          <a:p>
            <a:r>
              <a:rPr lang="fr-FR" dirty="0"/>
              <a:t>Stratégie 2:</a:t>
            </a:r>
          </a:p>
          <a:p>
            <a:pPr lvl="1"/>
            <a:r>
              <a:rPr lang="fr-FR" dirty="0"/>
              <a:t>Prendre un container tout fait:</a:t>
            </a:r>
          </a:p>
          <a:p>
            <a:pPr lvl="1"/>
            <a:r>
              <a:rPr lang="en-US" dirty="0"/>
              <a:t>FROM </a:t>
            </a:r>
            <a:r>
              <a:rPr lang="en-US" dirty="0" err="1"/>
              <a:t>tensorflow</a:t>
            </a:r>
            <a:r>
              <a:rPr lang="en-US" dirty="0"/>
              <a:t>/tensorflow:2.10.1 as base</a:t>
            </a:r>
            <a:endParaRPr lang="fr-FR" dirty="0"/>
          </a:p>
        </p:txBody>
      </p:sp>
    </p:spTree>
    <p:extLst>
      <p:ext uri="{BB962C8B-B14F-4D97-AF65-F5344CB8AC3E}">
        <p14:creationId xmlns:p14="http://schemas.microsoft.com/office/powerpoint/2010/main" val="192693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1398C-F1A4-4BB0-1925-F0B5388CA302}"/>
              </a:ext>
            </a:extLst>
          </p:cNvPr>
          <p:cNvSpPr>
            <a:spLocks noGrp="1"/>
          </p:cNvSpPr>
          <p:nvPr>
            <p:ph type="title"/>
          </p:nvPr>
        </p:nvSpPr>
        <p:spPr/>
        <p:txBody>
          <a:bodyPr/>
          <a:lstStyle/>
          <a:p>
            <a:r>
              <a:rPr lang="fr-FR" dirty="0"/>
              <a:t>Requirements.txt</a:t>
            </a:r>
          </a:p>
        </p:txBody>
      </p:sp>
      <p:sp>
        <p:nvSpPr>
          <p:cNvPr id="3" name="Espace réservé du contenu 2">
            <a:extLst>
              <a:ext uri="{FF2B5EF4-FFF2-40B4-BE49-F238E27FC236}">
                <a16:creationId xmlns:a16="http://schemas.microsoft.com/office/drawing/2014/main" id="{CD79003B-489B-D783-66F4-4058859F6B33}"/>
              </a:ext>
            </a:extLst>
          </p:cNvPr>
          <p:cNvSpPr>
            <a:spLocks noGrp="1"/>
          </p:cNvSpPr>
          <p:nvPr>
            <p:ph idx="1"/>
          </p:nvPr>
        </p:nvSpPr>
        <p:spPr/>
        <p:txBody>
          <a:bodyPr/>
          <a:lstStyle/>
          <a:p>
            <a:r>
              <a:rPr lang="fr-FR" dirty="0" err="1"/>
              <a:t>Pip</a:t>
            </a:r>
            <a:r>
              <a:rPr lang="fr-FR" dirty="0"/>
              <a:t> </a:t>
            </a:r>
            <a:r>
              <a:rPr lang="fr-FR" dirty="0" err="1"/>
              <a:t>install</a:t>
            </a:r>
            <a:r>
              <a:rPr lang="fr-FR" dirty="0"/>
              <a:t> –r </a:t>
            </a:r>
            <a:r>
              <a:rPr lang="fr-FR" err="1"/>
              <a:t>requirements</a:t>
            </a:r>
            <a:r>
              <a:rPr lang="fr-FR"/>
              <a:t>.txt</a:t>
            </a:r>
          </a:p>
        </p:txBody>
      </p:sp>
    </p:spTree>
    <p:extLst>
      <p:ext uri="{BB962C8B-B14F-4D97-AF65-F5344CB8AC3E}">
        <p14:creationId xmlns:p14="http://schemas.microsoft.com/office/powerpoint/2010/main" val="253360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B5A6F-B87A-5FCD-5DFE-7B49748F8889}"/>
              </a:ext>
            </a:extLst>
          </p:cNvPr>
          <p:cNvSpPr>
            <a:spLocks noGrp="1"/>
          </p:cNvSpPr>
          <p:nvPr>
            <p:ph type="title"/>
          </p:nvPr>
        </p:nvSpPr>
        <p:spPr/>
        <p:txBody>
          <a:bodyPr/>
          <a:lstStyle/>
          <a:p>
            <a:r>
              <a:rPr lang="fr-FR" dirty="0"/>
              <a:t>Docker &amp; Flask</a:t>
            </a:r>
          </a:p>
        </p:txBody>
      </p:sp>
      <p:sp>
        <p:nvSpPr>
          <p:cNvPr id="3" name="Espace réservé du contenu 2">
            <a:extLst>
              <a:ext uri="{FF2B5EF4-FFF2-40B4-BE49-F238E27FC236}">
                <a16:creationId xmlns:a16="http://schemas.microsoft.com/office/drawing/2014/main" id="{857C0BA5-C9C9-932F-CEE6-8F837B214E94}"/>
              </a:ext>
            </a:extLst>
          </p:cNvPr>
          <p:cNvSpPr>
            <a:spLocks noGrp="1"/>
          </p:cNvSpPr>
          <p:nvPr>
            <p:ph idx="1"/>
          </p:nvPr>
        </p:nvSpPr>
        <p:spPr/>
        <p:txBody>
          <a:bodyPr/>
          <a:lstStyle/>
          <a:p>
            <a:pPr marL="0" indent="0">
              <a:buNone/>
            </a:pPr>
            <a:r>
              <a:rPr lang="fr-FR" sz="1400" dirty="0">
                <a:latin typeface="Courier New" panose="02070309020205020404" pitchFamily="49" charset="0"/>
                <a:cs typeface="Courier New" panose="02070309020205020404" pitchFamily="49" charset="0"/>
              </a:rPr>
              <a:t>FROM </a:t>
            </a:r>
            <a:r>
              <a:rPr lang="fr-FR" sz="1400" dirty="0" err="1">
                <a:latin typeface="Courier New" panose="02070309020205020404" pitchFamily="49" charset="0"/>
                <a:cs typeface="Courier New" panose="02070309020205020404" pitchFamily="49" charset="0"/>
              </a:rPr>
              <a:t>tensorflow</a:t>
            </a:r>
            <a:r>
              <a:rPr lang="fr-FR" sz="1400" dirty="0">
                <a:latin typeface="Courier New" panose="02070309020205020404" pitchFamily="49" charset="0"/>
                <a:cs typeface="Courier New" panose="02070309020205020404" pitchFamily="49" charset="0"/>
              </a:rPr>
              <a:t>/tensorflow:2.10.1 as base</a:t>
            </a:r>
          </a:p>
          <a:p>
            <a:pPr marL="0" indent="0">
              <a:buNone/>
            </a:pPr>
            <a:r>
              <a:rPr lang="fr-FR" sz="1400" dirty="0">
                <a:latin typeface="Courier New" panose="02070309020205020404" pitchFamily="49" charset="0"/>
                <a:cs typeface="Courier New" panose="02070309020205020404" pitchFamily="49" charset="0"/>
              </a:rPr>
              <a:t>ENV PYTHONDONTWRITEBYTECODE=1</a:t>
            </a:r>
          </a:p>
          <a:p>
            <a:pPr marL="0" indent="0">
              <a:buNone/>
            </a:pPr>
            <a:r>
              <a:rPr lang="fr-FR" sz="1400" dirty="0">
                <a:latin typeface="Courier New" panose="02070309020205020404" pitchFamily="49" charset="0"/>
                <a:cs typeface="Courier New" panose="02070309020205020404" pitchFamily="49" charset="0"/>
              </a:rPr>
              <a:t>ENV PYTHONUNBUFFERED=1</a:t>
            </a:r>
          </a:p>
          <a:p>
            <a:pPr marL="0" indent="0">
              <a:buNone/>
            </a:pPr>
            <a:r>
              <a:rPr lang="fr-FR" sz="1400" dirty="0">
                <a:latin typeface="Courier New" panose="02070309020205020404" pitchFamily="49" charset="0"/>
                <a:cs typeface="Courier New" panose="02070309020205020404" pitchFamily="49" charset="0"/>
              </a:rPr>
              <a:t>WORKDIR /app</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mount</a:t>
            </a:r>
            <a:r>
              <a:rPr lang="fr-FR" sz="1400" dirty="0">
                <a:latin typeface="Courier New" panose="02070309020205020404" pitchFamily="49" charset="0"/>
                <a:cs typeface="Courier New" panose="02070309020205020404" pitchFamily="49" charset="0"/>
              </a:rPr>
              <a:t>=type=</a:t>
            </a:r>
            <a:r>
              <a:rPr lang="fr-FR" sz="1400" dirty="0" err="1">
                <a:latin typeface="Courier New" panose="02070309020205020404" pitchFamily="49" charset="0"/>
                <a:cs typeface="Courier New" panose="02070309020205020404" pitchFamily="49" charset="0"/>
              </a:rPr>
              <a:t>cache,target</a:t>
            </a:r>
            <a:r>
              <a:rPr lang="fr-FR" sz="1400" dirty="0">
                <a:latin typeface="Courier New" panose="02070309020205020404" pitchFamily="49" charset="0"/>
                <a:cs typeface="Courier New" panose="02070309020205020404" pitchFamily="49" charset="0"/>
              </a:rPr>
              <a:t>=/root/.cache/</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p>
          <a:p>
            <a:pPr marL="0" indent="0">
              <a:buNone/>
            </a:pPr>
            <a:r>
              <a:rPr lang="fr-FR" sz="1400" dirty="0">
                <a:latin typeface="Courier New" panose="02070309020205020404" pitchFamily="49" charset="0"/>
                <a:cs typeface="Courier New" panose="02070309020205020404" pitchFamily="49" charset="0"/>
              </a:rPr>
              <a:t>    --mount=type=bind,source=requirements.txt,target=requirements.txt \</a:t>
            </a:r>
          </a:p>
          <a:p>
            <a:pPr marL="0" indent="0">
              <a:buNone/>
            </a:pPr>
            <a:r>
              <a:rPr lang="fr-FR" sz="1400" dirty="0">
                <a:latin typeface="Courier New" panose="02070309020205020404" pitchFamily="49" charset="0"/>
                <a:cs typeface="Courier New" panose="02070309020205020404" pitchFamily="49" charset="0"/>
              </a:rPr>
              <a:t>    python -m </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install</a:t>
            </a:r>
            <a:r>
              <a:rPr lang="fr-FR" sz="1400" dirty="0">
                <a:latin typeface="Courier New" panose="02070309020205020404" pitchFamily="49" charset="0"/>
                <a:cs typeface="Courier New" panose="02070309020205020404" pitchFamily="49" charset="0"/>
              </a:rPr>
              <a:t> -r requirements.txt</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mkdir</a:t>
            </a:r>
            <a:r>
              <a:rPr lang="fr-FR" sz="1400" dirty="0">
                <a:latin typeface="Courier New" panose="02070309020205020404" pitchFamily="49" charset="0"/>
                <a:cs typeface="Courier New" panose="02070309020205020404" pitchFamily="49" charset="0"/>
              </a:rPr>
              <a:t> -p data/h5</a:t>
            </a:r>
          </a:p>
          <a:p>
            <a:pPr marL="0" indent="0">
              <a:buNone/>
            </a:pPr>
            <a:r>
              <a:rPr lang="fr-FR" sz="1400" dirty="0">
                <a:latin typeface="Courier New" panose="02070309020205020404" pitchFamily="49" charset="0"/>
                <a:cs typeface="Courier New" panose="02070309020205020404" pitchFamily="49" charset="0"/>
              </a:rPr>
              <a:t>COPY rest.py .</a:t>
            </a:r>
          </a:p>
          <a:p>
            <a:pPr marL="0" indent="0">
              <a:buNone/>
            </a:pPr>
            <a:r>
              <a:rPr lang="fr-FR" sz="1400" dirty="0">
                <a:latin typeface="Courier New" panose="02070309020205020404" pitchFamily="49" charset="0"/>
                <a:cs typeface="Courier New" panose="02070309020205020404" pitchFamily="49" charset="0"/>
              </a:rPr>
              <a:t>COPY data/h5/cancer-mlp.h5 ./data/h5/.</a:t>
            </a:r>
          </a:p>
          <a:p>
            <a:pPr marL="0" indent="0">
              <a:buNone/>
            </a:pPr>
            <a:r>
              <a:rPr lang="fr-FR" sz="1400" dirty="0">
                <a:latin typeface="Courier New" panose="02070309020205020404" pitchFamily="49" charset="0"/>
                <a:cs typeface="Courier New" panose="02070309020205020404" pitchFamily="49" charset="0"/>
              </a:rPr>
              <a:t>EXPOSE 5000</a:t>
            </a:r>
          </a:p>
          <a:p>
            <a:pPr marL="0" indent="0">
              <a:buNone/>
            </a:pPr>
            <a:r>
              <a:rPr lang="fr-FR" sz="1400" dirty="0">
                <a:latin typeface="Courier New" panose="02070309020205020404" pitchFamily="49" charset="0"/>
                <a:cs typeface="Courier New" panose="02070309020205020404" pitchFamily="49" charset="0"/>
              </a:rPr>
              <a:t>CMD python rest.py</a:t>
            </a:r>
          </a:p>
        </p:txBody>
      </p:sp>
    </p:spTree>
    <p:extLst>
      <p:ext uri="{BB962C8B-B14F-4D97-AF65-F5344CB8AC3E}">
        <p14:creationId xmlns:p14="http://schemas.microsoft.com/office/powerpoint/2010/main" val="321177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97A73-A818-F21B-0D01-95E80BC38639}"/>
              </a:ext>
            </a:extLst>
          </p:cNvPr>
          <p:cNvSpPr>
            <a:spLocks noGrp="1"/>
          </p:cNvSpPr>
          <p:nvPr>
            <p:ph type="title"/>
          </p:nvPr>
        </p:nvSpPr>
        <p:spPr/>
        <p:txBody>
          <a:bodyPr/>
          <a:lstStyle/>
          <a:p>
            <a:r>
              <a:rPr lang="fr-FR" dirty="0"/>
              <a:t>Docker Compose</a:t>
            </a:r>
          </a:p>
        </p:txBody>
      </p:sp>
      <p:sp>
        <p:nvSpPr>
          <p:cNvPr id="3" name="Espace réservé du contenu 2">
            <a:extLst>
              <a:ext uri="{FF2B5EF4-FFF2-40B4-BE49-F238E27FC236}">
                <a16:creationId xmlns:a16="http://schemas.microsoft.com/office/drawing/2014/main" id="{3F12F011-3FE0-614B-055C-B7FCB1CF0AD1}"/>
              </a:ext>
            </a:extLst>
          </p:cNvPr>
          <p:cNvSpPr>
            <a:spLocks noGrp="1"/>
          </p:cNvSpPr>
          <p:nvPr>
            <p:ph idx="1"/>
          </p:nvPr>
        </p:nvSpPr>
        <p:spPr/>
        <p:txBody>
          <a:bodyPr/>
          <a:lstStyle/>
          <a:p>
            <a:r>
              <a:rPr lang="fr-FR" dirty="0"/>
              <a:t>Permet de composer plusieurs Dockers</a:t>
            </a:r>
          </a:p>
          <a:p>
            <a:r>
              <a:rPr lang="fr-FR" dirty="0"/>
              <a:t>Permet de faire du Network </a:t>
            </a:r>
            <a:r>
              <a:rPr lang="fr-FR" dirty="0" err="1"/>
              <a:t>Adress</a:t>
            </a:r>
            <a:r>
              <a:rPr lang="fr-FR" dirty="0"/>
              <a:t> </a:t>
            </a:r>
            <a:r>
              <a:rPr lang="fr-FR" dirty="0" err="1"/>
              <a:t>Translating</a:t>
            </a:r>
            <a:endParaRPr lang="fr-FR" dirty="0"/>
          </a:p>
          <a:p>
            <a:r>
              <a:rPr lang="fr-FR" dirty="0"/>
              <a:t>Fichier YAML</a:t>
            </a:r>
          </a:p>
          <a:p>
            <a:r>
              <a:rPr lang="fr-FR" dirty="0"/>
              <a:t>Docker compose up --</a:t>
            </a:r>
            <a:r>
              <a:rPr lang="fr-FR" dirty="0" err="1"/>
              <a:t>build</a:t>
            </a:r>
            <a:endParaRPr lang="fr-FR" dirty="0"/>
          </a:p>
          <a:p>
            <a:endParaRPr lang="fr-FR" dirty="0"/>
          </a:p>
        </p:txBody>
      </p:sp>
      <p:pic>
        <p:nvPicPr>
          <p:cNvPr id="8194" name="Picture 2">
            <a:extLst>
              <a:ext uri="{FF2B5EF4-FFF2-40B4-BE49-F238E27FC236}">
                <a16:creationId xmlns:a16="http://schemas.microsoft.com/office/drawing/2014/main" id="{6A286A75-D13D-424E-8C96-BD1FE1FED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77072"/>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9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D7921-A679-B485-5477-B1782C26EF33}"/>
              </a:ext>
            </a:extLst>
          </p:cNvPr>
          <p:cNvSpPr>
            <a:spLocks noGrp="1"/>
          </p:cNvSpPr>
          <p:nvPr>
            <p:ph type="title"/>
          </p:nvPr>
        </p:nvSpPr>
        <p:spPr/>
        <p:txBody>
          <a:bodyPr/>
          <a:lstStyle/>
          <a:p>
            <a:r>
              <a:rPr lang="fr-FR" dirty="0"/>
              <a:t>Docker Compose simple</a:t>
            </a:r>
          </a:p>
        </p:txBody>
      </p:sp>
      <p:sp>
        <p:nvSpPr>
          <p:cNvPr id="3" name="Espace réservé du contenu 2">
            <a:extLst>
              <a:ext uri="{FF2B5EF4-FFF2-40B4-BE49-F238E27FC236}">
                <a16:creationId xmlns:a16="http://schemas.microsoft.com/office/drawing/2014/main" id="{D3BA289A-6417-EE10-AD79-0A14352433CB}"/>
              </a:ext>
            </a:extLst>
          </p:cNvPr>
          <p:cNvSpPr>
            <a:spLocks noGrp="1"/>
          </p:cNvSpPr>
          <p:nvPr>
            <p:ph idx="1"/>
          </p:nvPr>
        </p:nvSpPr>
        <p:spPr/>
        <p:txBody>
          <a:bodyPr/>
          <a:lstStyle/>
          <a:p>
            <a:r>
              <a:rPr lang="fr-FR" dirty="0"/>
              <a:t>1 seul service</a:t>
            </a:r>
          </a:p>
          <a:p>
            <a:pPr marL="0" indent="0">
              <a:buNone/>
            </a:pPr>
            <a:r>
              <a:rPr lang="fr-FR" dirty="0">
                <a:latin typeface="Courier New" panose="02070309020205020404" pitchFamily="49" charset="0"/>
                <a:cs typeface="Courier New" panose="02070309020205020404" pitchFamily="49" charset="0"/>
              </a:rPr>
              <a:t>version: '3.1'</a:t>
            </a:r>
          </a:p>
          <a:p>
            <a:pPr marL="0" indent="0">
              <a:buNone/>
            </a:pPr>
            <a:r>
              <a:rPr lang="fr-FR" dirty="0">
                <a:latin typeface="Courier New" panose="02070309020205020404" pitchFamily="49" charset="0"/>
                <a:cs typeface="Courier New" panose="02070309020205020404" pitchFamily="49" charset="0"/>
              </a:rPr>
              <a:t>services:</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dl_api</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build</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context</a:t>
            </a:r>
            <a:r>
              <a:rPr lang="fr-FR" dirty="0">
                <a:latin typeface="Courier New" panose="02070309020205020404" pitchFamily="49" charset="0"/>
                <a:cs typeface="Courier New" panose="02070309020205020404" pitchFamily="49" charset="0"/>
              </a:rPr>
              <a:t>: .</a:t>
            </a:r>
          </a:p>
          <a:p>
            <a:pPr marL="0" indent="0">
              <a:buNone/>
            </a:pPr>
            <a:r>
              <a:rPr lang="fr-FR" dirty="0">
                <a:latin typeface="Courier New" panose="02070309020205020404" pitchFamily="49" charset="0"/>
                <a:cs typeface="Courier New" panose="02070309020205020404" pitchFamily="49" charset="0"/>
              </a:rPr>
              <a:t>    ports:</a:t>
            </a:r>
          </a:p>
          <a:p>
            <a:pPr marL="0" indent="0">
              <a:buNone/>
            </a:pPr>
            <a:r>
              <a:rPr lang="fr-FR" dirty="0">
                <a:latin typeface="Courier New" panose="02070309020205020404" pitchFamily="49" charset="0"/>
                <a:cs typeface="Courier New" panose="02070309020205020404" pitchFamily="49" charset="0"/>
              </a:rPr>
              <a:t>      - 5000:5000</a:t>
            </a:r>
          </a:p>
        </p:txBody>
      </p:sp>
    </p:spTree>
    <p:extLst>
      <p:ext uri="{BB962C8B-B14F-4D97-AF65-F5344CB8AC3E}">
        <p14:creationId xmlns:p14="http://schemas.microsoft.com/office/powerpoint/2010/main" val="2428374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4B8B6-730D-1D4A-0B9F-1D0569FCEC0E}"/>
              </a:ext>
            </a:extLst>
          </p:cNvPr>
          <p:cNvSpPr>
            <a:spLocks noGrp="1"/>
          </p:cNvSpPr>
          <p:nvPr>
            <p:ph type="title"/>
          </p:nvPr>
        </p:nvSpPr>
        <p:spPr/>
        <p:txBody>
          <a:bodyPr/>
          <a:lstStyle/>
          <a:p>
            <a:r>
              <a:rPr lang="fr-FR" dirty="0"/>
              <a:t>Orchestration des services</a:t>
            </a:r>
          </a:p>
        </p:txBody>
      </p:sp>
      <p:sp>
        <p:nvSpPr>
          <p:cNvPr id="3" name="Espace réservé du contenu 2">
            <a:extLst>
              <a:ext uri="{FF2B5EF4-FFF2-40B4-BE49-F238E27FC236}">
                <a16:creationId xmlns:a16="http://schemas.microsoft.com/office/drawing/2014/main" id="{6C2155D2-6BC2-7442-F29F-0D87FD401471}"/>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EF51BC0-7F4A-7D68-134E-962DD76E089D}"/>
              </a:ext>
            </a:extLst>
          </p:cNvPr>
          <p:cNvPicPr>
            <a:picLocks noChangeAspect="1"/>
          </p:cNvPicPr>
          <p:nvPr/>
        </p:nvPicPr>
        <p:blipFill>
          <a:blip r:embed="rId2"/>
          <a:stretch>
            <a:fillRect/>
          </a:stretch>
        </p:blipFill>
        <p:spPr>
          <a:xfrm>
            <a:off x="539552" y="1407993"/>
            <a:ext cx="3017782" cy="4877223"/>
          </a:xfrm>
          <a:prstGeom prst="rect">
            <a:avLst/>
          </a:prstGeom>
        </p:spPr>
      </p:pic>
      <p:pic>
        <p:nvPicPr>
          <p:cNvPr id="9218" name="Picture 2" descr="Structure de notre Docker Compose">
            <a:extLst>
              <a:ext uri="{FF2B5EF4-FFF2-40B4-BE49-F238E27FC236}">
                <a16:creationId xmlns:a16="http://schemas.microsoft.com/office/drawing/2014/main" id="{74137461-F646-3164-225E-86C6BE79F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218" y="2059910"/>
            <a:ext cx="5096973" cy="357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4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0E83E-CD7B-4F40-F772-9308A94ED23B}"/>
              </a:ext>
            </a:extLst>
          </p:cNvPr>
          <p:cNvSpPr>
            <a:spLocks noGrp="1"/>
          </p:cNvSpPr>
          <p:nvPr>
            <p:ph type="title"/>
          </p:nvPr>
        </p:nvSpPr>
        <p:spPr/>
        <p:txBody>
          <a:bodyPr/>
          <a:lstStyle/>
          <a:p>
            <a:r>
              <a:rPr lang="fr-FR" dirty="0"/>
              <a:t>Docker compose multi fichiers</a:t>
            </a:r>
          </a:p>
        </p:txBody>
      </p:sp>
      <p:sp>
        <p:nvSpPr>
          <p:cNvPr id="3" name="Espace réservé du contenu 2">
            <a:extLst>
              <a:ext uri="{FF2B5EF4-FFF2-40B4-BE49-F238E27FC236}">
                <a16:creationId xmlns:a16="http://schemas.microsoft.com/office/drawing/2014/main" id="{859FF02A-52A5-1E07-9F68-2D1A2C99A14F}"/>
              </a:ext>
            </a:extLst>
          </p:cNvPr>
          <p:cNvSpPr>
            <a:spLocks noGrp="1"/>
          </p:cNvSpPr>
          <p:nvPr>
            <p:ph idx="1"/>
          </p:nvPr>
        </p:nvSpPr>
        <p:spPr/>
        <p:txBody>
          <a:bodyPr/>
          <a:lstStyle/>
          <a:p>
            <a:r>
              <a:rPr lang="fr-FR" dirty="0"/>
              <a:t>Permet d’avoir plusieurs environnements de docker</a:t>
            </a:r>
          </a:p>
          <a:p>
            <a:r>
              <a:rPr lang="fr-FR" dirty="0"/>
              <a:t>Permet d’avoir des dockers compose de noms différents</a:t>
            </a:r>
          </a:p>
          <a:p>
            <a:r>
              <a:rPr lang="fr-FR" dirty="0"/>
              <a:t>docker-compose -f docker-</a:t>
            </a:r>
            <a:r>
              <a:rPr lang="fr-FR" dirty="0" err="1"/>
              <a:t>compose.yml</a:t>
            </a:r>
            <a:r>
              <a:rPr lang="fr-FR" dirty="0"/>
              <a:t> -f docker-</a:t>
            </a:r>
            <a:r>
              <a:rPr lang="fr-FR" dirty="0" err="1"/>
              <a:t>compose.test.yml</a:t>
            </a:r>
            <a:r>
              <a:rPr lang="fr-FR" dirty="0"/>
              <a:t> up –d</a:t>
            </a:r>
          </a:p>
          <a:p>
            <a:endParaRPr lang="fr-FR" dirty="0"/>
          </a:p>
        </p:txBody>
      </p:sp>
    </p:spTree>
    <p:extLst>
      <p:ext uri="{BB962C8B-B14F-4D97-AF65-F5344CB8AC3E}">
        <p14:creationId xmlns:p14="http://schemas.microsoft.com/office/powerpoint/2010/main" val="170151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2FCE6-EE9F-2D03-0D8A-883A24CE0841}"/>
              </a:ext>
            </a:extLst>
          </p:cNvPr>
          <p:cNvSpPr>
            <a:spLocks noGrp="1"/>
          </p:cNvSpPr>
          <p:nvPr>
            <p:ph type="title"/>
          </p:nvPr>
        </p:nvSpPr>
        <p:spPr/>
        <p:txBody>
          <a:bodyPr/>
          <a:lstStyle/>
          <a:p>
            <a:r>
              <a:rPr lang="fr-FR" dirty="0"/>
              <a:t>Volume</a:t>
            </a:r>
          </a:p>
        </p:txBody>
      </p:sp>
      <p:sp>
        <p:nvSpPr>
          <p:cNvPr id="3" name="Espace réservé du contenu 2">
            <a:extLst>
              <a:ext uri="{FF2B5EF4-FFF2-40B4-BE49-F238E27FC236}">
                <a16:creationId xmlns:a16="http://schemas.microsoft.com/office/drawing/2014/main" id="{16A5C318-0C39-9757-E04E-328D29A6558E}"/>
              </a:ext>
            </a:extLst>
          </p:cNvPr>
          <p:cNvSpPr>
            <a:spLocks noGrp="1"/>
          </p:cNvSpPr>
          <p:nvPr>
            <p:ph idx="1"/>
          </p:nvPr>
        </p:nvSpPr>
        <p:spPr/>
        <p:txBody>
          <a:bodyPr/>
          <a:lstStyle/>
          <a:p>
            <a:r>
              <a:rPr lang="fr-FR" dirty="0"/>
              <a:t>Permet de monter un dossier hôte sur le docker</a:t>
            </a:r>
          </a:p>
          <a:p>
            <a:pPr lvl="1"/>
            <a:r>
              <a:rPr lang="fr-FR" dirty="0"/>
              <a:t>Par exemple pour stocker les logs</a:t>
            </a:r>
          </a:p>
          <a:p>
            <a:pPr lvl="1"/>
            <a:r>
              <a:rPr lang="fr-FR" dirty="0"/>
              <a:t> volumes:</a:t>
            </a:r>
          </a:p>
          <a:p>
            <a:pPr lvl="1"/>
            <a:r>
              <a:rPr lang="fr-FR"/>
              <a:t>      - ./logs:/app/logs</a:t>
            </a:r>
            <a:endParaRPr lang="fr-FR" dirty="0"/>
          </a:p>
        </p:txBody>
      </p:sp>
    </p:spTree>
    <p:extLst>
      <p:ext uri="{BB962C8B-B14F-4D97-AF65-F5344CB8AC3E}">
        <p14:creationId xmlns:p14="http://schemas.microsoft.com/office/powerpoint/2010/main" val="1911537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1C4A0-C825-B7C9-F4C5-35A7A2023BA2}"/>
              </a:ext>
            </a:extLst>
          </p:cNvPr>
          <p:cNvSpPr>
            <a:spLocks noGrp="1"/>
          </p:cNvSpPr>
          <p:nvPr>
            <p:ph type="title"/>
          </p:nvPr>
        </p:nvSpPr>
        <p:spPr/>
        <p:txBody>
          <a:bodyPr/>
          <a:lstStyle/>
          <a:p>
            <a:r>
              <a:rPr lang="fr-FR" dirty="0"/>
              <a:t>NGINX</a:t>
            </a:r>
          </a:p>
        </p:txBody>
      </p:sp>
      <p:sp>
        <p:nvSpPr>
          <p:cNvPr id="3" name="Espace réservé du contenu 2">
            <a:extLst>
              <a:ext uri="{FF2B5EF4-FFF2-40B4-BE49-F238E27FC236}">
                <a16:creationId xmlns:a16="http://schemas.microsoft.com/office/drawing/2014/main" id="{888A2CDB-653D-6864-BB84-D3904D319721}"/>
              </a:ext>
            </a:extLst>
          </p:cNvPr>
          <p:cNvSpPr>
            <a:spLocks noGrp="1"/>
          </p:cNvSpPr>
          <p:nvPr>
            <p:ph idx="1"/>
          </p:nvPr>
        </p:nvSpPr>
        <p:spPr>
          <a:xfrm>
            <a:off x="179513" y="1412776"/>
            <a:ext cx="3600400" cy="5040560"/>
          </a:xfrm>
        </p:spPr>
        <p:txBody>
          <a:bodyPr/>
          <a:lstStyle/>
          <a:p>
            <a:pPr marL="0" indent="0">
              <a:buNone/>
            </a:pPr>
            <a:r>
              <a:rPr lang="fr-FR" sz="1800" dirty="0">
                <a:latin typeface="Courier New" panose="02070309020205020404" pitchFamily="49" charset="0"/>
                <a:cs typeface="Courier New" panose="02070309020205020404" pitchFamily="49" charset="0"/>
              </a:rPr>
              <a:t>version: '3.1'</a:t>
            </a:r>
          </a:p>
          <a:p>
            <a:pPr marL="0" indent="0">
              <a:buNone/>
            </a:pPr>
            <a:r>
              <a:rPr lang="fr-FR" sz="1800" dirty="0">
                <a:latin typeface="Courier New" panose="02070309020205020404" pitchFamily="49" charset="0"/>
                <a:cs typeface="Courier New" panose="02070309020205020404" pitchFamily="49" charset="0"/>
              </a:rPr>
              <a:t>services:</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nginx</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image: </a:t>
            </a:r>
            <a:r>
              <a:rPr lang="fr-FR" sz="1800" dirty="0" err="1">
                <a:latin typeface="Courier New" panose="02070309020205020404" pitchFamily="49" charset="0"/>
                <a:cs typeface="Courier New" panose="02070309020205020404" pitchFamily="49" charset="0"/>
              </a:rPr>
              <a:t>nginx</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web</a:t>
            </a:r>
          </a:p>
          <a:p>
            <a:pPr marL="0" indent="0">
              <a:buNone/>
            </a:pPr>
            <a:r>
              <a:rPr lang="fr-FR" sz="1800" dirty="0">
                <a:latin typeface="Courier New" panose="02070309020205020404" pitchFamily="49" charset="0"/>
                <a:cs typeface="Courier New" panose="02070309020205020404" pitchFamily="49" charset="0"/>
              </a:rPr>
              <a:t>      - api</a:t>
            </a:r>
          </a:p>
          <a:p>
            <a:pPr marL="0" indent="0">
              <a:buNone/>
            </a:pPr>
            <a:r>
              <a:rPr lang="fr-FR" sz="1800" dirty="0">
                <a:latin typeface="Courier New" panose="02070309020205020404" pitchFamily="49" charset="0"/>
                <a:cs typeface="Courier New" panose="02070309020205020404" pitchFamily="49" charset="0"/>
              </a:rPr>
              <a:t>    ports:</a:t>
            </a:r>
          </a:p>
          <a:p>
            <a:pPr marL="0" indent="0">
              <a:buNone/>
            </a:pPr>
            <a:r>
              <a:rPr lang="fr-FR" sz="1800" dirty="0">
                <a:latin typeface="Courier New" panose="02070309020205020404" pitchFamily="49" charset="0"/>
                <a:cs typeface="Courier New" panose="02070309020205020404" pitchFamily="49" charset="0"/>
              </a:rPr>
              <a:t>      - 127.0.0.1:80:80</a:t>
            </a:r>
          </a:p>
          <a:p>
            <a:pPr marL="0" indent="0">
              <a:buNone/>
            </a:pPr>
            <a:r>
              <a:rPr lang="fr-FR" sz="1800" dirty="0">
                <a:latin typeface="Courier New" panose="02070309020205020404" pitchFamily="49" charset="0"/>
                <a:cs typeface="Courier New" panose="02070309020205020404" pitchFamily="49" charset="0"/>
              </a:rPr>
              <a:t>    volumes:</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nginx.conf:ro</a:t>
            </a:r>
            <a:endParaRPr lang="fr-FR" sz="1800" dirty="0">
              <a:latin typeface="Courier New" panose="02070309020205020404" pitchFamily="49" charset="0"/>
              <a:cs typeface="Courier New" panose="02070309020205020404" pitchFamily="49" charset="0"/>
            </a:endParaRPr>
          </a:p>
          <a:p>
            <a:pPr marL="0" indent="0">
              <a:buNone/>
            </a:pPr>
            <a:r>
              <a:rPr lang="fr-FR" sz="1100" dirty="0"/>
              <a:t>  </a:t>
            </a:r>
          </a:p>
        </p:txBody>
      </p:sp>
      <p:sp>
        <p:nvSpPr>
          <p:cNvPr id="4" name="Espace réservé du contenu 2">
            <a:extLst>
              <a:ext uri="{FF2B5EF4-FFF2-40B4-BE49-F238E27FC236}">
                <a16:creationId xmlns:a16="http://schemas.microsoft.com/office/drawing/2014/main" id="{7BB5C7D9-8DCD-B5A7-8852-5D4E5F477907}"/>
              </a:ext>
            </a:extLst>
          </p:cNvPr>
          <p:cNvSpPr txBox="1">
            <a:spLocks/>
          </p:cNvSpPr>
          <p:nvPr/>
        </p:nvSpPr>
        <p:spPr bwMode="auto">
          <a:xfrm>
            <a:off x="4932040" y="1268760"/>
            <a:ext cx="36004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buNone/>
            </a:pPr>
            <a:r>
              <a:rPr lang="fr-FR" sz="1800" dirty="0">
                <a:latin typeface="Courier New" panose="02070309020205020404" pitchFamily="49" charset="0"/>
                <a:cs typeface="Courier New" panose="02070309020205020404" pitchFamily="49" charset="0"/>
              </a:rPr>
              <a:t>api:</a:t>
            </a:r>
          </a:p>
          <a:p>
            <a:pPr marL="0" indent="0">
              <a:buNone/>
            </a:pPr>
            <a:r>
              <a:rPr lang="fr-FR" sz="1800" dirty="0">
                <a:latin typeface="Courier New" panose="02070309020205020404" pitchFamily="49" charset="0"/>
                <a:cs typeface="Courier New" panose="02070309020205020404" pitchFamily="49" charset="0"/>
              </a:rPr>
              <a:t>    image: api</a:t>
            </a: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build</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context</a:t>
            </a:r>
            <a:r>
              <a:rPr lang="fr-FR" sz="1800" dirty="0">
                <a:latin typeface="Courier New" panose="02070309020205020404" pitchFamily="49" charset="0"/>
                <a:cs typeface="Courier New" panose="02070309020205020404" pitchFamily="49" charset="0"/>
              </a:rPr>
              <a:t>: ./api/</a:t>
            </a:r>
            <a:r>
              <a:rPr lang="fr-FR" sz="1800" dirty="0" err="1">
                <a:latin typeface="Courier New" panose="02070309020205020404" pitchFamily="49" charset="0"/>
                <a:cs typeface="Courier New" panose="02070309020205020404" pitchFamily="49" charset="0"/>
              </a:rPr>
              <a:t>dist</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database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volumes:</a:t>
            </a:r>
          </a:p>
          <a:p>
            <a:pPr marL="0" indent="0">
              <a:buNone/>
            </a:pPr>
            <a:r>
              <a:rPr lang="fr-FR" sz="1800" dirty="0">
                <a:latin typeface="Courier New" panose="02070309020205020404" pitchFamily="49" charset="0"/>
                <a:cs typeface="Courier New" panose="02070309020205020404" pitchFamily="49" charset="0"/>
              </a:rPr>
              <a:t>      - ./api/</a:t>
            </a:r>
            <a:r>
              <a:rPr lang="fr-FR" sz="1800" dirty="0" err="1">
                <a:latin typeface="Courier New" panose="02070309020205020404" pitchFamily="49" charset="0"/>
                <a:cs typeface="Courier New" panose="02070309020205020404" pitchFamily="49" charset="0"/>
              </a:rPr>
              <a:t>dist</a:t>
            </a:r>
            <a:r>
              <a:rPr lang="fr-FR" sz="1800" dirty="0">
                <a:latin typeface="Courier New" panose="02070309020205020404" pitchFamily="49" charset="0"/>
                <a:cs typeface="Courier New" panose="02070309020205020404" pitchFamily="49" charset="0"/>
              </a:rPr>
              <a:t>:/App</a:t>
            </a:r>
          </a:p>
          <a:p>
            <a:pPr marL="0" indent="0">
              <a:buNone/>
            </a:pPr>
            <a:r>
              <a:rPr lang="fr-FR" sz="1800" dirty="0">
                <a:latin typeface="Courier New" panose="02070309020205020404" pitchFamily="49" charset="0"/>
                <a:cs typeface="Courier New" panose="02070309020205020404" pitchFamily="49" charset="0"/>
              </a:rPr>
              <a:t>ports:</a:t>
            </a:r>
          </a:p>
          <a:p>
            <a:pPr marL="0" indent="0">
              <a:buNone/>
            </a:pPr>
            <a:r>
              <a:rPr lang="fr-FR" sz="1800" dirty="0">
                <a:latin typeface="Courier New" panose="02070309020205020404" pitchFamily="49" charset="0"/>
                <a:cs typeface="Courier New" panose="02070309020205020404" pitchFamily="49" charset="0"/>
              </a:rPr>
              <a:t>      - 127.0.0.1:8081:80</a:t>
            </a:r>
          </a:p>
        </p:txBody>
      </p:sp>
    </p:spTree>
    <p:extLst>
      <p:ext uri="{BB962C8B-B14F-4D97-AF65-F5344CB8AC3E}">
        <p14:creationId xmlns:p14="http://schemas.microsoft.com/office/powerpoint/2010/main" val="405160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22D1B0-D225-AF12-B07D-AE796A92E172}"/>
              </a:ext>
            </a:extLst>
          </p:cNvPr>
          <p:cNvSpPr>
            <a:spLocks noGrp="1"/>
          </p:cNvSpPr>
          <p:nvPr>
            <p:ph type="title"/>
          </p:nvPr>
        </p:nvSpPr>
        <p:spPr/>
        <p:txBody>
          <a:bodyPr/>
          <a:lstStyle/>
          <a:p>
            <a:r>
              <a:rPr lang="fr-FR" dirty="0"/>
              <a:t>Le mur de la confusion</a:t>
            </a:r>
          </a:p>
        </p:txBody>
      </p:sp>
      <p:sp>
        <p:nvSpPr>
          <p:cNvPr id="3" name="Espace réservé du contenu 2">
            <a:extLst>
              <a:ext uri="{FF2B5EF4-FFF2-40B4-BE49-F238E27FC236}">
                <a16:creationId xmlns:a16="http://schemas.microsoft.com/office/drawing/2014/main" id="{3C0E8835-D19A-50E2-8328-A00FF137C319}"/>
              </a:ext>
            </a:extLst>
          </p:cNvPr>
          <p:cNvSpPr>
            <a:spLocks noGrp="1"/>
          </p:cNvSpPr>
          <p:nvPr>
            <p:ph idx="1"/>
          </p:nvPr>
        </p:nvSpPr>
        <p:spPr/>
        <p:txBody>
          <a:bodyPr/>
          <a:lstStyle/>
          <a:p>
            <a:r>
              <a:rPr lang="fr-FR" dirty="0"/>
              <a:t>Il faut savoir qu'à cette époque, l'informatique d'entreprise a "siloté" les aspects dev et </a:t>
            </a:r>
            <a:r>
              <a:rPr lang="fr-FR" dirty="0" err="1"/>
              <a:t>ops</a:t>
            </a:r>
            <a:r>
              <a:rPr lang="fr-FR" dirty="0"/>
              <a:t> des applications, en plaçant les responsabilités respectives dans des équipes séparées</a:t>
            </a:r>
          </a:p>
          <a:p>
            <a:r>
              <a:rPr lang="fr-FR" dirty="0"/>
              <a:t>Il s'est alors créé ce qu'on appelle le mur de la confusion. Ce mur est apparu car les deux équipes ont des objectifs respectifs antagonistes.</a:t>
            </a:r>
          </a:p>
        </p:txBody>
      </p:sp>
      <p:pic>
        <p:nvPicPr>
          <p:cNvPr id="1026" name="Picture 2" descr="Le mur de la confusion entre les équipes Dev et Ops">
            <a:extLst>
              <a:ext uri="{FF2B5EF4-FFF2-40B4-BE49-F238E27FC236}">
                <a16:creationId xmlns:a16="http://schemas.microsoft.com/office/drawing/2014/main" id="{7ED0BEE7-5774-D00B-8D13-52A4F9672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75" y="4641563"/>
            <a:ext cx="3160130" cy="178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847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13B0B-9EF8-74F1-C658-451136BC2013}"/>
              </a:ext>
            </a:extLst>
          </p:cNvPr>
          <p:cNvSpPr>
            <a:spLocks noGrp="1"/>
          </p:cNvSpPr>
          <p:nvPr>
            <p:ph type="title"/>
          </p:nvPr>
        </p:nvSpPr>
        <p:spPr/>
        <p:txBody>
          <a:bodyPr/>
          <a:lstStyle/>
          <a:p>
            <a:r>
              <a:rPr lang="fr-FR" dirty="0"/>
              <a:t>Avancé</a:t>
            </a:r>
          </a:p>
        </p:txBody>
      </p:sp>
      <p:sp>
        <p:nvSpPr>
          <p:cNvPr id="3" name="Espace réservé du contenu 2">
            <a:extLst>
              <a:ext uri="{FF2B5EF4-FFF2-40B4-BE49-F238E27FC236}">
                <a16:creationId xmlns:a16="http://schemas.microsoft.com/office/drawing/2014/main" id="{36F064C5-5B47-0002-7131-5F683EEB1EC4}"/>
              </a:ext>
            </a:extLst>
          </p:cNvPr>
          <p:cNvSpPr>
            <a:spLocks noGrp="1"/>
          </p:cNvSpPr>
          <p:nvPr>
            <p:ph idx="1"/>
          </p:nvPr>
        </p:nvSpPr>
        <p:spPr/>
        <p:txBody>
          <a:bodyPr/>
          <a:lstStyle/>
          <a:p>
            <a:r>
              <a:rPr lang="fr-FR" dirty="0"/>
              <a:t>Docker compose permet</a:t>
            </a:r>
          </a:p>
          <a:p>
            <a:pPr lvl="1"/>
            <a:r>
              <a:rPr lang="fr-FR" dirty="0"/>
              <a:t>De limiter les </a:t>
            </a:r>
            <a:r>
              <a:rPr lang="fr-FR" dirty="0" err="1"/>
              <a:t>CPUs</a:t>
            </a:r>
            <a:endParaRPr lang="fr-FR" dirty="0"/>
          </a:p>
          <a:p>
            <a:pPr lvl="1"/>
            <a:r>
              <a:rPr lang="fr-FR" dirty="0"/>
              <a:t>De limiter la RAM</a:t>
            </a:r>
          </a:p>
          <a:p>
            <a:pPr marL="0" indent="0">
              <a:buNone/>
            </a:pPr>
            <a:endParaRPr lang="fr-FR" dirty="0"/>
          </a:p>
        </p:txBody>
      </p:sp>
    </p:spTree>
    <p:extLst>
      <p:ext uri="{BB962C8B-B14F-4D97-AF65-F5344CB8AC3E}">
        <p14:creationId xmlns:p14="http://schemas.microsoft.com/office/powerpoint/2010/main" val="381906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594F3-CEE1-D1CE-3ACC-70B17ADCC7AC}"/>
              </a:ext>
            </a:extLst>
          </p:cNvPr>
          <p:cNvSpPr>
            <a:spLocks noGrp="1"/>
          </p:cNvSpPr>
          <p:nvPr>
            <p:ph type="title"/>
          </p:nvPr>
        </p:nvSpPr>
        <p:spPr/>
        <p:txBody>
          <a:bodyPr/>
          <a:lstStyle/>
          <a:p>
            <a:r>
              <a:rPr lang="fr-FR" dirty="0"/>
              <a:t>Orchestration avancée</a:t>
            </a:r>
          </a:p>
        </p:txBody>
      </p:sp>
      <p:sp>
        <p:nvSpPr>
          <p:cNvPr id="3" name="Espace réservé du contenu 2">
            <a:extLst>
              <a:ext uri="{FF2B5EF4-FFF2-40B4-BE49-F238E27FC236}">
                <a16:creationId xmlns:a16="http://schemas.microsoft.com/office/drawing/2014/main" id="{35FBF375-8B92-7C6F-0587-A87A4B6A1A20}"/>
              </a:ext>
            </a:extLst>
          </p:cNvPr>
          <p:cNvSpPr>
            <a:spLocks noGrp="1"/>
          </p:cNvSpPr>
          <p:nvPr>
            <p:ph idx="1"/>
          </p:nvPr>
        </p:nvSpPr>
        <p:spPr/>
        <p:txBody>
          <a:bodyPr/>
          <a:lstStyle/>
          <a:p>
            <a:r>
              <a:rPr lang="fr-FR" dirty="0"/>
              <a:t>Network </a:t>
            </a:r>
            <a:r>
              <a:rPr lang="fr-FR" dirty="0" err="1"/>
              <a:t>Load</a:t>
            </a:r>
            <a:r>
              <a:rPr lang="fr-FR" dirty="0"/>
              <a:t> Balancing</a:t>
            </a:r>
          </a:p>
          <a:p>
            <a:pPr lvl="1"/>
            <a:r>
              <a:rPr lang="fr-FR" dirty="0"/>
              <a:t>Up </a:t>
            </a:r>
            <a:r>
              <a:rPr lang="fr-FR" dirty="0" err="1"/>
              <a:t>Scaling</a:t>
            </a:r>
            <a:endParaRPr lang="fr-FR" dirty="0"/>
          </a:p>
          <a:p>
            <a:pPr lvl="1"/>
            <a:r>
              <a:rPr lang="fr-FR" dirty="0"/>
              <a:t>Par </a:t>
            </a:r>
            <a:r>
              <a:rPr lang="fr-FR" dirty="0" err="1"/>
              <a:t>horaitre</a:t>
            </a:r>
            <a:endParaRPr lang="fr-FR" dirty="0"/>
          </a:p>
          <a:p>
            <a:pPr lvl="1"/>
            <a:r>
              <a:rPr lang="fr-FR" dirty="0"/>
              <a:t>Par charge</a:t>
            </a:r>
          </a:p>
          <a:p>
            <a:pPr lvl="1"/>
            <a:r>
              <a:rPr lang="fr-FR" dirty="0"/>
              <a:t>Gestion de la panne</a:t>
            </a:r>
          </a:p>
          <a:p>
            <a:r>
              <a:rPr lang="fr-FR" dirty="0"/>
              <a:t>Mise en production à chaud</a:t>
            </a:r>
          </a:p>
          <a:p>
            <a:r>
              <a:rPr lang="fr-FR"/>
              <a:t>Solutions </a:t>
            </a:r>
            <a:r>
              <a:rPr lang="fr-FR" dirty="0"/>
              <a:t>Cloud</a:t>
            </a:r>
          </a:p>
          <a:p>
            <a:r>
              <a:rPr lang="fr-FR" dirty="0" err="1"/>
              <a:t>Kubernetes</a:t>
            </a:r>
            <a:endParaRPr lang="fr-FR" dirty="0"/>
          </a:p>
        </p:txBody>
      </p:sp>
    </p:spTree>
    <p:extLst>
      <p:ext uri="{BB962C8B-B14F-4D97-AF65-F5344CB8AC3E}">
        <p14:creationId xmlns:p14="http://schemas.microsoft.com/office/powerpoint/2010/main" val="399060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AE5BC-5485-2C0F-394F-6187E0E3682F}"/>
              </a:ext>
            </a:extLst>
          </p:cNvPr>
          <p:cNvSpPr>
            <a:spLocks noGrp="1"/>
          </p:cNvSpPr>
          <p:nvPr>
            <p:ph type="title"/>
          </p:nvPr>
        </p:nvSpPr>
        <p:spPr/>
        <p:txBody>
          <a:bodyPr/>
          <a:lstStyle/>
          <a:p>
            <a:r>
              <a:rPr lang="fr-FR" dirty="0"/>
              <a:t>Outils</a:t>
            </a:r>
          </a:p>
        </p:txBody>
      </p:sp>
      <p:sp>
        <p:nvSpPr>
          <p:cNvPr id="3" name="Espace réservé du contenu 2">
            <a:extLst>
              <a:ext uri="{FF2B5EF4-FFF2-40B4-BE49-F238E27FC236}">
                <a16:creationId xmlns:a16="http://schemas.microsoft.com/office/drawing/2014/main" id="{EB62753B-8CD3-2D8A-E813-E11E9173F742}"/>
              </a:ext>
            </a:extLst>
          </p:cNvPr>
          <p:cNvSpPr>
            <a:spLocks noGrp="1"/>
          </p:cNvSpPr>
          <p:nvPr>
            <p:ph idx="1"/>
          </p:nvPr>
        </p:nvSpPr>
        <p:spPr/>
        <p:txBody>
          <a:bodyPr/>
          <a:lstStyle/>
          <a:p>
            <a:r>
              <a:rPr lang="fr-FR" dirty="0"/>
              <a:t>Essentiellement autour des technologies de conteneur léger</a:t>
            </a:r>
          </a:p>
          <a:p>
            <a:pPr lvl="1"/>
            <a:r>
              <a:rPr lang="fr-FR" dirty="0"/>
              <a:t>Docker, </a:t>
            </a:r>
            <a:r>
              <a:rPr lang="fr-FR" dirty="0" err="1"/>
              <a:t>Kubernetes</a:t>
            </a:r>
            <a:endParaRPr lang="fr-FR" dirty="0"/>
          </a:p>
          <a:p>
            <a:r>
              <a:rPr lang="fr-FR" dirty="0"/>
              <a:t>Architecture orientée micro-services</a:t>
            </a:r>
          </a:p>
          <a:p>
            <a:pPr lvl="1"/>
            <a:r>
              <a:rPr lang="fr-FR" dirty="0"/>
              <a:t>Flask</a:t>
            </a:r>
          </a:p>
        </p:txBody>
      </p:sp>
    </p:spTree>
    <p:extLst>
      <p:ext uri="{BB962C8B-B14F-4D97-AF65-F5344CB8AC3E}">
        <p14:creationId xmlns:p14="http://schemas.microsoft.com/office/powerpoint/2010/main" val="317943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55D1D-7A7E-23A5-901C-3D720DA057C2}"/>
              </a:ext>
            </a:extLst>
          </p:cNvPr>
          <p:cNvSpPr>
            <a:spLocks noGrp="1"/>
          </p:cNvSpPr>
          <p:nvPr>
            <p:ph type="title"/>
          </p:nvPr>
        </p:nvSpPr>
        <p:spPr/>
        <p:txBody>
          <a:bodyPr/>
          <a:lstStyle/>
          <a:p>
            <a:r>
              <a:rPr lang="fr-FR" dirty="0"/>
              <a:t>CALMS</a:t>
            </a:r>
          </a:p>
        </p:txBody>
      </p:sp>
      <p:sp>
        <p:nvSpPr>
          <p:cNvPr id="3" name="Espace réservé du contenu 2">
            <a:extLst>
              <a:ext uri="{FF2B5EF4-FFF2-40B4-BE49-F238E27FC236}">
                <a16:creationId xmlns:a16="http://schemas.microsoft.com/office/drawing/2014/main" id="{79930454-E3AE-9B85-7AF8-8EB9CA22C70B}"/>
              </a:ext>
            </a:extLst>
          </p:cNvPr>
          <p:cNvSpPr>
            <a:spLocks noGrp="1"/>
          </p:cNvSpPr>
          <p:nvPr>
            <p:ph idx="1"/>
          </p:nvPr>
        </p:nvSpPr>
        <p:spPr/>
        <p:txBody>
          <a:bodyPr/>
          <a:lstStyle/>
          <a:p>
            <a:r>
              <a:rPr lang="fr-FR" dirty="0"/>
              <a:t>Culture</a:t>
            </a:r>
          </a:p>
          <a:p>
            <a:pPr lvl="1"/>
            <a:r>
              <a:rPr lang="fr-FR" dirty="0"/>
              <a:t>Culture DevOps</a:t>
            </a:r>
          </a:p>
          <a:p>
            <a:r>
              <a:rPr lang="fr-FR" dirty="0"/>
              <a:t>Automatisation</a:t>
            </a:r>
          </a:p>
          <a:p>
            <a:pPr lvl="1"/>
            <a:r>
              <a:rPr lang="fr-FR" dirty="0"/>
              <a:t>Pipelines</a:t>
            </a:r>
          </a:p>
          <a:p>
            <a:r>
              <a:rPr lang="fr-FR" dirty="0"/>
              <a:t>Lean</a:t>
            </a:r>
          </a:p>
          <a:p>
            <a:pPr lvl="1"/>
            <a:r>
              <a:rPr lang="fr-FR" dirty="0"/>
              <a:t>Chaine de valeurs sans gaspillage</a:t>
            </a:r>
          </a:p>
          <a:p>
            <a:r>
              <a:rPr lang="fr-FR" dirty="0"/>
              <a:t>Mesure</a:t>
            </a:r>
          </a:p>
          <a:p>
            <a:pPr lvl="1"/>
            <a:r>
              <a:rPr lang="fr-FR" dirty="0"/>
              <a:t>Watch, surveillance</a:t>
            </a:r>
          </a:p>
          <a:p>
            <a:r>
              <a:rPr lang="fr-FR" dirty="0"/>
              <a:t>Share</a:t>
            </a:r>
          </a:p>
          <a:p>
            <a:pPr lvl="1"/>
            <a:r>
              <a:rPr lang="fr-FR" dirty="0"/>
              <a:t>Partage Dev et Ops</a:t>
            </a:r>
          </a:p>
        </p:txBody>
      </p:sp>
    </p:spTree>
    <p:extLst>
      <p:ext uri="{BB962C8B-B14F-4D97-AF65-F5344CB8AC3E}">
        <p14:creationId xmlns:p14="http://schemas.microsoft.com/office/powerpoint/2010/main" val="8806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39B44-CC38-A1E0-C55B-A2DFA810D901}"/>
              </a:ext>
            </a:extLst>
          </p:cNvPr>
          <p:cNvSpPr>
            <a:spLocks noGrp="1"/>
          </p:cNvSpPr>
          <p:nvPr>
            <p:ph type="title"/>
          </p:nvPr>
        </p:nvSpPr>
        <p:spPr/>
        <p:txBody>
          <a:bodyPr/>
          <a:lstStyle/>
          <a:p>
            <a:r>
              <a:rPr lang="fr-FR" dirty="0"/>
              <a:t>Culture</a:t>
            </a:r>
          </a:p>
        </p:txBody>
      </p:sp>
      <p:sp>
        <p:nvSpPr>
          <p:cNvPr id="3" name="Espace réservé du contenu 2">
            <a:extLst>
              <a:ext uri="{FF2B5EF4-FFF2-40B4-BE49-F238E27FC236}">
                <a16:creationId xmlns:a16="http://schemas.microsoft.com/office/drawing/2014/main" id="{53D06EE2-935F-F3C2-338F-948F86A2B8F5}"/>
              </a:ext>
            </a:extLst>
          </p:cNvPr>
          <p:cNvSpPr>
            <a:spLocks noGrp="1"/>
          </p:cNvSpPr>
          <p:nvPr>
            <p:ph idx="1"/>
          </p:nvPr>
        </p:nvSpPr>
        <p:spPr/>
        <p:txBody>
          <a:bodyPr/>
          <a:lstStyle/>
          <a:p>
            <a:r>
              <a:rPr lang="fr-FR" dirty="0"/>
              <a:t>Le DevOps résout, en premier lieu, des problèmes humains, des problèmes de communication et des problèmes de responsabilités entre équipes</a:t>
            </a:r>
          </a:p>
          <a:p>
            <a:r>
              <a:rPr lang="fr-FR" dirty="0"/>
              <a:t>Dans ce sens, le DevOps se rapproche de l'agilité, mais en incluant d'autres équipes comme les opérations, les testeurs, les designers, les développeurs, les chefs de projet, et en règle générale, toute personne dont les aptitudes sont requises afin de délivrer un produit de qualité</a:t>
            </a:r>
          </a:p>
          <a:p>
            <a:r>
              <a:rPr lang="fr-FR" dirty="0"/>
              <a:t>En résulte alors une équipe orientée produit</a:t>
            </a:r>
          </a:p>
        </p:txBody>
      </p:sp>
    </p:spTree>
    <p:extLst>
      <p:ext uri="{BB962C8B-B14F-4D97-AF65-F5344CB8AC3E}">
        <p14:creationId xmlns:p14="http://schemas.microsoft.com/office/powerpoint/2010/main" val="182867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1B7A1-28F9-0453-03D8-5AB666C591BC}"/>
              </a:ext>
            </a:extLst>
          </p:cNvPr>
          <p:cNvSpPr>
            <a:spLocks noGrp="1"/>
          </p:cNvSpPr>
          <p:nvPr>
            <p:ph type="title"/>
          </p:nvPr>
        </p:nvSpPr>
        <p:spPr/>
        <p:txBody>
          <a:bodyPr/>
          <a:lstStyle/>
          <a:p>
            <a:r>
              <a:rPr lang="fr-FR" dirty="0"/>
              <a:t>Automatisation</a:t>
            </a:r>
          </a:p>
        </p:txBody>
      </p:sp>
      <p:sp>
        <p:nvSpPr>
          <p:cNvPr id="3" name="Espace réservé du contenu 2">
            <a:extLst>
              <a:ext uri="{FF2B5EF4-FFF2-40B4-BE49-F238E27FC236}">
                <a16:creationId xmlns:a16="http://schemas.microsoft.com/office/drawing/2014/main" id="{1B0AC3ED-272D-0443-FC92-9E968C80004A}"/>
              </a:ext>
            </a:extLst>
          </p:cNvPr>
          <p:cNvSpPr>
            <a:spLocks noGrp="1"/>
          </p:cNvSpPr>
          <p:nvPr>
            <p:ph idx="1"/>
          </p:nvPr>
        </p:nvSpPr>
        <p:spPr/>
        <p:txBody>
          <a:bodyPr/>
          <a:lstStyle/>
          <a:p>
            <a:r>
              <a:rPr lang="fr-FR" dirty="0"/>
              <a:t>Intégration Continue</a:t>
            </a:r>
          </a:p>
          <a:p>
            <a:r>
              <a:rPr lang="fr-FR" dirty="0"/>
              <a:t>Serveur de production vs serveur d’intégration</a:t>
            </a:r>
          </a:p>
          <a:p>
            <a:r>
              <a:rPr lang="fr-FR" dirty="0"/>
              <a:t>Pipelines</a:t>
            </a:r>
          </a:p>
        </p:txBody>
      </p:sp>
    </p:spTree>
    <p:extLst>
      <p:ext uri="{BB962C8B-B14F-4D97-AF65-F5344CB8AC3E}">
        <p14:creationId xmlns:p14="http://schemas.microsoft.com/office/powerpoint/2010/main" val="141008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C90FA-ACA1-0E2C-F184-C9279AF7653C}"/>
              </a:ext>
            </a:extLst>
          </p:cNvPr>
          <p:cNvSpPr>
            <a:spLocks noGrp="1"/>
          </p:cNvSpPr>
          <p:nvPr>
            <p:ph type="title"/>
          </p:nvPr>
        </p:nvSpPr>
        <p:spPr/>
        <p:txBody>
          <a:bodyPr/>
          <a:lstStyle/>
          <a:p>
            <a:r>
              <a:rPr lang="fr-FR" dirty="0"/>
              <a:t>Lean</a:t>
            </a:r>
          </a:p>
        </p:txBody>
      </p:sp>
      <p:sp>
        <p:nvSpPr>
          <p:cNvPr id="3" name="Espace réservé du contenu 2">
            <a:extLst>
              <a:ext uri="{FF2B5EF4-FFF2-40B4-BE49-F238E27FC236}">
                <a16:creationId xmlns:a16="http://schemas.microsoft.com/office/drawing/2014/main" id="{8B51864C-BE9E-A316-3099-BEAAA5316C3C}"/>
              </a:ext>
            </a:extLst>
          </p:cNvPr>
          <p:cNvSpPr>
            <a:spLocks noGrp="1"/>
          </p:cNvSpPr>
          <p:nvPr>
            <p:ph idx="1"/>
          </p:nvPr>
        </p:nvSpPr>
        <p:spPr/>
        <p:txBody>
          <a:bodyPr/>
          <a:lstStyle/>
          <a:p>
            <a:r>
              <a:rPr lang="fr-FR" dirty="0"/>
              <a:t>Avoir des outils qui augmentent le productivité</a:t>
            </a:r>
          </a:p>
          <a:p>
            <a:r>
              <a:rPr lang="fr-FR" dirty="0"/>
              <a:t>Docker</a:t>
            </a:r>
          </a:p>
          <a:p>
            <a:r>
              <a:rPr lang="fr-FR" dirty="0"/>
              <a:t>Mesure</a:t>
            </a:r>
          </a:p>
          <a:p>
            <a:pPr lvl="1"/>
            <a:r>
              <a:rPr lang="fr-FR" dirty="0"/>
              <a:t>Nécessite des outils de logs et de surveillance</a:t>
            </a:r>
          </a:p>
          <a:p>
            <a:pPr lvl="1"/>
            <a:r>
              <a:rPr lang="fr-FR" dirty="0" err="1"/>
              <a:t>CloudWatch</a:t>
            </a:r>
            <a:endParaRPr lang="fr-FR" dirty="0"/>
          </a:p>
        </p:txBody>
      </p:sp>
    </p:spTree>
    <p:extLst>
      <p:ext uri="{BB962C8B-B14F-4D97-AF65-F5344CB8AC3E}">
        <p14:creationId xmlns:p14="http://schemas.microsoft.com/office/powerpoint/2010/main" val="42904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9F455-0741-EAC7-C0BE-51F25D9959BF}"/>
              </a:ext>
            </a:extLst>
          </p:cNvPr>
          <p:cNvSpPr>
            <a:spLocks noGrp="1"/>
          </p:cNvSpPr>
          <p:nvPr>
            <p:ph type="title"/>
          </p:nvPr>
        </p:nvSpPr>
        <p:spPr/>
        <p:txBody>
          <a:bodyPr/>
          <a:lstStyle/>
          <a:p>
            <a:r>
              <a:rPr lang="fr-FR" dirty="0"/>
              <a:t>Sharing</a:t>
            </a:r>
          </a:p>
        </p:txBody>
      </p:sp>
      <p:sp>
        <p:nvSpPr>
          <p:cNvPr id="3" name="Espace réservé du contenu 2">
            <a:extLst>
              <a:ext uri="{FF2B5EF4-FFF2-40B4-BE49-F238E27FC236}">
                <a16:creationId xmlns:a16="http://schemas.microsoft.com/office/drawing/2014/main" id="{F25232D5-D28B-46D7-275C-A5E6C5AB7391}"/>
              </a:ext>
            </a:extLst>
          </p:cNvPr>
          <p:cNvSpPr>
            <a:spLocks noGrp="1"/>
          </p:cNvSpPr>
          <p:nvPr>
            <p:ph idx="1"/>
          </p:nvPr>
        </p:nvSpPr>
        <p:spPr/>
        <p:txBody>
          <a:bodyPr/>
          <a:lstStyle/>
          <a:p>
            <a:r>
              <a:rPr lang="fr-FR" dirty="0"/>
              <a:t>Le fameux mur de la confusion est largement dû à un manque de savoir commun. Mettre en place une politique de responsabilité et de succès partagés est déjà un premier pas vers le comblement de ce fossé entre les deux mondes</a:t>
            </a:r>
          </a:p>
          <a:p>
            <a:r>
              <a:rPr lang="fr-FR" dirty="0"/>
              <a:t>Le DevOps met en exergue le fait que la personne qui code l'application doit aussi la livrer et la maintenir en condition opérationnelle</a:t>
            </a:r>
          </a:p>
        </p:txBody>
      </p:sp>
    </p:spTree>
    <p:extLst>
      <p:ext uri="{BB962C8B-B14F-4D97-AF65-F5344CB8AC3E}">
        <p14:creationId xmlns:p14="http://schemas.microsoft.com/office/powerpoint/2010/main" val="4175251831"/>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3462</TotalTime>
  <Words>846</Words>
  <Application>Microsoft Office PowerPoint</Application>
  <PresentationFormat>Affichage à l'écran (4:3)</PresentationFormat>
  <Paragraphs>161</Paragraphs>
  <Slides>31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Arial</vt:lpstr>
      <vt:lpstr>Courier New</vt:lpstr>
      <vt:lpstr>Monotype Sorts</vt:lpstr>
      <vt:lpstr>Times New Roman</vt:lpstr>
      <vt:lpstr>cvc</vt:lpstr>
      <vt:lpstr>Présentation PowerPoint</vt:lpstr>
      <vt:lpstr>DevOps</vt:lpstr>
      <vt:lpstr>Le mur de la confusion</vt:lpstr>
      <vt:lpstr>Outils</vt:lpstr>
      <vt:lpstr>CALMS</vt:lpstr>
      <vt:lpstr>Culture</vt:lpstr>
      <vt:lpstr>Automatisation</vt:lpstr>
      <vt:lpstr>Lean</vt:lpstr>
      <vt:lpstr>Sharing</vt:lpstr>
      <vt:lpstr>Les mauvaises stratégies</vt:lpstr>
      <vt:lpstr>Les stratégie FullStack</vt:lpstr>
      <vt:lpstr>La bonne stratégie : NoOps</vt:lpstr>
      <vt:lpstr>Les Virtual Machines : lourd</vt:lpstr>
      <vt:lpstr>Un container</vt:lpstr>
      <vt:lpstr>Docker</vt:lpstr>
      <vt:lpstr>Mon premier container</vt:lpstr>
      <vt:lpstr>Le Dockerfile</vt:lpstr>
      <vt:lpstr>Docker Hub</vt:lpstr>
      <vt:lpstr>Syntaxe</vt:lpstr>
      <vt:lpstr>Compilation &amp; exécution</vt:lpstr>
      <vt:lpstr>2 stratégies</vt:lpstr>
      <vt:lpstr>Requirements.txt</vt:lpstr>
      <vt:lpstr>Docker &amp; Flask</vt:lpstr>
      <vt:lpstr>Docker Compose</vt:lpstr>
      <vt:lpstr>Docker Compose simple</vt:lpstr>
      <vt:lpstr>Orchestration des services</vt:lpstr>
      <vt:lpstr>Docker compose multi fichiers</vt:lpstr>
      <vt:lpstr>Volume</vt:lpstr>
      <vt:lpstr>NGINX</vt:lpstr>
      <vt:lpstr>Avancé</vt:lpstr>
      <vt:lpstr>Orchestration avancée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244</cp:revision>
  <dcterms:created xsi:type="dcterms:W3CDTF">2000-04-10T19:33:12Z</dcterms:created>
  <dcterms:modified xsi:type="dcterms:W3CDTF">2024-03-17T19:46:50Z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