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21"/>
  </p:notesMasterIdLst>
  <p:handoutMasterIdLst>
    <p:handoutMasterId r:id="rId22"/>
  </p:handoutMasterIdLst>
  <p:sldIdLst>
    <p:sldId id="264" r:id="rId2"/>
    <p:sldId id="285" r:id="rId3"/>
    <p:sldId id="265" r:id="rId4"/>
    <p:sldId id="266" r:id="rId5"/>
    <p:sldId id="284" r:id="rId6"/>
    <p:sldId id="278" r:id="rId7"/>
    <p:sldId id="293" r:id="rId8"/>
    <p:sldId id="279" r:id="rId9"/>
    <p:sldId id="268" r:id="rId10"/>
    <p:sldId id="294" r:id="rId11"/>
    <p:sldId id="280" r:id="rId12"/>
    <p:sldId id="295" r:id="rId13"/>
    <p:sldId id="282" r:id="rId14"/>
    <p:sldId id="283" r:id="rId15"/>
    <p:sldId id="296" r:id="rId16"/>
    <p:sldId id="361" r:id="rId17"/>
    <p:sldId id="269" r:id="rId18"/>
    <p:sldId id="272" r:id="rId19"/>
    <p:sldId id="275" r:id="rId2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4" autoAdjust="0"/>
    <p:restoredTop sz="94590" autoAdjust="0"/>
  </p:normalViewPr>
  <p:slideViewPr>
    <p:cSldViewPr>
      <p:cViewPr varScale="1">
        <p:scale>
          <a:sx n="71" d="100"/>
          <a:sy n="71" d="100"/>
        </p:scale>
        <p:origin x="1350" y="3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4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804893" y="2132856"/>
            <a:ext cx="16722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err="1"/>
              <a:t>MLOps</a:t>
            </a:r>
            <a:endParaRPr lang="fr-FR" sz="3600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7495" y="4381500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Iris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726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précédents algorithmes ne permettaient pas de connaître l'importance de chaque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Il est souvent utile de savoir les </a:t>
            </a:r>
            <a:r>
              <a:rPr lang="fr-FR" dirty="0" err="1"/>
              <a:t>features</a:t>
            </a:r>
            <a:r>
              <a:rPr lang="fr-FR" dirty="0"/>
              <a:t> prépondérantes</a:t>
            </a:r>
          </a:p>
          <a:p>
            <a:pPr lvl="1"/>
            <a:r>
              <a:rPr lang="fr-FR" dirty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344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forest.feature_importances</a:t>
            </a:r>
            <a:r>
              <a:rPr lang="fr-FR" dirty="0"/>
              <a:t>_</a:t>
            </a:r>
          </a:p>
          <a:p>
            <a:pPr lvl="1"/>
            <a:r>
              <a:rPr lang="fr-FR" dirty="0"/>
              <a:t>Permet de donner pour chaque </a:t>
            </a:r>
            <a:r>
              <a:rPr lang="fr-FR" dirty="0" err="1"/>
              <a:t>feature</a:t>
            </a:r>
            <a:r>
              <a:rPr lang="fr-FR" dirty="0"/>
              <a:t> son importance sur 1</a:t>
            </a:r>
          </a:p>
        </p:txBody>
      </p:sp>
    </p:spTree>
    <p:extLst>
      <p:ext uri="{BB962C8B-B14F-4D97-AF65-F5344CB8AC3E}">
        <p14:creationId xmlns:p14="http://schemas.microsoft.com/office/powerpoint/2010/main" val="278481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d’un objet en binaire</a:t>
            </a:r>
          </a:p>
          <a:p>
            <a:pPr lvl="1"/>
            <a:r>
              <a:rPr lang="fr-FR" dirty="0"/>
              <a:t>Sérialisation</a:t>
            </a:r>
          </a:p>
          <a:p>
            <a:pPr lvl="1"/>
            <a:r>
              <a:rPr lang="fr-FR" dirty="0" err="1"/>
              <a:t>Marshalling</a:t>
            </a:r>
            <a:endParaRPr lang="fr-FR" dirty="0"/>
          </a:p>
          <a:p>
            <a:r>
              <a:rPr lang="fr-FR" dirty="0"/>
              <a:t>Transformation inverse</a:t>
            </a:r>
          </a:p>
          <a:p>
            <a:pPr lvl="1"/>
            <a:r>
              <a:rPr lang="fr-FR" dirty="0" err="1"/>
              <a:t>Désérialisation</a:t>
            </a:r>
            <a:endParaRPr lang="fr-FR" dirty="0"/>
          </a:p>
          <a:p>
            <a:pPr lvl="1"/>
            <a:r>
              <a:rPr lang="fr-FR" dirty="0" err="1"/>
              <a:t>Unmarshalling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132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endParaRPr lang="en-GB" altLang="fr-FR" dirty="0"/>
          </a:p>
          <a:p>
            <a:r>
              <a:rPr lang="en-GB" altLang="fr-FR" dirty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/>
              <a:t>pickling</a:t>
            </a:r>
            <a:endParaRPr lang="en-GB" altLang="fr-FR" dirty="0"/>
          </a:p>
          <a:p>
            <a:r>
              <a:rPr lang="en-GB" altLang="fr-FR" dirty="0" err="1"/>
              <a:t>Reconstruire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/>
              <a:t>unpickling</a:t>
            </a:r>
            <a:endParaRPr lang="en-GB" altLang="fr-FR" dirty="0"/>
          </a:p>
          <a:p>
            <a:pPr lvl="1"/>
            <a:r>
              <a:rPr lang="en-GB" altLang="fr-FR" dirty="0"/>
              <a:t>Entre 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37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en écriture, la voie la plus simple de ``</a:t>
            </a:r>
            <a:r>
              <a:rPr lang="fr-FR" dirty="0" err="1"/>
              <a:t>pickler</a:t>
            </a:r>
            <a:r>
              <a:rPr lang="fr-FR" dirty="0"/>
              <a:t>'' l'objet prend seulement une ligne de code </a:t>
            </a:r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ouvert en lecture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2664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skl2onnx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[('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float_input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FloatTensorType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([None, 30]))]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convert_sklearn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open("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model.onnx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as f:</a:t>
            </a:r>
          </a:p>
          <a:p>
            <a:pPr marL="457200" lvl="1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onnx.SerializeToString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new </a:t>
            </a:r>
            <a:r>
              <a:rPr lang="fr-FR" sz="2000" dirty="0" err="1"/>
              <a:t>InferenceSession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r>
              <a:rPr lang="fr-FR" sz="2000" dirty="0"/>
              <a:t>https://towardsdatascience.com/deploy-sci-kit-learn-models-in-net-core-applications-90e24e572f64</a:t>
            </a:r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machines à vecteurs de support sont un ensemble de techniques d'apprentissage supervisé destinées à résoudre des problèmes de discrimination</a:t>
            </a:r>
          </a:p>
          <a:p>
            <a:pPr lvl="1"/>
            <a:r>
              <a:rPr lang="fr-FR" dirty="0"/>
              <a:t>Les SVM sont une généralisation des </a:t>
            </a:r>
            <a:r>
              <a:rPr lang="fr-FR" dirty="0" err="1"/>
              <a:t>classifieurs</a:t>
            </a:r>
            <a:r>
              <a:rPr lang="fr-FR" dirty="0"/>
              <a:t> linéaires.</a:t>
            </a:r>
          </a:p>
          <a:p>
            <a:pPr lvl="1"/>
            <a:r>
              <a:rPr lang="fr-FR" dirty="0"/>
              <a:t>Date années 1990 à partir des considérations théoriques de Vladimir </a:t>
            </a:r>
            <a:r>
              <a:rPr lang="fr-FR" dirty="0" err="1"/>
              <a:t>Vapnik</a:t>
            </a:r>
            <a:r>
              <a:rPr lang="fr-FR" dirty="0"/>
              <a:t> sur le développement d'une théorie statistique de l'apprentissage : la théorie de </a:t>
            </a:r>
            <a:r>
              <a:rPr lang="fr-FR" dirty="0" err="1"/>
              <a:t>Vapnik-Chervonenkis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1407096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SVM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SVC est </a:t>
            </a:r>
            <a:r>
              <a:rPr lang="fr-FR"/>
              <a:t>un classifier SVM</a:t>
            </a:r>
            <a:endParaRPr lang="fr-FR" dirty="0"/>
          </a:p>
          <a:p>
            <a:pPr lvl="1"/>
            <a:r>
              <a:rPr lang="fr-FR" dirty="0" err="1"/>
              <a:t>sklearn.svm.SVC</a:t>
            </a:r>
            <a:r>
              <a:rPr lang="fr-FR" dirty="0"/>
              <a:t>(C=1.0, </a:t>
            </a:r>
            <a:r>
              <a:rPr lang="fr-FR" dirty="0" err="1"/>
              <a:t>kernel</a:t>
            </a:r>
            <a:r>
              <a:rPr lang="fr-FR" dirty="0"/>
              <a:t>=’</a:t>
            </a:r>
            <a:r>
              <a:rPr lang="fr-FR" dirty="0" err="1"/>
              <a:t>rbf</a:t>
            </a:r>
            <a:r>
              <a:rPr lang="fr-FR" dirty="0"/>
              <a:t>’, </a:t>
            </a:r>
            <a:r>
              <a:rPr lang="fr-FR" dirty="0" err="1"/>
              <a:t>degree</a:t>
            </a:r>
            <a:r>
              <a:rPr lang="fr-FR" dirty="0"/>
              <a:t>=3, gamma=’auto’, coef0=0.0, </a:t>
            </a:r>
            <a:r>
              <a:rPr lang="fr-FR" dirty="0" err="1"/>
              <a:t>shrinking</a:t>
            </a:r>
            <a:r>
              <a:rPr lang="fr-FR" dirty="0"/>
              <a:t>=</a:t>
            </a:r>
            <a:r>
              <a:rPr lang="fr-FR" dirty="0" err="1"/>
              <a:t>True</a:t>
            </a:r>
            <a:r>
              <a:rPr lang="fr-FR" dirty="0"/>
              <a:t>, </a:t>
            </a:r>
            <a:r>
              <a:rPr lang="fr-FR" dirty="0" err="1"/>
              <a:t>probability</a:t>
            </a:r>
            <a:r>
              <a:rPr lang="fr-FR" dirty="0"/>
              <a:t>=False, </a:t>
            </a:r>
            <a:r>
              <a:rPr lang="fr-FR" dirty="0" err="1"/>
              <a:t>tol</a:t>
            </a:r>
            <a:r>
              <a:rPr lang="fr-FR" dirty="0"/>
              <a:t>=0.001, </a:t>
            </a:r>
            <a:r>
              <a:rPr lang="fr-FR" dirty="0" err="1"/>
              <a:t>cache_size</a:t>
            </a:r>
            <a:r>
              <a:rPr lang="fr-FR" dirty="0"/>
              <a:t>=200, </a:t>
            </a:r>
            <a:r>
              <a:rPr lang="fr-FR" dirty="0" err="1"/>
              <a:t>class_weight</a:t>
            </a:r>
            <a:r>
              <a:rPr lang="fr-FR" dirty="0"/>
              <a:t>=None, </a:t>
            </a:r>
            <a:r>
              <a:rPr lang="fr-FR" dirty="0" err="1"/>
              <a:t>verbose</a:t>
            </a:r>
            <a:r>
              <a:rPr lang="fr-FR" dirty="0"/>
              <a:t>=False, </a:t>
            </a:r>
            <a:r>
              <a:rPr lang="fr-FR" dirty="0" err="1"/>
              <a:t>max_iter</a:t>
            </a:r>
            <a:r>
              <a:rPr lang="fr-FR" dirty="0"/>
              <a:t>=-1, </a:t>
            </a:r>
            <a:r>
              <a:rPr lang="fr-FR" dirty="0" err="1"/>
              <a:t>decision_function_shape</a:t>
            </a:r>
            <a:r>
              <a:rPr lang="fr-FR" dirty="0"/>
              <a:t>=’</a:t>
            </a:r>
            <a:r>
              <a:rPr lang="fr-FR" dirty="0" err="1"/>
              <a:t>ovr</a:t>
            </a:r>
            <a:r>
              <a:rPr lang="fr-FR" dirty="0"/>
              <a:t>’, </a:t>
            </a:r>
            <a:r>
              <a:rPr lang="fr-FR" dirty="0" err="1"/>
              <a:t>random_state</a:t>
            </a:r>
            <a:r>
              <a:rPr lang="fr-FR" dirty="0"/>
              <a:t>=None)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 err="1"/>
              <a:t>svm</a:t>
            </a:r>
            <a:r>
              <a:rPr lang="fr-FR" dirty="0"/>
              <a:t> = </a:t>
            </a:r>
            <a:r>
              <a:rPr lang="fr-FR" dirty="0" err="1"/>
              <a:t>sk.svm.SVC</a:t>
            </a:r>
            <a:r>
              <a:rPr lang="fr-FR" dirty="0"/>
              <a:t>(C=0.1, </a:t>
            </a:r>
            <a:r>
              <a:rPr lang="fr-FR" dirty="0" err="1"/>
              <a:t>kernel</a:t>
            </a:r>
            <a:r>
              <a:rPr lang="fr-FR" dirty="0"/>
              <a:t>='</a:t>
            </a:r>
            <a:r>
              <a:rPr lang="fr-FR" dirty="0" err="1"/>
              <a:t>linear</a:t>
            </a:r>
            <a:r>
              <a:rPr lang="fr-FR" dirty="0"/>
              <a:t>')</a:t>
            </a:r>
          </a:p>
        </p:txBody>
      </p:sp>
    </p:spTree>
    <p:extLst>
      <p:ext uri="{BB962C8B-B14F-4D97-AF65-F5344CB8AC3E}">
        <p14:creationId xmlns:p14="http://schemas.microsoft.com/office/powerpoint/2010/main" val="10195175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Kernel</a:t>
            </a:r>
            <a:endParaRPr lang="fr-F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9D6814B-F322-48D5-8F90-C756EF69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137" y="1052736"/>
            <a:ext cx="7200800" cy="54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4C360BA-A065-419E-8020-069C3EB00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18764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047360" cy="5040560"/>
          </a:xfrm>
        </p:spPr>
        <p:txBody>
          <a:bodyPr/>
          <a:lstStyle/>
          <a:p>
            <a:r>
              <a:rPr lang="fr-FR" sz="2400" dirty="0"/>
              <a:t>Initié et piloté en France par l'INRIA et Télécom </a:t>
            </a:r>
            <a:r>
              <a:rPr lang="fr-FR" sz="2400" dirty="0" err="1"/>
              <a:t>ParisTech</a:t>
            </a:r>
            <a:r>
              <a:rPr lang="fr-FR" sz="2400" dirty="0"/>
              <a:t>, le projet open source </a:t>
            </a:r>
            <a:r>
              <a:rPr lang="fr-FR" sz="2400" dirty="0" err="1"/>
              <a:t>Scikit-learn</a:t>
            </a:r>
            <a:r>
              <a:rPr lang="fr-FR" sz="2400" dirty="0"/>
              <a:t> est devenu une référence dans le monde de l'intelligence artificielle</a:t>
            </a:r>
          </a:p>
          <a:p>
            <a:pPr lvl="1"/>
            <a:r>
              <a:rPr lang="fr-FR" sz="2000" dirty="0"/>
              <a:t>De Paris à San Francisco en passant par Singapour, la bibliothèque de machine </a:t>
            </a:r>
            <a:r>
              <a:rPr lang="fr-FR" sz="2000" dirty="0" err="1"/>
              <a:t>learning</a:t>
            </a:r>
            <a:r>
              <a:rPr lang="fr-FR" sz="2000" dirty="0"/>
              <a:t>, écrite en Python, s'impose aux start-up jusqu'aux grands groupes, </a:t>
            </a:r>
            <a:r>
              <a:rPr lang="fr-FR" sz="2000" dirty="0" err="1"/>
              <a:t>Gafam</a:t>
            </a:r>
            <a:r>
              <a:rPr lang="fr-FR" sz="2000" dirty="0"/>
              <a:t> compris.</a:t>
            </a:r>
          </a:p>
          <a:p>
            <a:r>
              <a:rPr lang="fr-FR" sz="2400" dirty="0" err="1"/>
              <a:t>pip</a:t>
            </a:r>
            <a:r>
              <a:rPr lang="fr-FR" sz="2400" dirty="0"/>
              <a:t> </a:t>
            </a:r>
            <a:r>
              <a:rPr lang="fr-FR" sz="2400" dirty="0" err="1"/>
              <a:t>install</a:t>
            </a:r>
            <a:r>
              <a:rPr lang="fr-FR" sz="2400" dirty="0"/>
              <a:t> </a:t>
            </a:r>
            <a:r>
              <a:rPr lang="fr-FR" sz="2400" dirty="0" err="1"/>
              <a:t>scikit-learn</a:t>
            </a:r>
            <a:endParaRPr lang="fr-FR" sz="2400" dirty="0"/>
          </a:p>
          <a:p>
            <a:pPr lvl="1"/>
            <a:endParaRPr lang="fr-FR" sz="2000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873" y="1844824"/>
            <a:ext cx="3893488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47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Scikit-learn</a:t>
            </a:r>
            <a:r>
              <a:rPr lang="fr-FR" dirty="0"/>
              <a:t> est le package de machine </a:t>
            </a:r>
            <a:r>
              <a:rPr lang="fr-FR" dirty="0" err="1"/>
              <a:t>learning</a:t>
            </a:r>
            <a:r>
              <a:rPr lang="fr-FR" dirty="0"/>
              <a:t> Python</a:t>
            </a:r>
          </a:p>
          <a:p>
            <a:pPr lvl="1"/>
            <a:r>
              <a:rPr lang="fr-FR" dirty="0"/>
              <a:t>Catégorisation</a:t>
            </a:r>
          </a:p>
          <a:p>
            <a:pPr lvl="1"/>
            <a:r>
              <a:rPr lang="fr-FR" dirty="0"/>
              <a:t>Régression</a:t>
            </a:r>
          </a:p>
          <a:p>
            <a:pPr lvl="1"/>
            <a:r>
              <a:rPr lang="fr-FR" dirty="0" err="1"/>
              <a:t>Clusterisation</a:t>
            </a:r>
            <a:r>
              <a:rPr lang="fr-FR" dirty="0"/>
              <a:t> (regroupement)</a:t>
            </a:r>
          </a:p>
          <a:p>
            <a:pPr lvl="1"/>
            <a:r>
              <a:rPr lang="fr-FR" dirty="0"/>
              <a:t>Réduction de dimension</a:t>
            </a:r>
          </a:p>
          <a:p>
            <a:pPr lvl="1"/>
            <a:r>
              <a:rPr lang="fr-FR" dirty="0"/>
              <a:t>Sélection de modèle</a:t>
            </a:r>
          </a:p>
          <a:p>
            <a:pPr lvl="1"/>
            <a:r>
              <a:rPr lang="fr-FR" dirty="0" err="1"/>
              <a:t>Preprocessing</a:t>
            </a:r>
            <a:r>
              <a:rPr lang="fr-FR" dirty="0"/>
              <a:t> (Filtrage, Randomisation)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7" name="Imag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8951" y="203709"/>
            <a:ext cx="3067050" cy="762000"/>
          </a:xfrm>
          <a:prstGeom prst="rect">
            <a:avLst/>
          </a:prstGeom>
        </p:spPr>
      </p:pic>
      <p:pic>
        <p:nvPicPr>
          <p:cNvPr id="1026" name="Picture 2" descr="http://scikit-learn.org/stable/_images/sphx_glr_plot_classifier_comparison_001_carousel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5043336"/>
            <a:ext cx="5715000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86054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Commençons par la régression linéaire</a:t>
            </a:r>
          </a:p>
          <a:p>
            <a:r>
              <a:rPr lang="fr-FR" dirty="0"/>
              <a:t>Import </a:t>
            </a:r>
            <a:r>
              <a:rPr lang="fr-FR" dirty="0" err="1"/>
              <a:t>sklearn.linearmodel</a:t>
            </a:r>
            <a:endParaRPr lang="fr-FR" dirty="0"/>
          </a:p>
          <a:p>
            <a:pPr lvl="1"/>
            <a:r>
              <a:rPr lang="fr-FR" dirty="0"/>
              <a:t>Minimisation de l’erreur </a:t>
            </a:r>
            <a:r>
              <a:rPr lang="fr-FR" dirty="0" err="1"/>
              <a:t>quadritique</a:t>
            </a:r>
            <a:endParaRPr lang="fr-FR" dirty="0"/>
          </a:p>
          <a:p>
            <a:r>
              <a:rPr lang="fr-FR" dirty="0"/>
              <a:t>Classe </a:t>
            </a:r>
            <a:r>
              <a:rPr lang="fr-FR" dirty="0" err="1"/>
              <a:t>LinearRegression</a:t>
            </a:r>
            <a:endParaRPr lang="fr-FR" dirty="0"/>
          </a:p>
          <a:p>
            <a:r>
              <a:rPr lang="fr-FR" dirty="0"/>
              <a:t>Fit()</a:t>
            </a:r>
          </a:p>
          <a:p>
            <a:pPr lvl="1"/>
            <a:r>
              <a:rPr lang="fr-FR" dirty="0"/>
              <a:t>Va démarrer l’apprentissage</a:t>
            </a:r>
          </a:p>
          <a:p>
            <a:r>
              <a:rPr lang="fr-FR" dirty="0" err="1"/>
              <a:t>Predict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Joue le modèle</a:t>
            </a:r>
          </a:p>
          <a:p>
            <a:r>
              <a:rPr lang="fr-FR" dirty="0"/>
              <a:t>Résultats identiques à </a:t>
            </a:r>
            <a:r>
              <a:rPr lang="fr-FR" dirty="0" err="1"/>
              <a:t>SciPy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098378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pic>
        <p:nvPicPr>
          <p:cNvPr id="1026" name="Picture 2" descr="https://www.guru99.com/images/1/080618_0520_LinearRegre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268759"/>
            <a:ext cx="4464496" cy="5331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3148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X représente le </a:t>
            </a:r>
            <a:r>
              <a:rPr lang="fr-FR" dirty="0" err="1"/>
              <a:t>Dataset</a:t>
            </a:r>
            <a:endParaRPr lang="fr-FR" dirty="0"/>
          </a:p>
          <a:p>
            <a:pPr lvl="1"/>
            <a:r>
              <a:rPr lang="fr-FR" dirty="0"/>
              <a:t>S’exprime en majuscule car il s’agit d’une matrice</a:t>
            </a:r>
          </a:p>
          <a:p>
            <a:pPr lvl="1"/>
            <a:r>
              <a:rPr lang="fr-FR" dirty="0"/>
              <a:t>1 dimension = 1 variable</a:t>
            </a:r>
          </a:p>
          <a:p>
            <a:r>
              <a:rPr lang="fr-FR" dirty="0"/>
              <a:t>y représente le résultat</a:t>
            </a:r>
          </a:p>
        </p:txBody>
      </p:sp>
    </p:spTree>
    <p:extLst>
      <p:ext uri="{BB962C8B-B14F-4D97-AF65-F5344CB8AC3E}">
        <p14:creationId xmlns:p14="http://schemas.microsoft.com/office/powerpoint/2010/main" val="3497601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décisionnels ont 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/>
              <a:t>Cutler</a:t>
            </a:r>
            <a:endParaRPr lang="fr-FR" dirty="0"/>
          </a:p>
          <a:p>
            <a:r>
              <a:rPr lang="fr-FR" dirty="0"/>
              <a:t>Cet algorithme combine les concepts de sous-espaces aléatoires et de </a:t>
            </a:r>
            <a:r>
              <a:rPr lang="fr-FR" dirty="0" err="1"/>
              <a:t>bagging</a:t>
            </a:r>
            <a:endParaRPr lang="fr-FR" dirty="0"/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428597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est un modèle asymétrique</a:t>
            </a:r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847402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sklearn.ensemble</a:t>
            </a:r>
            <a:r>
              <a:rPr lang="fr-FR" dirty="0"/>
              <a:t> as </a:t>
            </a:r>
            <a:r>
              <a:rPr lang="fr-FR" dirty="0" err="1"/>
              <a:t>rf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rf.RandomForestClassifier</a:t>
            </a:r>
            <a:r>
              <a:rPr lang="fr-FR" dirty="0"/>
              <a:t>()</a:t>
            </a:r>
          </a:p>
          <a:p>
            <a:r>
              <a:rPr lang="fr-FR" dirty="0"/>
              <a:t>Très puissant</a:t>
            </a:r>
          </a:p>
          <a:p>
            <a:pPr lvl="1"/>
            <a:r>
              <a:rPr lang="fr-FR" dirty="0"/>
              <a:t>Bien plus gourmand que </a:t>
            </a:r>
            <a:r>
              <a:rPr lang="fr-FR" dirty="0" err="1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69973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7903</TotalTime>
  <Words>667</Words>
  <Application>Microsoft Office PowerPoint</Application>
  <PresentationFormat>Affichage à l'écran (4:3)</PresentationFormat>
  <Paragraphs>89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4" baseType="lpstr">
      <vt:lpstr>Arial</vt:lpstr>
      <vt:lpstr>Courier New</vt:lpstr>
      <vt:lpstr>Monotype Sorts</vt:lpstr>
      <vt:lpstr>Times New Roman</vt:lpstr>
      <vt:lpstr>cvc</vt:lpstr>
      <vt:lpstr>Présentation PowerPoint</vt:lpstr>
      <vt:lpstr>Présentation PowerPoint</vt:lpstr>
      <vt:lpstr>Présentation PowerPoint</vt:lpstr>
      <vt:lpstr>Régression</vt:lpstr>
      <vt:lpstr>Régression</vt:lpstr>
      <vt:lpstr>Dataset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Sérialisation du modèle</vt:lpstr>
      <vt:lpstr>Pickle</vt:lpstr>
      <vt:lpstr>Pickle</vt:lpstr>
      <vt:lpstr>ONNX</vt:lpstr>
      <vt:lpstr>SVM</vt:lpstr>
      <vt:lpstr>SVM</vt:lpstr>
      <vt:lpstr>Kernel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336</cp:revision>
  <dcterms:created xsi:type="dcterms:W3CDTF">2000-04-10T19:33:12Z</dcterms:created>
  <dcterms:modified xsi:type="dcterms:W3CDTF">2024-03-20T14:46:58Z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