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70" r:id="rId3"/>
    <p:sldId id="267" r:id="rId4"/>
    <p:sldId id="268" r:id="rId5"/>
    <p:sldId id="269" r:id="rId6"/>
    <p:sldId id="322" r:id="rId7"/>
    <p:sldId id="327" r:id="rId8"/>
    <p:sldId id="328" r:id="rId9"/>
    <p:sldId id="323" r:id="rId10"/>
    <p:sldId id="324" r:id="rId11"/>
    <p:sldId id="325" r:id="rId12"/>
    <p:sldId id="326" r:id="rId13"/>
    <p:sldId id="272" r:id="rId14"/>
    <p:sldId id="273" r:id="rId15"/>
    <p:sldId id="276" r:id="rId16"/>
    <p:sldId id="277" r:id="rId17"/>
    <p:sldId id="278" r:id="rId18"/>
    <p:sldId id="283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/>
              <a:t>© HANDSHAKE - Philippe MASINA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/>
              <a:t>I-</a:t>
            </a:r>
            <a:fld id="{5C37DEC5-F0E7-45E3-9A48-F3AACEF1E265}" type="slidenum">
              <a:rPr lang="fr-FR" altLang="fr-FR" sz="800"/>
              <a:pPr eaLnBrk="1" hangingPunct="1"/>
              <a:t>18</a:t>
            </a:fld>
            <a:endParaRPr lang="fr-FR" altLang="fr-FR" sz="80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6837" cy="38830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noFill/>
        </p:spPr>
        <p:txBody>
          <a:bodyPr/>
          <a:lstStyle/>
          <a:p>
            <a:pPr eaLnBrk="1" hangingPunct="1"/>
            <a:r>
              <a:rPr lang="en-US" altLang="fr-FR"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/>
              <a:t> </a:t>
            </a:r>
          </a:p>
          <a:p>
            <a:pPr eaLnBrk="1" hangingPunct="1"/>
            <a:r>
              <a:rPr lang="en-US" altLang="fr-FR"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7417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Data Lake  &amp; Data </a:t>
            </a:r>
            <a:r>
              <a:rPr lang="fr-FR" altLang="fr-FR" dirty="0" err="1"/>
              <a:t>Mart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851920" y="213285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MLOps</a:t>
            </a:r>
            <a:endParaRPr lang="fr-FR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Volume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téraoctets</a:t>
            </a:r>
          </a:p>
          <a:p>
            <a:r>
              <a:rPr lang="fr-FR" dirty="0"/>
              <a:t>Le 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S’ensuivent 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Vélocité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d’anticipation</a:t>
            </a:r>
          </a:p>
          <a:p>
            <a:pPr lvl="1"/>
            <a:r>
              <a:rPr lang="fr-FR" dirty="0"/>
              <a:t>L’information n’est plus statique, mais elle devient un facteur de changement dynamique</a:t>
            </a:r>
          </a:p>
          <a:p>
            <a:pPr lvl="1"/>
            <a:r>
              <a:rPr lang="fr-FR" dirty="0"/>
              <a:t>Dans 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analysées</a:t>
            </a:r>
          </a:p>
          <a:p>
            <a:r>
              <a:rPr lang="fr-FR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donné</a:t>
            </a:r>
          </a:p>
          <a:p>
            <a:pPr lvl="1"/>
            <a:r>
              <a:rPr lang="fr-FR" dirty="0"/>
              <a:t>Il est donc destiné à être interrogé sur un panel de données restreint à son domaine fonctionnel, selon des paramètres qui auront été définis à l’avance lors de sa conception</a:t>
            </a:r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 Kimball</a:t>
            </a:r>
          </a:p>
          <a:p>
            <a:r>
              <a:rPr lang="fr-FR" dirty="0"/>
              <a:t>L’ensemble 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sous-ensemble du </a:t>
            </a:r>
            <a:r>
              <a:rPr lang="fr-FR" dirty="0" err="1"/>
              <a:t>DataWarehouse</a:t>
            </a:r>
            <a:r>
              <a:rPr lang="fr-FR" dirty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Hadoop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Non structuré</a:t>
            </a:r>
          </a:p>
          <a:p>
            <a:r>
              <a:rPr lang="fr-FR" dirty="0" err="1"/>
              <a:t>Peta</a:t>
            </a:r>
            <a:r>
              <a:rPr lang="fr-FR" dirty="0"/>
              <a:t>-octet</a:t>
            </a:r>
          </a:p>
          <a:p>
            <a:r>
              <a:rPr lang="fr-FR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 le </a:t>
            </a:r>
            <a:r>
              <a:rPr lang="fr-FR" dirty="0" err="1"/>
              <a:t>DataLake</a:t>
            </a:r>
            <a:r>
              <a:rPr lang="fr-FR" dirty="0"/>
              <a:t> en </a:t>
            </a:r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données structurées</a:t>
            </a:r>
          </a:p>
          <a:p>
            <a:r>
              <a:rPr lang="fr-FR" dirty="0"/>
              <a:t>Base de données relationnelles</a:t>
            </a:r>
          </a:p>
          <a:p>
            <a:r>
              <a:rPr lang="fr-FR" dirty="0"/>
              <a:t>Base de données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Hadoop</a:t>
            </a:r>
            <a:r>
              <a:rPr lang="fr-FR" dirty="0"/>
              <a:t> + </a:t>
            </a:r>
            <a:r>
              <a:rPr lang="fr-FR" dirty="0" err="1"/>
              <a:t>Stucturation</a:t>
            </a:r>
            <a:endParaRPr lang="fr-FR" dirty="0"/>
          </a:p>
          <a:p>
            <a:pPr lvl="1"/>
            <a:r>
              <a:rPr lang="fr-FR" dirty="0"/>
              <a:t>Base de types JSON : </a:t>
            </a:r>
            <a:r>
              <a:rPr lang="fr-FR" dirty="0" err="1"/>
              <a:t>MongoDB</a:t>
            </a:r>
            <a:endParaRPr lang="fr-FR" dirty="0"/>
          </a:p>
          <a:p>
            <a:r>
              <a:rPr lang="fr-FR" dirty="0"/>
              <a:t>Fichiers</a:t>
            </a:r>
          </a:p>
          <a:p>
            <a:pPr lvl="1"/>
            <a:r>
              <a:rPr lang="fr-FR" dirty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nettoyer les données</a:t>
            </a:r>
          </a:p>
          <a:p>
            <a:pPr lvl="1"/>
            <a:r>
              <a:rPr lang="fr-FR" dirty="0"/>
              <a:t>Aberration</a:t>
            </a:r>
          </a:p>
          <a:p>
            <a:pPr lvl="1"/>
            <a:r>
              <a:rPr lang="fr-FR" dirty="0"/>
              <a:t>Hors contexte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En dehors de la loi</a:t>
            </a:r>
          </a:p>
          <a:p>
            <a:pPr lvl="1"/>
            <a:r>
              <a:rPr lang="fr-FR" dirty="0"/>
              <a:t>Prétraitement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fr-FR" altLang="fr-FR" dirty="0"/>
              <a:t>SGBD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76725"/>
          </a:xfrm>
        </p:spPr>
        <p:txBody>
          <a:bodyPr/>
          <a:lstStyle/>
          <a:p>
            <a:pPr eaLnBrk="1" hangingPunct="1"/>
            <a:r>
              <a:rPr lang="fr-FR" altLang="fr-FR" sz="2400" dirty="0"/>
              <a:t>Il est souvent utilise d’utiliser une base de données</a:t>
            </a:r>
          </a:p>
          <a:p>
            <a:pPr eaLnBrk="1" hangingPunct="1"/>
            <a:r>
              <a:rPr lang="fr-FR" altLang="fr-FR" sz="2400" dirty="0"/>
              <a:t>Deux types</a:t>
            </a:r>
          </a:p>
          <a:p>
            <a:pPr lvl="1" eaLnBrk="1" hangingPunct="1"/>
            <a:r>
              <a:rPr lang="fr-FR" altLang="fr-FR" sz="1800" dirty="0"/>
              <a:t>SQL</a:t>
            </a:r>
          </a:p>
          <a:p>
            <a:pPr lvl="1" eaLnBrk="1" hangingPunct="1"/>
            <a:r>
              <a:rPr lang="fr-FR" altLang="fr-FR" sz="1800" dirty="0" err="1"/>
              <a:t>NoSql</a:t>
            </a:r>
            <a:endParaRPr lang="fr-FR" altLang="fr-FR" sz="1800" dirty="0"/>
          </a:p>
          <a:p>
            <a:pPr eaLnBrk="1" hangingPunct="1"/>
            <a:r>
              <a:rPr lang="fr-FR" altLang="fr-FR" sz="2400" dirty="0" err="1"/>
              <a:t>Sql</a:t>
            </a:r>
            <a:endParaRPr lang="fr-FR" altLang="fr-FR" sz="2400" dirty="0"/>
          </a:p>
          <a:p>
            <a:pPr lvl="1" eaLnBrk="1" hangingPunct="1"/>
            <a:r>
              <a:rPr lang="fr-FR" altLang="fr-FR" sz="1800" dirty="0"/>
              <a:t>Microsoft </a:t>
            </a:r>
            <a:r>
              <a:rPr lang="fr-FR" altLang="fr-FR" sz="1800" dirty="0" err="1"/>
              <a:t>Sql</a:t>
            </a:r>
            <a:r>
              <a:rPr lang="fr-FR" altLang="fr-FR" sz="1800" dirty="0"/>
              <a:t> Server</a:t>
            </a:r>
          </a:p>
          <a:p>
            <a:pPr lvl="1" eaLnBrk="1" hangingPunct="1"/>
            <a:r>
              <a:rPr lang="fr-FR" altLang="fr-FR" sz="1800" dirty="0"/>
              <a:t>Oracle</a:t>
            </a:r>
          </a:p>
          <a:p>
            <a:pPr lvl="1" eaLnBrk="1" hangingPunct="1"/>
            <a:r>
              <a:rPr lang="fr-FR" altLang="fr-FR" sz="1800" dirty="0" err="1"/>
              <a:t>MySql</a:t>
            </a:r>
            <a:endParaRPr lang="fr-FR" altLang="fr-FR" sz="1800" dirty="0"/>
          </a:p>
          <a:p>
            <a:pPr lvl="1" eaLnBrk="1" hangingPunct="1"/>
            <a:r>
              <a:rPr lang="fr-FR" altLang="fr-FR" sz="1800" dirty="0" err="1"/>
              <a:t>PostgreSql</a:t>
            </a:r>
            <a:endParaRPr lang="fr-FR" altLang="fr-FR" sz="1800" dirty="0"/>
          </a:p>
          <a:p>
            <a:pPr lvl="1" eaLnBrk="1" hangingPunct="1"/>
            <a:r>
              <a:rPr lang="fr-FR" altLang="fr-FR" sz="1800" dirty="0" err="1"/>
              <a:t>Sqlite</a:t>
            </a:r>
            <a:endParaRPr lang="fr-FR" altLang="fr-FR" sz="1800" dirty="0"/>
          </a:p>
          <a:p>
            <a:pPr eaLnBrk="1" hangingPunct="1"/>
            <a:r>
              <a:rPr lang="fr-FR" altLang="fr-FR" sz="2400" dirty="0" err="1"/>
              <a:t>NoSql</a:t>
            </a:r>
            <a:endParaRPr lang="fr-FR" altLang="fr-FR" sz="2400" dirty="0"/>
          </a:p>
          <a:p>
            <a:pPr lvl="1" eaLnBrk="1" hangingPunct="1"/>
            <a:r>
              <a:rPr lang="fr-FR" altLang="fr-FR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9856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Lake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données est 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Ces données sont gardées dans leurs formats originaux ou sont très peu transformées</a:t>
            </a:r>
          </a:p>
          <a:p>
            <a:r>
              <a:rPr lang="fr-FR" dirty="0"/>
              <a:t>Le principe est d'avoir dans un lieu des données de natures différentes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Blobs</a:t>
            </a:r>
          </a:p>
          <a:p>
            <a:r>
              <a:rPr lang="fr-FR" dirty="0" err="1"/>
              <a:t>Hadoop</a:t>
            </a:r>
            <a:r>
              <a:rPr lang="fr-FR" dirty="0"/>
              <a:t> 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Cela peut être des images</a:t>
            </a:r>
          </a:p>
        </p:txBody>
      </p:sp>
      <p:pic>
        <p:nvPicPr>
          <p:cNvPr id="2050" name="Picture 2" descr="/// Petite explication de ce qu'on voit sur l'image ? /// (crédits : 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904656" cy="4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brut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contenu de </a:t>
            </a:r>
            <a:r>
              <a:rPr lang="fr-FR" dirty="0" err="1"/>
              <a:t>wikipedia</a:t>
            </a:r>
            <a:endParaRPr lang="fr-FR" dirty="0"/>
          </a:p>
          <a:p>
            <a:r>
              <a:rPr lang="fr-FR" dirty="0"/>
              <a:t>Les ouvres complètes de Victor Hugo</a:t>
            </a:r>
          </a:p>
        </p:txBody>
      </p:sp>
    </p:spTree>
    <p:extLst>
      <p:ext uri="{BB962C8B-B14F-4D97-AF65-F5344CB8AC3E}">
        <p14:creationId xmlns:p14="http://schemas.microsoft.com/office/powerpoint/2010/main" val="13480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écrit ou scanné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32856"/>
            <a:ext cx="797342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nouvelles sources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83550" cy="43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 connectés sont une autre source de données brutes, qui récupèrent un grand nombre de données grâce à leurs capteurs</a:t>
            </a:r>
          </a:p>
        </p:txBody>
      </p:sp>
      <p:pic>
        <p:nvPicPr>
          <p:cNvPr id="2050" name="Picture 2" descr="Un exemple d'objet connecté : le thermostat intelligent de l'entreprise Nest. Source: http://n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des loyers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8" y="1412776"/>
            <a:ext cx="7385981" cy="49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 et 3V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bases </a:t>
            </a:r>
            <a:r>
              <a:rPr lang="fr-FR" dirty="0" err="1"/>
              <a:t>Big</a:t>
            </a:r>
            <a:r>
              <a:rPr lang="fr-FR" dirty="0"/>
              <a:t> Data ne sont plus ACID</a:t>
            </a:r>
          </a:p>
          <a:p>
            <a:pPr lvl="1"/>
            <a:r>
              <a:rPr lang="fr-FR" dirty="0"/>
              <a:t>Atomique</a:t>
            </a:r>
          </a:p>
          <a:p>
            <a:pPr lvl="1"/>
            <a:r>
              <a:rPr lang="fr-FR" dirty="0"/>
              <a:t>Cohérente</a:t>
            </a:r>
          </a:p>
          <a:p>
            <a:pPr lvl="1"/>
            <a:r>
              <a:rPr lang="fr-FR" dirty="0"/>
              <a:t>Intègre</a:t>
            </a:r>
          </a:p>
          <a:p>
            <a:pPr lvl="1"/>
            <a:r>
              <a:rPr lang="fr-FR" dirty="0"/>
              <a:t>Disponible</a:t>
            </a:r>
          </a:p>
          <a:p>
            <a:r>
              <a:rPr lang="fr-FR" dirty="0"/>
              <a:t>Elles sont 3V</a:t>
            </a:r>
          </a:p>
          <a:p>
            <a:pPr lvl="1"/>
            <a:r>
              <a:rPr lang="fr-FR" dirty="0"/>
              <a:t>Volume</a:t>
            </a:r>
          </a:p>
          <a:p>
            <a:pPr lvl="1"/>
            <a:r>
              <a:rPr lang="fr-FR" dirty="0"/>
              <a:t>Véloce</a:t>
            </a:r>
          </a:p>
          <a:p>
            <a:pPr lvl="1"/>
            <a:r>
              <a:rPr lang="fr-FR" dirty="0"/>
              <a:t>Variété</a:t>
            </a:r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Words>681</Words>
  <Application>Microsoft Office PowerPoint</Application>
  <PresentationFormat>Affichage à l'écran (4:3)</PresentationFormat>
  <Paragraphs>88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Data Lake</vt:lpstr>
      <vt:lpstr>Cela peut être des images</vt:lpstr>
      <vt:lpstr>Peut être du texte brut</vt:lpstr>
      <vt:lpstr>Peut être du texte écrit ou scanné</vt:lpstr>
      <vt:lpstr>Les nouvelles sources de données</vt:lpstr>
      <vt:lpstr>IoT</vt:lpstr>
      <vt:lpstr>Exemple des loyers</vt:lpstr>
      <vt:lpstr>ACID et 3V</vt:lpstr>
      <vt:lpstr>Volume</vt:lpstr>
      <vt:lpstr>Vélocité</vt:lpstr>
      <vt:lpstr>Variété</vt:lpstr>
      <vt:lpstr>DataMart</vt:lpstr>
      <vt:lpstr>DataWarehouse</vt:lpstr>
      <vt:lpstr>Hadoop</vt:lpstr>
      <vt:lpstr>Transformer le DataLake en DataMart</vt:lpstr>
      <vt:lpstr>Nettoyage</vt:lpstr>
      <vt:lpstr>SGBD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260</cp:revision>
  <dcterms:created xsi:type="dcterms:W3CDTF">2000-04-10T19:33:12Z</dcterms:created>
  <dcterms:modified xsi:type="dcterms:W3CDTF">2024-03-20T12:28:10Z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