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4"/>
  </p:notesMasterIdLst>
  <p:handoutMasterIdLst>
    <p:handoutMasterId r:id="rId25"/>
  </p:handoutMasterIdLst>
  <p:sldIdLst>
    <p:sldId id="264" r:id="rId2"/>
    <p:sldId id="292" r:id="rId3"/>
    <p:sldId id="365" r:id="rId4"/>
    <p:sldId id="287" r:id="rId5"/>
    <p:sldId id="289" r:id="rId6"/>
    <p:sldId id="290" r:id="rId7"/>
    <p:sldId id="291" r:id="rId8"/>
    <p:sldId id="336" r:id="rId9"/>
    <p:sldId id="335" r:id="rId10"/>
    <p:sldId id="338" r:id="rId11"/>
    <p:sldId id="339" r:id="rId12"/>
    <p:sldId id="340" r:id="rId13"/>
    <p:sldId id="341" r:id="rId14"/>
    <p:sldId id="350" r:id="rId15"/>
    <p:sldId id="342" r:id="rId16"/>
    <p:sldId id="343" r:id="rId17"/>
    <p:sldId id="344" r:id="rId18"/>
    <p:sldId id="362" r:id="rId19"/>
    <p:sldId id="347" r:id="rId20"/>
    <p:sldId id="356" r:id="rId21"/>
    <p:sldId id="357" r:id="rId22"/>
    <p:sldId id="364" r:id="rId23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609015" y="1869334"/>
            <a:ext cx="6400800" cy="1752600"/>
          </a:xfrm>
        </p:spPr>
        <p:txBody>
          <a:bodyPr/>
          <a:lstStyle/>
          <a:p>
            <a:pPr eaLnBrk="1" hangingPunct="1"/>
            <a:r>
              <a:rPr lang="fr-FR" altLang="fr-FR" dirty="0"/>
              <a:t>Chapitre 6</a:t>
            </a:r>
          </a:p>
          <a:p>
            <a:pPr eaLnBrk="1" hangingPunct="1"/>
            <a:r>
              <a:rPr lang="fr-FR" altLang="fr-FR" dirty="0"/>
              <a:t>Gestion de la qualité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3973288" y="764410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/>
              <a:t>MLOps</a:t>
            </a:r>
            <a:endParaRPr lang="fr-FR" sz="36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BB0E3DE-7929-40C3-8F88-CAF151B25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459" y="3429000"/>
            <a:ext cx="9142310" cy="22412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Randomisation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faut utiliser le bon échantillon</a:t>
            </a:r>
          </a:p>
          <a:p>
            <a:pPr lvl="1"/>
            <a:r>
              <a:rPr lang="fr-FR" dirty="0"/>
              <a:t>Bien répartis</a:t>
            </a:r>
          </a:p>
          <a:p>
            <a:pPr lvl="1"/>
            <a:r>
              <a:rPr lang="fr-FR" dirty="0"/>
              <a:t>Ne pas introduire de biais</a:t>
            </a:r>
          </a:p>
          <a:p>
            <a:pPr lvl="1"/>
            <a:r>
              <a:rPr lang="fr-FR" dirty="0"/>
              <a:t>Par exemple à Paris les loyers sont plus chers qu’ailleurs</a:t>
            </a:r>
          </a:p>
          <a:p>
            <a:r>
              <a:rPr lang="fr-FR" dirty="0"/>
              <a:t>Il faut ensuite découper l’échantillon avec le</a:t>
            </a:r>
          </a:p>
          <a:p>
            <a:pPr lvl="1"/>
            <a:r>
              <a:rPr lang="fr-FR" dirty="0"/>
              <a:t>Training Set</a:t>
            </a:r>
          </a:p>
          <a:p>
            <a:pPr lvl="1"/>
            <a:r>
              <a:rPr lang="fr-FR" dirty="0" err="1"/>
              <a:t>Testing</a:t>
            </a:r>
            <a:r>
              <a:rPr lang="fr-FR" dirty="0"/>
              <a:t> Set</a:t>
            </a:r>
          </a:p>
          <a:p>
            <a:r>
              <a:rPr lang="fr-FR" dirty="0"/>
              <a:t>L’un sert à l’apprentissage, l’autre au test</a:t>
            </a:r>
          </a:p>
          <a:p>
            <a:pPr lvl="1"/>
            <a:r>
              <a:rPr lang="fr-FR" dirty="0"/>
              <a:t>Souvent 80/20</a:t>
            </a:r>
          </a:p>
        </p:txBody>
      </p:sp>
    </p:spTree>
    <p:extLst>
      <p:ext uri="{BB962C8B-B14F-4D97-AF65-F5344CB8AC3E}">
        <p14:creationId xmlns:p14="http://schemas.microsoft.com/office/powerpoint/2010/main" val="1449798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Vocabulaire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err="1"/>
              <a:t>TensorFlow</a:t>
            </a:r>
            <a:r>
              <a:rPr lang="fr-FR" sz="2400" dirty="0"/>
              <a:t> et </a:t>
            </a:r>
            <a:r>
              <a:rPr lang="fr-FR" sz="2400" dirty="0" err="1"/>
              <a:t>SKLearn</a:t>
            </a:r>
            <a:r>
              <a:rPr lang="fr-FR" sz="2400" dirty="0"/>
              <a:t> n’utilisent pas le même vocabulaire</a:t>
            </a:r>
          </a:p>
          <a:p>
            <a:r>
              <a:rPr lang="fr-FR" sz="2400" dirty="0" err="1"/>
              <a:t>TrainingSet</a:t>
            </a:r>
            <a:endParaRPr lang="fr-FR" sz="2400" dirty="0"/>
          </a:p>
          <a:p>
            <a:pPr lvl="1"/>
            <a:r>
              <a:rPr lang="fr-FR" sz="2000" dirty="0"/>
              <a:t>Jeux d’entrainement</a:t>
            </a:r>
          </a:p>
          <a:p>
            <a:pPr lvl="1"/>
            <a:r>
              <a:rPr lang="fr-FR" sz="2000" dirty="0"/>
              <a:t>Calcul du </a:t>
            </a:r>
            <a:r>
              <a:rPr lang="fr-FR" sz="2000" dirty="0" err="1"/>
              <a:t>Loss</a:t>
            </a:r>
            <a:endParaRPr lang="fr-FR" sz="2000" dirty="0"/>
          </a:p>
          <a:p>
            <a:r>
              <a:rPr lang="fr-FR" sz="2400" dirty="0" err="1"/>
              <a:t>ValidationSet</a:t>
            </a:r>
            <a:endParaRPr lang="fr-FR" sz="2400" dirty="0"/>
          </a:p>
          <a:p>
            <a:pPr lvl="1"/>
            <a:r>
              <a:rPr lang="fr-FR" sz="2000" dirty="0"/>
              <a:t>Jeux pour mesurer la qualité du modèle</a:t>
            </a:r>
          </a:p>
          <a:p>
            <a:pPr lvl="1"/>
            <a:r>
              <a:rPr lang="fr-FR" sz="2000" dirty="0"/>
              <a:t>Ne doit jamais être vu du modèle</a:t>
            </a:r>
          </a:p>
          <a:p>
            <a:r>
              <a:rPr lang="fr-FR" sz="2400" dirty="0" err="1"/>
              <a:t>TestSet</a:t>
            </a:r>
            <a:endParaRPr lang="fr-FR" sz="2400" dirty="0"/>
          </a:p>
          <a:p>
            <a:pPr lvl="1"/>
            <a:r>
              <a:rPr lang="fr-FR" sz="2000" dirty="0"/>
              <a:t>Recette finale</a:t>
            </a:r>
          </a:p>
          <a:p>
            <a:pPr lvl="1"/>
            <a:r>
              <a:rPr lang="fr-FR" sz="2000" dirty="0"/>
              <a:t>Ne doit jamais être vu des développeurs</a:t>
            </a:r>
          </a:p>
        </p:txBody>
      </p:sp>
    </p:spTree>
    <p:extLst>
      <p:ext uri="{BB962C8B-B14F-4D97-AF65-F5344CB8AC3E}">
        <p14:creationId xmlns:p14="http://schemas.microsoft.com/office/powerpoint/2010/main" val="1521370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</a:t>
            </a:r>
            <a:r>
              <a:rPr lang="fr-FR" dirty="0" err="1"/>
              <a:t>SKLearn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Model </a:t>
            </a:r>
            <a:r>
              <a:rPr lang="fr-FR" dirty="0" err="1"/>
              <a:t>Selection</a:t>
            </a:r>
            <a:r>
              <a:rPr lang="fr-FR" dirty="0"/>
              <a:t> est un module de sélection de modèle</a:t>
            </a:r>
          </a:p>
          <a:p>
            <a:r>
              <a:rPr lang="fr-FR" dirty="0" err="1"/>
              <a:t>Train_test_split</a:t>
            </a:r>
            <a:r>
              <a:rPr lang="fr-FR" dirty="0"/>
              <a:t> permet de découper le </a:t>
            </a:r>
            <a:r>
              <a:rPr lang="fr-FR" dirty="0" err="1"/>
              <a:t>dataset</a:t>
            </a:r>
            <a:endParaRPr lang="fr-FR" dirty="0"/>
          </a:p>
          <a:p>
            <a:pPr lvl="1"/>
            <a:r>
              <a:rPr lang="fr-FR" dirty="0"/>
              <a:t>import </a:t>
            </a:r>
            <a:r>
              <a:rPr lang="fr-FR" dirty="0" err="1"/>
              <a:t>sklearn.model_selection</a:t>
            </a:r>
            <a:r>
              <a:rPr lang="fr-FR" dirty="0"/>
              <a:t> as ms</a:t>
            </a:r>
          </a:p>
          <a:p>
            <a:pPr lvl="1"/>
            <a:r>
              <a:rPr lang="fr-FR" dirty="0" err="1"/>
              <a:t>xtrain</a:t>
            </a:r>
            <a:r>
              <a:rPr lang="fr-FR" dirty="0"/>
              <a:t>, </a:t>
            </a:r>
            <a:r>
              <a:rPr lang="fr-FR" dirty="0" err="1"/>
              <a:t>xtest</a:t>
            </a:r>
            <a:r>
              <a:rPr lang="fr-FR" dirty="0"/>
              <a:t>, </a:t>
            </a:r>
            <a:r>
              <a:rPr lang="fr-FR" dirty="0" err="1"/>
              <a:t>ytrain</a:t>
            </a:r>
            <a:r>
              <a:rPr lang="fr-FR" dirty="0"/>
              <a:t>, </a:t>
            </a:r>
            <a:r>
              <a:rPr lang="fr-FR" dirty="0" err="1"/>
              <a:t>ytest</a:t>
            </a:r>
            <a:r>
              <a:rPr lang="fr-FR" dirty="0"/>
              <a:t> = </a:t>
            </a:r>
            <a:r>
              <a:rPr lang="fr-FR" dirty="0" err="1"/>
              <a:t>ms.train_test_split</a:t>
            </a:r>
            <a:r>
              <a:rPr lang="fr-FR" dirty="0"/>
              <a:t>(X, y, </a:t>
            </a:r>
            <a:r>
              <a:rPr lang="fr-FR" dirty="0" err="1"/>
              <a:t>train_size</a:t>
            </a:r>
            <a:r>
              <a:rPr lang="fr-FR" dirty="0"/>
              <a:t>=0.8, </a:t>
            </a:r>
            <a:r>
              <a:rPr lang="fr-FR" dirty="0" err="1"/>
              <a:t>test_size</a:t>
            </a:r>
            <a:r>
              <a:rPr lang="fr-FR" dirty="0"/>
              <a:t>=0.2)</a:t>
            </a:r>
          </a:p>
          <a:p>
            <a:r>
              <a:rPr lang="fr-FR" dirty="0" err="1"/>
              <a:t>SKLearn</a:t>
            </a:r>
            <a:r>
              <a:rPr lang="fr-FR" dirty="0"/>
              <a:t> appel test la validation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231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</a:t>
            </a:r>
            <a:r>
              <a:rPr lang="fr-FR" dirty="0" err="1"/>
              <a:t>Keras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</a:t>
            </a:r>
          </a:p>
          <a:p>
            <a:pPr lvl="1"/>
            <a:r>
              <a:rPr lang="en-US" dirty="0" err="1"/>
              <a:t>model.fit</a:t>
            </a:r>
            <a:r>
              <a:rPr lang="en-US" dirty="0"/>
              <a:t>(</a:t>
            </a:r>
            <a:r>
              <a:rPr lang="en-US" dirty="0" err="1"/>
              <a:t>validation_split</a:t>
            </a:r>
            <a:r>
              <a:rPr lang="en-US" dirty="0"/>
              <a:t>=0.2)</a:t>
            </a:r>
            <a:endParaRPr lang="fr-FR" dirty="0"/>
          </a:p>
          <a:p>
            <a:r>
              <a:rPr lang="fr-FR" dirty="0"/>
              <a:t>Pour s’assurer la reproductibilité de la randomisation</a:t>
            </a:r>
          </a:p>
          <a:p>
            <a:pPr lvl="1"/>
            <a:r>
              <a:rPr lang="fr-FR" dirty="0" err="1"/>
              <a:t>tensorflow.random.set_seed</a:t>
            </a:r>
            <a:r>
              <a:rPr lang="fr-FR" dirty="0"/>
              <a:t>(1511)</a:t>
            </a:r>
          </a:p>
          <a:p>
            <a:r>
              <a:rPr lang="fr-FR" dirty="0"/>
              <a:t>En cas d’utilisation </a:t>
            </a:r>
            <a:r>
              <a:rPr lang="fr-FR" dirty="0" err="1"/>
              <a:t>numpy</a:t>
            </a:r>
            <a:endParaRPr lang="fr-FR" dirty="0"/>
          </a:p>
          <a:p>
            <a:pPr lvl="1"/>
            <a:r>
              <a:rPr lang="fr-FR" dirty="0" err="1"/>
              <a:t>np.random.seed</a:t>
            </a:r>
            <a:r>
              <a:rPr lang="fr-FR" dirty="0"/>
              <a:t>(1511)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4143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Compréhension des résultats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err="1"/>
              <a:t>Loss</a:t>
            </a:r>
            <a:r>
              <a:rPr lang="fr-FR" sz="2400" dirty="0"/>
              <a:t> détermine le </a:t>
            </a:r>
            <a:r>
              <a:rPr lang="fr-FR" sz="2400" dirty="0" err="1"/>
              <a:t>loss</a:t>
            </a:r>
            <a:r>
              <a:rPr lang="fr-FR" sz="2400" dirty="0"/>
              <a:t> de l’inférence avec les training set</a:t>
            </a:r>
          </a:p>
          <a:p>
            <a:r>
              <a:rPr lang="fr-FR" sz="2400" dirty="0" err="1"/>
              <a:t>Val_loss</a:t>
            </a:r>
            <a:r>
              <a:rPr lang="fr-FR" sz="2400" dirty="0"/>
              <a:t> détermine le </a:t>
            </a:r>
            <a:r>
              <a:rPr lang="fr-FR" sz="2400" dirty="0" err="1"/>
              <a:t>loss</a:t>
            </a:r>
            <a:r>
              <a:rPr lang="fr-FR" sz="2400" dirty="0"/>
              <a:t> de l’</a:t>
            </a:r>
            <a:r>
              <a:rPr lang="fr-FR" sz="2400" dirty="0" err="1"/>
              <a:t>epoch</a:t>
            </a:r>
            <a:r>
              <a:rPr lang="fr-FR" sz="2400" dirty="0"/>
              <a:t> avec le jeux de validation</a:t>
            </a:r>
          </a:p>
          <a:p>
            <a:r>
              <a:rPr lang="fr-FR" sz="2400" dirty="0" err="1"/>
              <a:t>Accuracy</a:t>
            </a:r>
            <a:r>
              <a:rPr lang="fr-FR" sz="2400" dirty="0"/>
              <a:t> détermine la précision de l’inférence avec les training set</a:t>
            </a:r>
          </a:p>
          <a:p>
            <a:r>
              <a:rPr lang="fr-FR" sz="2400" dirty="0"/>
              <a:t>Val_ </a:t>
            </a:r>
            <a:r>
              <a:rPr lang="fr-FR" sz="2400" dirty="0" err="1"/>
              <a:t>accuracy</a:t>
            </a:r>
            <a:r>
              <a:rPr lang="fr-FR" sz="2400" dirty="0"/>
              <a:t> détermine la précision de l’</a:t>
            </a:r>
            <a:r>
              <a:rPr lang="fr-FR" sz="2400" dirty="0" err="1"/>
              <a:t>epoch</a:t>
            </a:r>
            <a:r>
              <a:rPr lang="fr-FR" sz="2400" dirty="0"/>
              <a:t> avec le jeux de validation</a:t>
            </a:r>
          </a:p>
          <a:p>
            <a:r>
              <a:rPr lang="fr-FR" sz="2400" dirty="0"/>
              <a:t>Si </a:t>
            </a:r>
            <a:r>
              <a:rPr lang="fr-FR" sz="2400" dirty="0" err="1"/>
              <a:t>accuracy</a:t>
            </a:r>
            <a:r>
              <a:rPr lang="fr-FR" sz="2400" dirty="0"/>
              <a:t> est bas : le réseau ne fonctionne pas</a:t>
            </a:r>
          </a:p>
          <a:p>
            <a:r>
              <a:rPr lang="fr-FR" sz="2400" dirty="0"/>
              <a:t>Si </a:t>
            </a:r>
            <a:r>
              <a:rPr lang="fr-FR" sz="2400" dirty="0" err="1"/>
              <a:t>accuracy</a:t>
            </a:r>
            <a:r>
              <a:rPr lang="fr-FR" sz="2400" dirty="0"/>
              <a:t> &gt;&gt; </a:t>
            </a:r>
            <a:r>
              <a:rPr lang="fr-FR" sz="2400" dirty="0" err="1"/>
              <a:t>val_accuracy</a:t>
            </a:r>
            <a:r>
              <a:rPr lang="fr-FR" sz="2400" dirty="0"/>
              <a:t> : </a:t>
            </a:r>
            <a:r>
              <a:rPr lang="fr-FR" sz="2400" dirty="0" err="1"/>
              <a:t>overfitting</a:t>
            </a:r>
            <a:endParaRPr lang="fr-FR" sz="2400" dirty="0"/>
          </a:p>
          <a:p>
            <a:r>
              <a:rPr lang="fr-FR" sz="2400" dirty="0"/>
              <a:t>Si </a:t>
            </a:r>
            <a:r>
              <a:rPr lang="fr-FR" sz="2400" dirty="0" err="1"/>
              <a:t>accuracy</a:t>
            </a:r>
            <a:r>
              <a:rPr lang="fr-FR" sz="2400" dirty="0"/>
              <a:t> &gt; </a:t>
            </a:r>
            <a:r>
              <a:rPr lang="fr-FR" sz="2400" dirty="0" err="1"/>
              <a:t>val_accuracy</a:t>
            </a:r>
            <a:r>
              <a:rPr lang="fr-FR" sz="2400" dirty="0"/>
              <a:t> : léger </a:t>
            </a:r>
            <a:r>
              <a:rPr lang="fr-FR" sz="2400" dirty="0" err="1"/>
              <a:t>overfitting</a:t>
            </a:r>
            <a:endParaRPr lang="fr-FR" sz="2400" dirty="0"/>
          </a:p>
          <a:p>
            <a:r>
              <a:rPr lang="fr-FR" sz="2400" dirty="0"/>
              <a:t>Si </a:t>
            </a:r>
            <a:r>
              <a:rPr lang="fr-FR" sz="2400" dirty="0" err="1"/>
              <a:t>val_accuracy</a:t>
            </a:r>
            <a:r>
              <a:rPr lang="fr-FR" sz="2400" dirty="0"/>
              <a:t> &gt;= </a:t>
            </a:r>
            <a:r>
              <a:rPr lang="fr-FR" sz="2400" dirty="0" err="1"/>
              <a:t>accuracy</a:t>
            </a:r>
            <a:r>
              <a:rPr lang="fr-FR" sz="2400" dirty="0"/>
              <a:t> : parfait</a:t>
            </a:r>
          </a:p>
          <a:p>
            <a:r>
              <a:rPr lang="fr-FR" sz="2400" dirty="0"/>
              <a:t>Si </a:t>
            </a:r>
            <a:r>
              <a:rPr lang="fr-FR" sz="2400" dirty="0" err="1"/>
              <a:t>val_accuracy</a:t>
            </a:r>
            <a:r>
              <a:rPr lang="fr-FR" sz="2400" dirty="0"/>
              <a:t> &gt;&gt; </a:t>
            </a:r>
            <a:r>
              <a:rPr lang="fr-FR" sz="2400" dirty="0" err="1"/>
              <a:t>accuracy</a:t>
            </a:r>
            <a:r>
              <a:rPr lang="fr-FR" sz="2400" dirty="0"/>
              <a:t> : anormal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009506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Scaling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est difficile de comparer des données de l’ordre de 100000 et de l’ordre de 0.00001</a:t>
            </a:r>
          </a:p>
          <a:p>
            <a:pPr lvl="1"/>
            <a:r>
              <a:rPr lang="fr-FR" dirty="0"/>
              <a:t>La descente du gradient va être négligeable sur 100000 et important sur 0.00001</a:t>
            </a:r>
          </a:p>
          <a:p>
            <a:pPr lvl="1"/>
            <a:r>
              <a:rPr lang="fr-FR" dirty="0"/>
              <a:t>Peut empêcher un réseau de fonctionner</a:t>
            </a:r>
          </a:p>
          <a:p>
            <a:r>
              <a:rPr lang="fr-FR" dirty="0"/>
              <a:t>Standardisation</a:t>
            </a:r>
          </a:p>
          <a:p>
            <a:pPr lvl="1"/>
            <a:r>
              <a:rPr lang="fr-FR" dirty="0"/>
              <a:t>Permet de comparer des données comparables</a:t>
            </a:r>
          </a:p>
          <a:p>
            <a:pPr lvl="1"/>
            <a:r>
              <a:rPr lang="fr-FR" dirty="0"/>
              <a:t>Par exemple centrer les données sur zéro avec un écart type de 1</a:t>
            </a:r>
          </a:p>
          <a:p>
            <a:pPr lvl="1"/>
            <a:r>
              <a:rPr lang="fr-FR" dirty="0"/>
              <a:t>F(x) = (x – </a:t>
            </a:r>
            <a:r>
              <a:rPr lang="fr-FR" dirty="0" err="1"/>
              <a:t>moy</a:t>
            </a:r>
            <a:r>
              <a:rPr lang="fr-FR" dirty="0"/>
              <a:t>) / </a:t>
            </a:r>
            <a:r>
              <a:rPr lang="fr-FR" dirty="0" err="1"/>
              <a:t>std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5797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Standardisation d’un jeux de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Permet de normaliser les données</a:t>
            </a:r>
          </a:p>
          <a:p>
            <a:r>
              <a:rPr lang="fr-FR" sz="2400" dirty="0" err="1"/>
              <a:t>MinMaxScaler</a:t>
            </a:r>
            <a:endParaRPr lang="fr-FR" sz="2400" dirty="0"/>
          </a:p>
          <a:p>
            <a:pPr lvl="1"/>
            <a:r>
              <a:rPr lang="fr-FR" sz="2000" dirty="0"/>
              <a:t>Transforme les données pour qu’elles soient comprises entre min et max</a:t>
            </a:r>
          </a:p>
          <a:p>
            <a:r>
              <a:rPr lang="fr-FR" sz="2400" dirty="0" err="1"/>
              <a:t>StandardScaler</a:t>
            </a:r>
            <a:endParaRPr lang="fr-FR" sz="2400" dirty="0"/>
          </a:p>
          <a:p>
            <a:pPr lvl="1"/>
            <a:r>
              <a:rPr lang="fr-FR" sz="2000" dirty="0"/>
              <a:t>Supprime la moyenne et la mise à l'échelle de la variance de l'unité et en centrant sur 0</a:t>
            </a:r>
          </a:p>
          <a:p>
            <a:pPr lvl="1"/>
            <a:r>
              <a:rPr lang="fr-FR" sz="2000" dirty="0"/>
              <a:t>La moyenne devient 0</a:t>
            </a:r>
          </a:p>
          <a:p>
            <a:pPr lvl="1"/>
            <a:r>
              <a:rPr lang="fr-FR" sz="2000" dirty="0"/>
              <a:t>L’écart type devient 1</a:t>
            </a:r>
          </a:p>
          <a:p>
            <a:r>
              <a:rPr lang="fr-FR" sz="2400" dirty="0" err="1"/>
              <a:t>RobustScaler</a:t>
            </a:r>
            <a:endParaRPr lang="fr-FR" sz="2400" dirty="0"/>
          </a:p>
          <a:p>
            <a:pPr lvl="1"/>
            <a:r>
              <a:rPr lang="fr-FR" sz="2000" dirty="0"/>
              <a:t>Fonctionne comme </a:t>
            </a:r>
            <a:r>
              <a:rPr lang="fr-FR" sz="2000" dirty="0" err="1"/>
              <a:t>StandardScaler</a:t>
            </a:r>
            <a:r>
              <a:rPr lang="fr-FR" sz="2000" dirty="0"/>
              <a:t> mais en quantile</a:t>
            </a:r>
          </a:p>
          <a:p>
            <a:pPr lvl="1"/>
            <a:r>
              <a:rPr lang="fr-FR" sz="2000" dirty="0"/>
              <a:t>Si x &lt; médiane = f(x) = (x – médiane) / quartile</a:t>
            </a:r>
          </a:p>
          <a:p>
            <a:pPr lvl="1"/>
            <a:r>
              <a:rPr lang="fr-FR" sz="2000" dirty="0"/>
              <a:t>Si x &gt; médiane = f(x) = (x – médiane) / 0.75ile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789040"/>
            <a:ext cx="4464496" cy="112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04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Calcul du </a:t>
            </a:r>
            <a:r>
              <a:rPr lang="fr-FR" dirty="0" err="1"/>
              <a:t>loss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l’instant nous avons pris MSE</a:t>
            </a:r>
          </a:p>
          <a:p>
            <a:pPr lvl="1"/>
            <a:r>
              <a:rPr lang="fr-FR" dirty="0"/>
              <a:t>Marche bien pour des données numériques</a:t>
            </a:r>
          </a:p>
          <a:p>
            <a:pPr lvl="1"/>
            <a:r>
              <a:rPr lang="fr-FR" dirty="0"/>
              <a:t>Marche mal pour des catégories, surtout si leur nombre est &gt; 2</a:t>
            </a:r>
          </a:p>
          <a:p>
            <a:pPr lvl="1"/>
            <a:r>
              <a:rPr lang="fr-FR" dirty="0"/>
              <a:t>Par exemple, pour MNIST, le MSE entre 1 et 7 est 36 alors que le MSE entre 1 et 2 est 1</a:t>
            </a:r>
          </a:p>
          <a:p>
            <a:r>
              <a:rPr lang="fr-FR" dirty="0"/>
              <a:t>La solution est </a:t>
            </a:r>
            <a:r>
              <a:rPr lang="fr-FR" dirty="0" err="1"/>
              <a:t>categorical_crossentropy</a:t>
            </a:r>
            <a:r>
              <a:rPr lang="fr-FR" dirty="0"/>
              <a:t> pour les catégories</a:t>
            </a:r>
          </a:p>
          <a:p>
            <a:pPr lvl="1"/>
            <a:r>
              <a:rPr lang="fr-FR" dirty="0" err="1"/>
              <a:t>Binary_crossentropy</a:t>
            </a:r>
            <a:r>
              <a:rPr lang="fr-FR" dirty="0"/>
              <a:t> si le nombre de catégorie = 2</a:t>
            </a:r>
          </a:p>
        </p:txBody>
      </p:sp>
    </p:spTree>
    <p:extLst>
      <p:ext uri="{BB962C8B-B14F-4D97-AF65-F5344CB8AC3E}">
        <p14:creationId xmlns:p14="http://schemas.microsoft.com/office/powerpoint/2010/main" val="2908699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06EE5B-DE35-4889-9449-64CF7C388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 de répartition de probabilité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C6585B-826F-466E-BCBD-546392E17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somme des scores doit faire 1</a:t>
            </a:r>
          </a:p>
          <a:p>
            <a:r>
              <a:rPr lang="fr-FR" dirty="0"/>
              <a:t>Répartition linéaire</a:t>
            </a:r>
          </a:p>
          <a:p>
            <a:pPr lvl="1"/>
            <a:r>
              <a:rPr lang="fr-FR" dirty="0"/>
              <a:t>Respect des ratios des scores</a:t>
            </a:r>
          </a:p>
          <a:p>
            <a:pPr lvl="1"/>
            <a:r>
              <a:rPr lang="fr-FR" dirty="0"/>
              <a:t>lambda x : x / </a:t>
            </a:r>
            <a:r>
              <a:rPr lang="fr-FR" dirty="0" err="1"/>
              <a:t>sum</a:t>
            </a:r>
            <a:r>
              <a:rPr lang="fr-FR" dirty="0"/>
              <a:t>(x)</a:t>
            </a:r>
          </a:p>
          <a:p>
            <a:r>
              <a:rPr lang="fr-FR" dirty="0"/>
              <a:t>Répartition géométrique</a:t>
            </a:r>
          </a:p>
          <a:p>
            <a:pPr lvl="1"/>
            <a:r>
              <a:rPr lang="fr-FR" dirty="0"/>
              <a:t>Non respect des ratios mais respect de l'ordre</a:t>
            </a:r>
          </a:p>
          <a:p>
            <a:pPr lvl="1"/>
            <a:r>
              <a:rPr lang="fr-FR" dirty="0"/>
              <a:t>lambda x : x ** 2 / </a:t>
            </a:r>
            <a:r>
              <a:rPr lang="fr-FR" dirty="0" err="1"/>
              <a:t>sum</a:t>
            </a:r>
            <a:r>
              <a:rPr lang="fr-FR" dirty="0"/>
              <a:t>(x ** 2)</a:t>
            </a:r>
          </a:p>
          <a:p>
            <a:r>
              <a:rPr lang="fr-FR" dirty="0" err="1"/>
              <a:t>Softmax</a:t>
            </a:r>
            <a:endParaRPr lang="fr-FR" dirty="0"/>
          </a:p>
          <a:p>
            <a:pPr lvl="1"/>
            <a:r>
              <a:rPr lang="fr-FR" dirty="0"/>
              <a:t>Aide au choix</a:t>
            </a:r>
          </a:p>
          <a:p>
            <a:pPr lvl="1"/>
            <a:r>
              <a:rPr lang="fr-FR" dirty="0"/>
              <a:t>lambda x : </a:t>
            </a:r>
            <a:r>
              <a:rPr lang="fr-FR" dirty="0" err="1"/>
              <a:t>np.exp</a:t>
            </a:r>
            <a:r>
              <a:rPr lang="fr-FR" dirty="0"/>
              <a:t>(x)/</a:t>
            </a:r>
            <a:r>
              <a:rPr lang="fr-FR" dirty="0" err="1"/>
              <a:t>sum</a:t>
            </a:r>
            <a:r>
              <a:rPr lang="fr-FR" dirty="0"/>
              <a:t>(</a:t>
            </a:r>
            <a:r>
              <a:rPr lang="fr-FR" dirty="0" err="1"/>
              <a:t>np.exp</a:t>
            </a:r>
            <a:r>
              <a:rPr lang="fr-FR" dirty="0"/>
              <a:t>(x))</a:t>
            </a:r>
          </a:p>
        </p:txBody>
      </p:sp>
    </p:spTree>
    <p:extLst>
      <p:ext uri="{BB962C8B-B14F-4D97-AF65-F5344CB8AC3E}">
        <p14:creationId xmlns:p14="http://schemas.microsoft.com/office/powerpoint/2010/main" val="446270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Softmax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 le nombre de catégorie est = 2</a:t>
            </a:r>
          </a:p>
          <a:p>
            <a:pPr lvl="1"/>
            <a:r>
              <a:rPr lang="fr-FR" dirty="0"/>
              <a:t>Il faut un output layer avec 1 neurone</a:t>
            </a:r>
          </a:p>
          <a:p>
            <a:pPr lvl="1"/>
            <a:r>
              <a:rPr lang="fr-FR" dirty="0"/>
              <a:t>L’activation </a:t>
            </a:r>
            <a:r>
              <a:rPr lang="fr-FR" dirty="0" err="1"/>
              <a:t>sigmoid</a:t>
            </a:r>
            <a:r>
              <a:rPr lang="fr-FR" dirty="0"/>
              <a:t> est couramment utilisée</a:t>
            </a:r>
          </a:p>
          <a:p>
            <a:pPr lvl="1"/>
            <a:r>
              <a:rPr lang="fr-FR" dirty="0"/>
              <a:t>Il est possible également d’avoir un output layer avec 2 neurones, mais il est indispensable que la somme des sorties = 1</a:t>
            </a:r>
          </a:p>
          <a:p>
            <a:r>
              <a:rPr lang="fr-FR" dirty="0"/>
              <a:t>Si le nombre de catégorie &gt; 2</a:t>
            </a:r>
          </a:p>
          <a:p>
            <a:pPr lvl="1"/>
            <a:r>
              <a:rPr lang="fr-FR" dirty="0"/>
              <a:t>Il faut autant d’output que de catégorie</a:t>
            </a:r>
          </a:p>
          <a:p>
            <a:pPr lvl="1"/>
            <a:r>
              <a:rPr lang="fr-FR" dirty="0"/>
              <a:t>L’activation </a:t>
            </a:r>
            <a:r>
              <a:rPr lang="fr-FR" dirty="0" err="1"/>
              <a:t>softmax</a:t>
            </a:r>
            <a:r>
              <a:rPr lang="fr-FR" dirty="0"/>
              <a:t> doit être utilisée</a:t>
            </a:r>
          </a:p>
        </p:txBody>
      </p:sp>
    </p:spTree>
    <p:extLst>
      <p:ext uri="{BB962C8B-B14F-4D97-AF65-F5344CB8AC3E}">
        <p14:creationId xmlns:p14="http://schemas.microsoft.com/office/powerpoint/2010/main" val="1421864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098B55-505B-4138-AF85-374A75BB4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DataSet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B172AC-9782-A1C5-711D-7FEB6EFD0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problème numéro 1 : un mauvais </a:t>
            </a:r>
            <a:r>
              <a:rPr lang="fr-FR" dirty="0" err="1"/>
              <a:t>Dataset</a:t>
            </a:r>
            <a:endParaRPr lang="fr-FR" dirty="0"/>
          </a:p>
          <a:p>
            <a:pPr lvl="1"/>
            <a:r>
              <a:rPr lang="fr-FR" dirty="0"/>
              <a:t>Pas assez volumineux</a:t>
            </a:r>
          </a:p>
          <a:p>
            <a:pPr lvl="1"/>
            <a:r>
              <a:rPr lang="fr-FR" dirty="0"/>
              <a:t>Pas assez « large »</a:t>
            </a:r>
          </a:p>
          <a:p>
            <a:pPr lvl="1"/>
            <a:r>
              <a:rPr lang="fr-FR" dirty="0"/>
              <a:t>Y dans le X</a:t>
            </a:r>
          </a:p>
          <a:p>
            <a:pPr lvl="1"/>
            <a:r>
              <a:rPr lang="fr-FR" dirty="0"/>
              <a:t>Pas assez dispersé</a:t>
            </a:r>
          </a:p>
          <a:p>
            <a:pPr lvl="1"/>
            <a:r>
              <a:rPr lang="fr-FR" dirty="0"/>
              <a:t>Risque d’</a:t>
            </a:r>
            <a:r>
              <a:rPr lang="fr-FR" dirty="0" err="1"/>
              <a:t>underfitting</a:t>
            </a:r>
            <a:r>
              <a:rPr lang="fr-FR" dirty="0"/>
              <a:t> – d’</a:t>
            </a:r>
            <a:r>
              <a:rPr lang="fr-FR" dirty="0" err="1"/>
              <a:t>overfitting</a:t>
            </a:r>
            <a:endParaRPr lang="fr-FR" dirty="0"/>
          </a:p>
          <a:p>
            <a:pPr lvl="1"/>
            <a:r>
              <a:rPr lang="fr-FR" dirty="0"/>
              <a:t>Risque d’un mauvais </a:t>
            </a:r>
            <a:r>
              <a:rPr lang="fr-FR" dirty="0" err="1"/>
              <a:t>fitting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0577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Matrice de confusion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matrice de confusion apporte les cas de succès, en discriminant les vrai positifs, les vrai négatifs, les faux positifs et les vrais positifs</a:t>
            </a:r>
          </a:p>
        </p:txBody>
      </p:sp>
      <p:pic>
        <p:nvPicPr>
          <p:cNvPr id="3074" name="Picture 2" descr="Résultat de recherche d'images pour &quot;sklearn confusion matrix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996952"/>
            <a:ext cx="3200400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3707214"/>
            <a:ext cx="3635055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379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Classification report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Apporte le taux de succès détaillé</a:t>
            </a:r>
          </a:p>
          <a:p>
            <a:r>
              <a:rPr lang="fr-FR" dirty="0" err="1"/>
              <a:t>Precision</a:t>
            </a:r>
            <a:endParaRPr lang="fr-FR" dirty="0"/>
          </a:p>
          <a:p>
            <a:pPr lvl="1"/>
            <a:r>
              <a:rPr lang="fr-FR" dirty="0"/>
              <a:t>Vrai positif / (vrai positif + faux positif)</a:t>
            </a:r>
          </a:p>
          <a:p>
            <a:pPr lvl="1"/>
            <a:r>
              <a:rPr lang="fr-FR" dirty="0"/>
              <a:t>Moins grave</a:t>
            </a:r>
          </a:p>
          <a:p>
            <a:r>
              <a:rPr lang="fr-FR" dirty="0" err="1"/>
              <a:t>Recall</a:t>
            </a:r>
            <a:endParaRPr lang="fr-FR" dirty="0"/>
          </a:p>
          <a:p>
            <a:pPr lvl="1"/>
            <a:r>
              <a:rPr lang="fr-FR" dirty="0"/>
              <a:t>vrai positif / (vrai positif + faux négatifs)</a:t>
            </a:r>
          </a:p>
          <a:p>
            <a:pPr lvl="1"/>
            <a:r>
              <a:rPr lang="fr-FR" dirty="0"/>
              <a:t>Plus grave</a:t>
            </a:r>
          </a:p>
          <a:p>
            <a:r>
              <a:rPr lang="fr-FR" dirty="0" err="1"/>
              <a:t>Fl</a:t>
            </a:r>
            <a:r>
              <a:rPr lang="fr-FR" dirty="0"/>
              <a:t>-score</a:t>
            </a:r>
          </a:p>
          <a:p>
            <a:pPr lvl="1"/>
            <a:r>
              <a:rPr lang="fr-FR" dirty="0"/>
              <a:t>Doit être proche de 1</a:t>
            </a:r>
          </a:p>
          <a:p>
            <a:r>
              <a:rPr lang="fr-FR" dirty="0"/>
              <a:t>Support</a:t>
            </a:r>
          </a:p>
          <a:p>
            <a:pPr lvl="1"/>
            <a:r>
              <a:rPr lang="fr-FR" dirty="0"/>
              <a:t>Nombre de positifs et négatifs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4365104"/>
            <a:ext cx="5497779" cy="152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09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FC34B3-6A19-41D7-2EB2-30D68BF0E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6DA252F-7D45-04F7-A8E7-91B493B03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573875"/>
            <a:ext cx="3977609" cy="5300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re 3">
            <a:extLst>
              <a:ext uri="{FF2B5EF4-FFF2-40B4-BE49-F238E27FC236}">
                <a16:creationId xmlns:a16="http://schemas.microsoft.com/office/drawing/2014/main" id="{4A16F4BE-AB11-645A-CBCC-7F123B7A8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6721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6DC50D-5F7D-B855-6988-190CC17DD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Comprendre ses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60CF00-C0B5-B6D2-5DC7-3AD8533B8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Pandas </a:t>
            </a:r>
            <a:r>
              <a:rPr lang="fr-FR" dirty="0" err="1"/>
              <a:t>describe</a:t>
            </a:r>
            <a:r>
              <a:rPr lang="fr-FR" dirty="0"/>
              <a:t>, pandas-profiling</a:t>
            </a:r>
          </a:p>
          <a:p>
            <a:r>
              <a:rPr lang="fr-FR" dirty="0" err="1"/>
              <a:t>Sweetviz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06681DF-BDD2-8B5B-F0D5-61DF2428F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492896"/>
            <a:ext cx="7323455" cy="34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604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Surapprentissage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notion de </a:t>
            </a:r>
            <a:r>
              <a:rPr lang="fr-FR" dirty="0" err="1"/>
              <a:t>surapprentissage</a:t>
            </a:r>
            <a:r>
              <a:rPr lang="fr-FR" dirty="0"/>
              <a:t> désigne le fait que le modèle que vous avez choisi est trop collé aux données d'entraînement</a:t>
            </a:r>
          </a:p>
          <a:p>
            <a:pPr lvl="1"/>
            <a:r>
              <a:rPr lang="fr-FR" dirty="0"/>
              <a:t>C'est un problème classique de data science, lorsqu'on choisi un modèle trop "flexible", c'est à dire avec une complexité trop élevée qui prend aussi en compte le bruit du phénomène</a:t>
            </a:r>
          </a:p>
          <a:p>
            <a:pPr lvl="1"/>
            <a:r>
              <a:rPr lang="fr-FR" dirty="0"/>
              <a:t>Ici modèle simple </a:t>
            </a:r>
          </a:p>
          <a:p>
            <a:pPr lvl="1"/>
            <a:r>
              <a:rPr lang="fr-FR" dirty="0"/>
              <a:t>vs modèle complexe</a:t>
            </a:r>
          </a:p>
          <a:p>
            <a:r>
              <a:rPr lang="fr-FR" dirty="0"/>
              <a:t>D’où l’utiliser d’un </a:t>
            </a:r>
            <a:r>
              <a:rPr lang="fr-FR" dirty="0" err="1"/>
              <a:t>TestSet</a:t>
            </a:r>
            <a:endParaRPr lang="fr-FR" dirty="0"/>
          </a:p>
          <a:p>
            <a:pPr lvl="1"/>
            <a:endParaRPr lang="fr-FR" dirty="0"/>
          </a:p>
        </p:txBody>
      </p:sp>
      <p:pic>
        <p:nvPicPr>
          <p:cNvPr id="1026" name="Picture 2" descr="Comparaison entre un modèle en overfitting vs une modélisation plus réaliste du phénomè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019384"/>
            <a:ext cx="35909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5477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Randomisation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faut utiliser le bon échantillon</a:t>
            </a:r>
          </a:p>
          <a:p>
            <a:pPr lvl="1"/>
            <a:r>
              <a:rPr lang="fr-FR" dirty="0"/>
              <a:t>Bien répartis</a:t>
            </a:r>
          </a:p>
          <a:p>
            <a:pPr lvl="1"/>
            <a:r>
              <a:rPr lang="fr-FR" dirty="0"/>
              <a:t>Ne pas introduire de biais</a:t>
            </a:r>
          </a:p>
          <a:p>
            <a:pPr lvl="1"/>
            <a:r>
              <a:rPr lang="fr-FR" dirty="0"/>
              <a:t>Par exemple à Paris les loyers sont plus chères qu’ailleurs</a:t>
            </a:r>
          </a:p>
          <a:p>
            <a:r>
              <a:rPr lang="fr-FR" dirty="0"/>
              <a:t>Il faut ensuite découper l’échantillon avec le</a:t>
            </a:r>
          </a:p>
          <a:p>
            <a:pPr lvl="1"/>
            <a:r>
              <a:rPr lang="fr-FR" dirty="0"/>
              <a:t>Training Set</a:t>
            </a:r>
          </a:p>
          <a:p>
            <a:pPr lvl="1"/>
            <a:r>
              <a:rPr lang="fr-FR" dirty="0" err="1"/>
              <a:t>Testing</a:t>
            </a:r>
            <a:r>
              <a:rPr lang="fr-FR" dirty="0"/>
              <a:t> Set</a:t>
            </a:r>
          </a:p>
          <a:p>
            <a:r>
              <a:rPr lang="fr-FR" dirty="0"/>
              <a:t>L’un sert à l’apprentissage, l’autre au test</a:t>
            </a:r>
          </a:p>
          <a:p>
            <a:pPr lvl="1"/>
            <a:r>
              <a:rPr lang="fr-FR" dirty="0"/>
              <a:t>Souvent 80/20</a:t>
            </a:r>
          </a:p>
        </p:txBody>
      </p:sp>
    </p:spTree>
    <p:extLst>
      <p:ext uri="{BB962C8B-B14F-4D97-AF65-F5344CB8AC3E}">
        <p14:creationId xmlns:p14="http://schemas.microsoft.com/office/powerpoint/2010/main" val="785613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Randomisation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s’avère que si on entraîne le modèle avec des données, il va naturellement être plus performant sur ces données-là</a:t>
            </a:r>
          </a:p>
          <a:p>
            <a:r>
              <a:rPr lang="fr-FR" dirty="0"/>
              <a:t>Ce qui nous intéresse c’est de mesurer sa performance sur des données qu’il n’a jamais vues puisque c’est ce qui va se passer en pratique</a:t>
            </a:r>
          </a:p>
          <a:p>
            <a:r>
              <a:rPr lang="fr-FR" dirty="0"/>
              <a:t>Cette performance est appelée la </a:t>
            </a:r>
            <a:r>
              <a:rPr lang="fr-FR" b="1" dirty="0"/>
              <a:t>généralisation</a:t>
            </a:r>
            <a:r>
              <a:rPr lang="fr-FR" dirty="0"/>
              <a:t> du modèle</a:t>
            </a:r>
          </a:p>
          <a:p>
            <a:pPr lvl="1"/>
            <a:r>
              <a:rPr lang="fr-FR" dirty="0"/>
              <a:t>Sa capacité à effectuer des prédictions de qualité sur des situations jamais rencontrées.</a:t>
            </a:r>
          </a:p>
        </p:txBody>
      </p:sp>
    </p:spTree>
    <p:extLst>
      <p:ext uri="{BB962C8B-B14F-4D97-AF65-F5344CB8AC3E}">
        <p14:creationId xmlns:p14="http://schemas.microsoft.com/office/powerpoint/2010/main" val="2271259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Model </a:t>
            </a:r>
            <a:r>
              <a:rPr lang="fr-FR" dirty="0" err="1"/>
              <a:t>Selection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Model </a:t>
            </a:r>
            <a:r>
              <a:rPr lang="fr-FR" dirty="0" err="1"/>
              <a:t>Selection</a:t>
            </a:r>
            <a:r>
              <a:rPr lang="fr-FR" dirty="0"/>
              <a:t> est un module de sélection de modèle</a:t>
            </a:r>
          </a:p>
          <a:p>
            <a:r>
              <a:rPr lang="fr-FR" dirty="0" err="1"/>
              <a:t>Train_test_split</a:t>
            </a:r>
            <a:r>
              <a:rPr lang="fr-FR" dirty="0"/>
              <a:t> permet de découper le </a:t>
            </a:r>
            <a:r>
              <a:rPr lang="fr-FR" dirty="0" err="1"/>
              <a:t>dataset</a:t>
            </a:r>
            <a:endParaRPr lang="fr-FR" dirty="0"/>
          </a:p>
          <a:p>
            <a:pPr lvl="1"/>
            <a:r>
              <a:rPr lang="fr-FR" dirty="0"/>
              <a:t>import </a:t>
            </a:r>
            <a:r>
              <a:rPr lang="fr-FR" dirty="0" err="1"/>
              <a:t>sklearn.model_selection</a:t>
            </a:r>
            <a:r>
              <a:rPr lang="fr-FR" dirty="0"/>
              <a:t> as ms</a:t>
            </a:r>
          </a:p>
          <a:p>
            <a:pPr lvl="1"/>
            <a:r>
              <a:rPr lang="fr-FR" dirty="0" err="1"/>
              <a:t>xtrain</a:t>
            </a:r>
            <a:r>
              <a:rPr lang="fr-FR" dirty="0"/>
              <a:t>, </a:t>
            </a:r>
            <a:r>
              <a:rPr lang="fr-FR" dirty="0" err="1"/>
              <a:t>xtest</a:t>
            </a:r>
            <a:r>
              <a:rPr lang="fr-FR" dirty="0"/>
              <a:t>, </a:t>
            </a:r>
            <a:r>
              <a:rPr lang="fr-FR" dirty="0" err="1"/>
              <a:t>ytrain</a:t>
            </a:r>
            <a:r>
              <a:rPr lang="fr-FR" dirty="0"/>
              <a:t>, </a:t>
            </a:r>
            <a:r>
              <a:rPr lang="fr-FR" dirty="0" err="1"/>
              <a:t>ytest</a:t>
            </a:r>
            <a:r>
              <a:rPr lang="fr-FR" dirty="0"/>
              <a:t> = </a:t>
            </a:r>
            <a:r>
              <a:rPr lang="fr-FR" dirty="0" err="1"/>
              <a:t>ms.train_test_split</a:t>
            </a:r>
            <a:r>
              <a:rPr lang="fr-FR" dirty="0"/>
              <a:t>(X, y, </a:t>
            </a:r>
            <a:r>
              <a:rPr lang="fr-FR" dirty="0" err="1"/>
              <a:t>train_size</a:t>
            </a:r>
            <a:r>
              <a:rPr lang="fr-FR" dirty="0"/>
              <a:t>=0.8, </a:t>
            </a:r>
            <a:r>
              <a:rPr lang="fr-FR" dirty="0" err="1"/>
              <a:t>test_size</a:t>
            </a:r>
            <a:r>
              <a:rPr lang="fr-FR" dirty="0"/>
              <a:t>=0.2)</a:t>
            </a:r>
          </a:p>
        </p:txBody>
      </p:sp>
    </p:spTree>
    <p:extLst>
      <p:ext uri="{BB962C8B-B14F-4D97-AF65-F5344CB8AC3E}">
        <p14:creationId xmlns:p14="http://schemas.microsoft.com/office/powerpoint/2010/main" val="3886577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Echantillonage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jeu de données (</a:t>
            </a:r>
            <a:r>
              <a:rPr lang="fr-FR" dirty="0" err="1"/>
              <a:t>dataset</a:t>
            </a:r>
            <a:r>
              <a:rPr lang="fr-FR" dirty="0"/>
              <a:t>) dont vous disposez constitue une ressource précieuse</a:t>
            </a:r>
          </a:p>
          <a:p>
            <a:pPr lvl="1"/>
            <a:r>
              <a:rPr lang="fr-FR" dirty="0"/>
              <a:t>Il faut pouvoir l’utiliser à bon escient afin de pouvoir à la fois choisir un modèle et l'entraîner</a:t>
            </a:r>
          </a:p>
          <a:p>
            <a:pPr lvl="1"/>
            <a:r>
              <a:rPr lang="fr-FR" dirty="0"/>
              <a:t>mais aussi de pouvoir tester la qualité de ce modèle</a:t>
            </a:r>
          </a:p>
          <a:p>
            <a:r>
              <a:rPr lang="fr-FR" dirty="0"/>
              <a:t>La première question à se poser est</a:t>
            </a:r>
          </a:p>
          <a:p>
            <a:pPr lvl="1"/>
            <a:r>
              <a:rPr lang="fr-FR" dirty="0"/>
              <a:t>Est-ce qu’on va utiliser toutes les données d'exemple dont on dispose ?</a:t>
            </a:r>
          </a:p>
          <a:p>
            <a:pPr lvl="1"/>
            <a:r>
              <a:rPr lang="fr-FR" dirty="0"/>
              <a:t>Volume, tests, …</a:t>
            </a:r>
          </a:p>
          <a:p>
            <a:r>
              <a:rPr lang="fr-FR" dirty="0"/>
              <a:t>Il faut échantillonner (</a:t>
            </a:r>
            <a:r>
              <a:rPr lang="fr-FR" dirty="0" err="1"/>
              <a:t>sampling</a:t>
            </a:r>
            <a:r>
              <a:rPr lang="fr-FR" dirty="0"/>
              <a:t>) les données à tester</a:t>
            </a:r>
          </a:p>
        </p:txBody>
      </p:sp>
    </p:spTree>
    <p:extLst>
      <p:ext uri="{BB962C8B-B14F-4D97-AF65-F5344CB8AC3E}">
        <p14:creationId xmlns:p14="http://schemas.microsoft.com/office/powerpoint/2010/main" val="3861059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Overfitting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notion de </a:t>
            </a:r>
            <a:r>
              <a:rPr lang="fr-FR" dirty="0" err="1"/>
              <a:t>surapprentissage</a:t>
            </a:r>
            <a:r>
              <a:rPr lang="fr-FR" dirty="0"/>
              <a:t> désigne le fait que le modèle que vous avez choisi est trop collé aux données d'entraînement</a:t>
            </a:r>
          </a:p>
          <a:p>
            <a:pPr lvl="1"/>
            <a:r>
              <a:rPr lang="fr-FR" dirty="0"/>
              <a:t>C'est un problème classique de data science, lorsqu'on choisi un modèle trop "flexible", c'est à dire avec une complexité trop élevée qui prend aussi en compte le bruit du phénomène</a:t>
            </a:r>
          </a:p>
          <a:p>
            <a:pPr lvl="1"/>
            <a:r>
              <a:rPr lang="fr-FR" dirty="0"/>
              <a:t>Ici modèle simple </a:t>
            </a:r>
          </a:p>
          <a:p>
            <a:pPr lvl="1"/>
            <a:r>
              <a:rPr lang="fr-FR" dirty="0"/>
              <a:t>vs modèle complexe</a:t>
            </a:r>
          </a:p>
        </p:txBody>
      </p:sp>
      <p:pic>
        <p:nvPicPr>
          <p:cNvPr id="1026" name="Picture 2" descr="Comparaison entre un modèle en overfitting vs une modélisation plus réaliste du phénomè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019384"/>
            <a:ext cx="35909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419298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3366</TotalTime>
  <Words>1149</Words>
  <Application>Microsoft Office PowerPoint</Application>
  <PresentationFormat>Affichage à l'écran (4:3)</PresentationFormat>
  <Paragraphs>157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6" baseType="lpstr">
      <vt:lpstr>Arial</vt:lpstr>
      <vt:lpstr>Monotype Sorts</vt:lpstr>
      <vt:lpstr>Times New Roman</vt:lpstr>
      <vt:lpstr>cvc</vt:lpstr>
      <vt:lpstr>Présentation PowerPoint</vt:lpstr>
      <vt:lpstr>DataSet</vt:lpstr>
      <vt:lpstr>Comprendre ses données</vt:lpstr>
      <vt:lpstr>Surapprentissage</vt:lpstr>
      <vt:lpstr>Randomisation</vt:lpstr>
      <vt:lpstr>Randomisation</vt:lpstr>
      <vt:lpstr>Model Selection</vt:lpstr>
      <vt:lpstr>Echantillonage</vt:lpstr>
      <vt:lpstr>Overfitting</vt:lpstr>
      <vt:lpstr>Randomisation</vt:lpstr>
      <vt:lpstr>Vocabulaire</vt:lpstr>
      <vt:lpstr>Méthode SKLearn</vt:lpstr>
      <vt:lpstr>Méthode Keras</vt:lpstr>
      <vt:lpstr>Compréhension des résultats</vt:lpstr>
      <vt:lpstr>Scaling</vt:lpstr>
      <vt:lpstr>Standardisation d’un jeux de données</vt:lpstr>
      <vt:lpstr>Calcul du loss</vt:lpstr>
      <vt:lpstr>Fonction de répartition de probabilité</vt:lpstr>
      <vt:lpstr>Softmax</vt:lpstr>
      <vt:lpstr>Matrice de confusion</vt:lpstr>
      <vt:lpstr>Classification report</vt:lpstr>
      <vt:lpstr>Présentation PowerPoint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242</cp:revision>
  <dcterms:created xsi:type="dcterms:W3CDTF">2000-04-10T19:33:12Z</dcterms:created>
  <dcterms:modified xsi:type="dcterms:W3CDTF">2023-12-21T15:19:15Z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