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67" r:id="rId5"/>
    <p:sldId id="275" r:id="rId6"/>
    <p:sldId id="268" r:id="rId7"/>
    <p:sldId id="270" r:id="rId8"/>
    <p:sldId id="272" r:id="rId9"/>
    <p:sldId id="273" r:id="rId10"/>
    <p:sldId id="269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</a:t>
            </a:r>
            <a:endParaRPr lang="fr-FR" altLang="fr-FR" dirty="0"/>
          </a:p>
          <a:p>
            <a:pPr eaLnBrk="1" hangingPunct="1"/>
            <a:r>
              <a:rPr lang="fr-FR" altLang="fr-FR" dirty="0"/>
              <a:t>Fonctions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lambda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s’agit d’une écriture simplifiée d’une fonction</a:t>
            </a:r>
          </a:p>
          <a:p>
            <a:pPr lvl="1"/>
            <a:r>
              <a:rPr lang="fr-FR" dirty="0"/>
              <a:t>Très utile pour les fonctions arithmétiques</a:t>
            </a:r>
          </a:p>
          <a:p>
            <a:pPr lvl="1"/>
            <a:r>
              <a:rPr lang="fr-FR" dirty="0"/>
              <a:t>Permet </a:t>
            </a:r>
            <a:r>
              <a:rPr lang="fr-FR"/>
              <a:t>de stocker </a:t>
            </a:r>
            <a:r>
              <a:rPr lang="fr-FR" dirty="0"/>
              <a:t>dans une variable une fonction</a:t>
            </a:r>
          </a:p>
          <a:p>
            <a:pPr eaLnBrk="1" hangingPunct="1"/>
            <a:r>
              <a:rPr lang="fr-BE" altLang="fr-FR" dirty="0"/>
              <a:t>Avec le mot-clé « lambda », de petites fonctions anonymes peuvent être crées</a:t>
            </a:r>
          </a:p>
          <a:p>
            <a:pPr lvl="1" eaLnBrk="1" hangingPunct="1"/>
            <a:r>
              <a:rPr lang="fr-BE" altLang="fr-FR" dirty="0"/>
              <a:t>Elles sont limitées syntaxiquement à une expression unique.</a:t>
            </a:r>
          </a:p>
          <a:p>
            <a:pPr lvl="1" eaLnBrk="1" hangingPunct="1"/>
            <a:r>
              <a:rPr lang="fr-BE" altLang="fr-FR" dirty="0"/>
              <a:t>Ex : </a:t>
            </a:r>
            <a:r>
              <a:rPr lang="fr-BE" altLang="fr-FR" dirty="0">
                <a:solidFill>
                  <a:schemeClr val="accent2"/>
                </a:solidFill>
              </a:rPr>
              <a:t>f=lambda </a:t>
            </a:r>
            <a:r>
              <a:rPr lang="fr-BE" altLang="fr-FR" dirty="0" err="1">
                <a:solidFill>
                  <a:schemeClr val="accent2"/>
                </a:solidFill>
              </a:rPr>
              <a:t>x,y,z</a:t>
            </a:r>
            <a:r>
              <a:rPr lang="fr-BE" altLang="fr-FR" dirty="0">
                <a:solidFill>
                  <a:schemeClr val="accent2"/>
                </a:solidFill>
              </a:rPr>
              <a:t>: </a:t>
            </a:r>
            <a:r>
              <a:rPr lang="fr-BE" altLang="fr-FR" dirty="0" err="1">
                <a:solidFill>
                  <a:schemeClr val="accent2"/>
                </a:solidFill>
              </a:rPr>
              <a:t>x+y+z</a:t>
            </a:r>
            <a:endParaRPr lang="fr-BE" altLang="fr-FR" dirty="0">
              <a:solidFill>
                <a:schemeClr val="accent2"/>
              </a:solidFill>
            </a:endParaRPr>
          </a:p>
          <a:p>
            <a:pPr lvl="1" eaLnBrk="1" hangingPunct="1"/>
            <a:r>
              <a:rPr lang="fr-BE" altLang="fr-FR" dirty="0">
                <a:solidFill>
                  <a:schemeClr val="accent2"/>
                </a:solidFill>
              </a:rPr>
              <a:t>       f(2,3,4)</a:t>
            </a:r>
          </a:p>
          <a:p>
            <a:pPr lvl="1" eaLnBrk="1" hangingPunct="1"/>
            <a:r>
              <a:rPr lang="fr-BE" altLang="fr-FR" dirty="0"/>
              <a:t>       ce qui donne : </a:t>
            </a:r>
            <a:r>
              <a:rPr lang="fr-BE" altLang="fr-FR" dirty="0">
                <a:solidFill>
                  <a:schemeClr val="accent2"/>
                </a:solidFill>
              </a:rPr>
              <a:t>9</a:t>
            </a:r>
            <a:r>
              <a:rPr lang="fr-BE" alt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35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».</a:t>
            </a:r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&lt;valeur&gt;</a:t>
            </a:r>
          </a:p>
          <a:p>
            <a:pPr eaLnBrk="1" hangingPunct="1"/>
            <a:r>
              <a:rPr lang="fr-BE" altLang="fr-FR" dirty="0"/>
              <a:t>La surcharge est </a:t>
            </a:r>
            <a:r>
              <a:rPr lang="fr-BE" altLang="fr-FR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4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d’une 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/>
              <a:t>parametre</a:t>
            </a:r>
            <a:r>
              <a:rPr lang="fr-BE" altLang="fr-FR" dirty="0"/>
              <a:t>=valeur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95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par défauts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est possible de définir des paramètres par défaut pour un ou plusieurs arguments. Ce qui crée une fonction qui pourra être appelée avec moins d’arguments que ce qui a été défini.</a:t>
            </a:r>
          </a:p>
          <a:p>
            <a:pPr marL="400050" lvl="1" indent="0" eaLnBrk="1" hangingPunct="1">
              <a:buNone/>
            </a:pP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perroquet (voltage, </a:t>
            </a:r>
            <a:r>
              <a:rPr lang="fr-BE" altLang="fr-FR" dirty="0" err="1">
                <a:solidFill>
                  <a:schemeClr val="accent2"/>
                </a:solidFill>
              </a:rPr>
              <a:t>etat</a:t>
            </a:r>
            <a:r>
              <a:rPr lang="fr-BE" altLang="fr-FR" dirty="0">
                <a:solidFill>
                  <a:schemeClr val="accent2"/>
                </a:solidFill>
              </a:rPr>
              <a:t>=‘c\’est du </a:t>
            </a:r>
            <a:r>
              <a:rPr lang="fr-BE" altLang="fr-FR" dirty="0" err="1">
                <a:solidFill>
                  <a:schemeClr val="accent2"/>
                </a:solidFill>
              </a:rPr>
              <a:t>solide’,action</a:t>
            </a:r>
            <a:r>
              <a:rPr lang="fr-BE" altLang="fr-FR" dirty="0">
                <a:solidFill>
                  <a:schemeClr val="accent2"/>
                </a:solidFill>
              </a:rPr>
              <a:t>=‘</a:t>
            </a:r>
            <a:r>
              <a:rPr lang="fr-BE" altLang="fr-FR" dirty="0" err="1">
                <a:solidFill>
                  <a:schemeClr val="accent2"/>
                </a:solidFill>
              </a:rPr>
              <a:t>voom</a:t>
            </a:r>
            <a:r>
              <a:rPr lang="fr-BE" altLang="fr-FR" dirty="0">
                <a:solidFill>
                  <a:schemeClr val="accent2"/>
                </a:solidFill>
              </a:rPr>
              <a:t>’):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  « -- Ce perroquet ne feras pas », action,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 « -- si vous le mettez sous », voltage,  « volts. »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 « --  Ca », </a:t>
            </a:r>
            <a:r>
              <a:rPr lang="fr-BE" altLang="fr-FR" dirty="0" err="1">
                <a:solidFill>
                  <a:schemeClr val="accent2"/>
                </a:solidFill>
              </a:rPr>
              <a:t>etat</a:t>
            </a:r>
            <a:r>
              <a:rPr lang="fr-BE" altLang="fr-FR" dirty="0">
                <a:solidFill>
                  <a:schemeClr val="accent2"/>
                </a:solidFill>
              </a:rPr>
              <a:t>, « ! »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pourrait être appelé de l’une des façons suivantes : 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</a:t>
            </a:r>
            <a:r>
              <a:rPr lang="fr-BE" altLang="fr-FR" dirty="0">
                <a:solidFill>
                  <a:schemeClr val="accent2"/>
                </a:solidFill>
              </a:rPr>
              <a:t>perroquet (1000)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perroquet (action = ‘</a:t>
            </a:r>
            <a:r>
              <a:rPr lang="fr-BE" altLang="fr-FR" dirty="0" err="1">
                <a:solidFill>
                  <a:schemeClr val="accent2"/>
                </a:solidFill>
              </a:rPr>
              <a:t>vooooooom</a:t>
            </a:r>
            <a:r>
              <a:rPr lang="fr-BE" altLang="fr-FR" dirty="0">
                <a:solidFill>
                  <a:schemeClr val="accent2"/>
                </a:solidFill>
              </a:rPr>
              <a:t>’, voltage = 1000000)</a:t>
            </a:r>
          </a:p>
        </p:txBody>
      </p:sp>
    </p:spTree>
    <p:extLst>
      <p:ext uri="{BB962C8B-B14F-4D97-AF65-F5344CB8AC3E}">
        <p14:creationId xmlns:p14="http://schemas.microsoft.com/office/powerpoint/2010/main" val="24436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 paramètres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paramètres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my_function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 : </a:t>
            </a:r>
            <a:r>
              <a:rPr lang="fr-FR" dirty="0" err="1"/>
              <a:t>int</a:t>
            </a:r>
            <a:r>
              <a:rPr lang="fr-FR" dirty="0"/>
              <a:t>) -&gt; </a:t>
            </a:r>
            <a:r>
              <a:rPr lang="fr-FR" dirty="0" err="1"/>
              <a:t>int</a:t>
            </a:r>
            <a:endParaRPr lang="fr-FR" dirty="0"/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r>
              <a:rPr lang="fr-FR" dirty="0"/>
              <a:t>Peut s’utiliser avec une valeur par défaut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my_function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 : </a:t>
            </a:r>
            <a:r>
              <a:rPr lang="fr-FR" dirty="0" err="1"/>
              <a:t>int</a:t>
            </a:r>
            <a:r>
              <a:rPr lang="fr-FR" dirty="0"/>
              <a:t> = 0) -&gt;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312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</a:t>
            </a:r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Une fonction peut être appelée avec un nombre d’arguments arbitraire.</a:t>
            </a:r>
          </a:p>
          <a:p>
            <a:pPr eaLnBrk="1" hangingPunct="1"/>
            <a:r>
              <a:rPr lang="fr-BE" altLang="fr-FR" dirty="0"/>
              <a:t>Il est possible de les envoyer sous deux formes différentes : </a:t>
            </a:r>
          </a:p>
          <a:p>
            <a:pPr lvl="1" eaLnBrk="1" hangingPunct="1"/>
            <a:r>
              <a:rPr lang="fr-BE" altLang="fr-FR" dirty="0"/>
              <a:t>Soit par dictionnaire : </a:t>
            </a:r>
          </a:p>
          <a:p>
            <a:pPr lvl="2" eaLnBrk="1" hangingPunct="1"/>
            <a:r>
              <a:rPr lang="fr-BE" altLang="fr-FR" dirty="0"/>
              <a:t>Définition :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(**</a:t>
            </a:r>
            <a:r>
              <a:rPr lang="fr-BE" altLang="fr-FR" dirty="0" err="1">
                <a:solidFill>
                  <a:schemeClr val="accent2"/>
                </a:solidFill>
              </a:rPr>
              <a:t>arg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lvl="2" eaLnBrk="1" hangingPunct="1"/>
            <a:r>
              <a:rPr lang="fr-BE" altLang="fr-FR" dirty="0">
                <a:solidFill>
                  <a:schemeClr val="accent2"/>
                </a:solidFill>
              </a:rPr>
              <a:t>                       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pass</a:t>
            </a:r>
            <a:endParaRPr lang="fr-BE" altLang="fr-FR" dirty="0">
              <a:solidFill>
                <a:schemeClr val="accent2"/>
              </a:solidFill>
            </a:endParaRPr>
          </a:p>
          <a:p>
            <a:pPr lvl="2" eaLnBrk="1" hangingPunct="1"/>
            <a:r>
              <a:rPr lang="fr-BE" altLang="fr-FR" dirty="0"/>
              <a:t>Appel :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(arg1=1, arg2=2)</a:t>
            </a:r>
          </a:p>
          <a:p>
            <a:pPr lvl="1" eaLnBrk="1" hangingPunct="1"/>
            <a:r>
              <a:rPr lang="fr-BE" altLang="fr-FR" dirty="0"/>
              <a:t>Soit par </a:t>
            </a:r>
            <a:r>
              <a:rPr lang="fr-BE" altLang="fr-FR" dirty="0" err="1"/>
              <a:t>tuple</a:t>
            </a:r>
            <a:r>
              <a:rPr lang="fr-BE" altLang="fr-FR" dirty="0"/>
              <a:t> : </a:t>
            </a:r>
          </a:p>
          <a:p>
            <a:pPr lvl="2" eaLnBrk="1" hangingPunct="1"/>
            <a:r>
              <a:rPr lang="fr-BE" altLang="fr-FR" dirty="0"/>
              <a:t>Définition :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(*</a:t>
            </a:r>
            <a:r>
              <a:rPr lang="fr-BE" altLang="fr-FR" dirty="0" err="1">
                <a:solidFill>
                  <a:schemeClr val="accent2"/>
                </a:solidFill>
              </a:rPr>
              <a:t>arg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lvl="2" eaLnBrk="1" hangingPunct="1"/>
            <a:r>
              <a:rPr lang="fr-BE" altLang="fr-FR" dirty="0">
                <a:solidFill>
                  <a:schemeClr val="accent2"/>
                </a:solidFill>
              </a:rPr>
              <a:t>                  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pass</a:t>
            </a:r>
            <a:endParaRPr lang="fr-BE" altLang="fr-FR" dirty="0">
              <a:solidFill>
                <a:schemeClr val="accent2"/>
              </a:solidFill>
            </a:endParaRPr>
          </a:p>
          <a:p>
            <a:pPr lvl="2" eaLnBrk="1" hangingPunct="1"/>
            <a:r>
              <a:rPr lang="fr-BE" altLang="fr-FR" dirty="0"/>
              <a:t>Appel :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(arg1,arg2)</a:t>
            </a:r>
          </a:p>
        </p:txBody>
      </p:sp>
    </p:spTree>
    <p:extLst>
      <p:ext uri="{BB962C8B-B14F-4D97-AF65-F5344CB8AC3E}">
        <p14:creationId xmlns:p14="http://schemas.microsoft.com/office/powerpoint/2010/main" val="3631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200800" cy="41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1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 sur les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sont des types comme les autres</a:t>
            </a:r>
          </a:p>
          <a:p>
            <a:r>
              <a:rPr lang="fr-FR" dirty="0"/>
              <a:t>Les fonctions sont manipulables comme tous les autres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7" y="3356992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peuvent être passée en paramètre d'une fonction → fonction de rappel (callback)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305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134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</TotalTime>
  <Words>452</Words>
  <Application>Microsoft Office PowerPoint</Application>
  <PresentationFormat>Affichage à l'écran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Fonctions</vt:lpstr>
      <vt:lpstr>Appel d’une fonction</vt:lpstr>
      <vt:lpstr>Paramètres par défauts</vt:lpstr>
      <vt:lpstr>Annotations de paramètres</vt:lpstr>
      <vt:lpstr>Paramètres tuples</vt:lpstr>
      <vt:lpstr>Paramètres tuples</vt:lpstr>
      <vt:lpstr>Remarques sur les fonctions</vt:lpstr>
      <vt:lpstr>Callback</vt:lpstr>
      <vt:lpstr>Fonctions lambda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213</cp:revision>
  <dcterms:created xsi:type="dcterms:W3CDTF">2000-04-10T19:33:12Z</dcterms:created>
  <dcterms:modified xsi:type="dcterms:W3CDTF">2023-06-05T06:42:24Z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