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4"/>
  </p:notesMasterIdLst>
  <p:handoutMasterIdLst>
    <p:handoutMasterId r:id="rId25"/>
  </p:handoutMasterIdLst>
  <p:sldIdLst>
    <p:sldId id="264" r:id="rId2"/>
    <p:sldId id="265" r:id="rId3"/>
    <p:sldId id="266" r:id="rId4"/>
    <p:sldId id="267" r:id="rId5"/>
    <p:sldId id="268" r:id="rId6"/>
    <p:sldId id="269" r:id="rId7"/>
    <p:sldId id="271" r:id="rId8"/>
    <p:sldId id="270" r:id="rId9"/>
    <p:sldId id="272" r:id="rId10"/>
    <p:sldId id="284" r:id="rId11"/>
    <p:sldId id="288" r:id="rId12"/>
    <p:sldId id="289" r:id="rId13"/>
    <p:sldId id="280" r:id="rId14"/>
    <p:sldId id="278" r:id="rId15"/>
    <p:sldId id="273" r:id="rId16"/>
    <p:sldId id="275" r:id="rId17"/>
    <p:sldId id="276" r:id="rId18"/>
    <p:sldId id="281" r:id="rId19"/>
    <p:sldId id="282" r:id="rId20"/>
    <p:sldId id="283" r:id="rId21"/>
    <p:sldId id="285" r:id="rId22"/>
    <p:sldId id="287" r:id="rId23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79" d="100"/>
          <a:sy n="79" d="100"/>
        </p:scale>
        <p:origin x="1570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/>
              <a:t>Chapitre 2</a:t>
            </a:r>
            <a:endParaRPr lang="fr-FR" altLang="fr-FR" dirty="0"/>
          </a:p>
          <a:p>
            <a:pPr eaLnBrk="1" hangingPunct="1"/>
            <a:r>
              <a:rPr lang="fr-FR" altLang="fr-FR" dirty="0"/>
              <a:t>Types complexes</a:t>
            </a:r>
          </a:p>
        </p:txBody>
      </p:sp>
      <p:pic>
        <p:nvPicPr>
          <p:cNvPr id="1028" name="Picture 4" descr="Logo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425" y="2132856"/>
            <a:ext cx="4629150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Map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Permet d’appliquer une fonction à une liste</a:t>
            </a:r>
          </a:p>
          <a:p>
            <a:pPr lvl="1"/>
            <a:r>
              <a:rPr lang="en-US" dirty="0"/>
              <a:t>l= ["It's over 9000 !", "All your base are belong to us."]</a:t>
            </a:r>
          </a:p>
          <a:p>
            <a:pPr lvl="1"/>
            <a:r>
              <a:rPr lang="en-US" dirty="0"/>
              <a:t>print(map(</a:t>
            </a:r>
            <a:r>
              <a:rPr lang="en-US" dirty="0" err="1"/>
              <a:t>unicode.upper</a:t>
            </a:r>
            <a:r>
              <a:rPr lang="en-US" dirty="0"/>
              <a:t>, l))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91346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listes en intention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Une boucle classique </a:t>
            </a:r>
          </a:p>
          <a:p>
            <a:pPr lvl="2"/>
            <a:endParaRPr lang="fr-FR" dirty="0"/>
          </a:p>
          <a:p>
            <a:pPr lvl="2"/>
            <a:endParaRPr lang="fr-FR" dirty="0"/>
          </a:p>
          <a:p>
            <a:pPr lvl="2"/>
            <a:endParaRPr lang="fr-FR" dirty="0"/>
          </a:p>
          <a:p>
            <a:r>
              <a:rPr lang="fr-FR" dirty="0"/>
              <a:t>Peut se réécrire en liste en intention</a:t>
            </a:r>
          </a:p>
          <a:p>
            <a:endParaRPr lang="fr-FR" dirty="0"/>
          </a:p>
          <a:p>
            <a:endParaRPr lang="fr-FR" dirty="0"/>
          </a:p>
          <a:p>
            <a:pPr lvl="1"/>
            <a:r>
              <a:rPr lang="fr-FR" dirty="0"/>
              <a:t>Combinable avec </a:t>
            </a:r>
            <a:r>
              <a:rPr lang="fr-FR" dirty="0" err="1"/>
              <a:t>filter</a:t>
            </a:r>
            <a:endParaRPr lang="fr-FR" dirty="0"/>
          </a:p>
          <a:p>
            <a:r>
              <a:rPr lang="fr-FR" dirty="0"/>
              <a:t>Permet d’effectuer une opération directement sur une liste</a:t>
            </a:r>
          </a:p>
          <a:p>
            <a:pPr lvl="1"/>
            <a:r>
              <a:rPr lang="fr-FR" dirty="0"/>
              <a:t>Utilisation d’un </a:t>
            </a:r>
            <a:r>
              <a:rPr lang="fr-FR" dirty="0" err="1"/>
              <a:t>map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832" y="2060848"/>
            <a:ext cx="2256530" cy="89572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1100" y="3604642"/>
            <a:ext cx="3842873" cy="98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881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Liste en intention et filtre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[function(item) for item in list if condition(item)]</a:t>
            </a:r>
          </a:p>
          <a:p>
            <a:r>
              <a:rPr lang="en-US" dirty="0" err="1"/>
              <a:t>Remplace</a:t>
            </a:r>
            <a:r>
              <a:rPr lang="en-US" dirty="0"/>
              <a:t> un </a:t>
            </a:r>
            <a:r>
              <a:rPr lang="en-US" dirty="0" err="1"/>
              <a:t>filtre</a:t>
            </a:r>
            <a:r>
              <a:rPr lang="en-US" dirty="0"/>
              <a:t> et un map</a:t>
            </a:r>
          </a:p>
          <a:p>
            <a:pPr lvl="1"/>
            <a:r>
              <a:rPr lang="en-US" dirty="0"/>
              <a:t>[x for x in a if x &gt; 5]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35907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5"/>
          <p:cNvSpPr txBox="1">
            <a:spLocks noChangeArrowheads="1"/>
          </p:cNvSpPr>
          <p:nvPr/>
        </p:nvSpPr>
        <p:spPr bwMode="auto">
          <a:xfrm>
            <a:off x="3584575" y="2633663"/>
            <a:ext cx="366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/>
            <a:r>
              <a:rPr lang="en-US" altLang="fr-FR"/>
              <a:t>a</a:t>
            </a:r>
          </a:p>
        </p:txBody>
      </p:sp>
      <p:sp>
        <p:nvSpPr>
          <p:cNvPr id="13315" name="Line 6"/>
          <p:cNvSpPr>
            <a:spLocks noChangeShapeType="1"/>
          </p:cNvSpPr>
          <p:nvPr/>
        </p:nvSpPr>
        <p:spPr bwMode="auto">
          <a:xfrm>
            <a:off x="3924300" y="2889698"/>
            <a:ext cx="1066799" cy="1180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3316" name="Rectangle 7"/>
          <p:cNvSpPr>
            <a:spLocks noChangeArrowheads="1"/>
          </p:cNvSpPr>
          <p:nvPr/>
        </p:nvSpPr>
        <p:spPr bwMode="auto">
          <a:xfrm>
            <a:off x="5029200" y="2549480"/>
            <a:ext cx="5334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fr-FR"/>
              <a:t>1</a:t>
            </a:r>
          </a:p>
        </p:txBody>
      </p:sp>
      <p:sp>
        <p:nvSpPr>
          <p:cNvPr id="13317" name="Text Box 10"/>
          <p:cNvSpPr txBox="1">
            <a:spLocks noChangeArrowheads="1"/>
          </p:cNvSpPr>
          <p:nvPr/>
        </p:nvSpPr>
        <p:spPr bwMode="auto">
          <a:xfrm>
            <a:off x="3581400" y="3581400"/>
            <a:ext cx="374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/>
            <a:r>
              <a:rPr lang="en-US" altLang="fr-FR"/>
              <a:t>b</a:t>
            </a:r>
          </a:p>
        </p:txBody>
      </p:sp>
      <p:sp>
        <p:nvSpPr>
          <p:cNvPr id="13318" name="Line 11"/>
          <p:cNvSpPr>
            <a:spLocks noChangeShapeType="1"/>
          </p:cNvSpPr>
          <p:nvPr/>
        </p:nvSpPr>
        <p:spPr bwMode="auto">
          <a:xfrm>
            <a:off x="3962401" y="3810000"/>
            <a:ext cx="990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3319" name="Text Box 13"/>
          <p:cNvSpPr txBox="1">
            <a:spLocks noChangeArrowheads="1"/>
          </p:cNvSpPr>
          <p:nvPr/>
        </p:nvSpPr>
        <p:spPr bwMode="auto">
          <a:xfrm>
            <a:off x="3584575" y="4473575"/>
            <a:ext cx="366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/>
            <a:r>
              <a:rPr lang="en-US" altLang="fr-FR"/>
              <a:t>a</a:t>
            </a:r>
          </a:p>
        </p:txBody>
      </p:sp>
      <p:sp>
        <p:nvSpPr>
          <p:cNvPr id="13320" name="Line 14"/>
          <p:cNvSpPr>
            <a:spLocks noChangeShapeType="1"/>
          </p:cNvSpPr>
          <p:nvPr/>
        </p:nvSpPr>
        <p:spPr bwMode="auto">
          <a:xfrm>
            <a:off x="3967163" y="4724400"/>
            <a:ext cx="9858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3321" name="Rectangle 15"/>
          <p:cNvSpPr>
            <a:spLocks noChangeArrowheads="1"/>
          </p:cNvSpPr>
          <p:nvPr/>
        </p:nvSpPr>
        <p:spPr bwMode="auto">
          <a:xfrm>
            <a:off x="5033963" y="5257800"/>
            <a:ext cx="5334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fr-FR"/>
              <a:t>1</a:t>
            </a:r>
          </a:p>
        </p:txBody>
      </p:sp>
      <p:sp>
        <p:nvSpPr>
          <p:cNvPr id="13322" name="Text Box 18"/>
          <p:cNvSpPr txBox="1">
            <a:spLocks noChangeArrowheads="1"/>
          </p:cNvSpPr>
          <p:nvPr/>
        </p:nvSpPr>
        <p:spPr bwMode="auto">
          <a:xfrm>
            <a:off x="3581400" y="5410200"/>
            <a:ext cx="374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/>
            <a:r>
              <a:rPr lang="en-US" altLang="fr-FR"/>
              <a:t>b</a:t>
            </a:r>
          </a:p>
        </p:txBody>
      </p:sp>
      <p:sp>
        <p:nvSpPr>
          <p:cNvPr id="13323" name="Line 19"/>
          <p:cNvSpPr>
            <a:spLocks noChangeShapeType="1"/>
          </p:cNvSpPr>
          <p:nvPr/>
        </p:nvSpPr>
        <p:spPr bwMode="auto">
          <a:xfrm>
            <a:off x="3962400" y="5638800"/>
            <a:ext cx="990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3324" name="Text Box 22"/>
          <p:cNvSpPr txBox="1">
            <a:spLocks noChangeArrowheads="1"/>
          </p:cNvSpPr>
          <p:nvPr/>
        </p:nvSpPr>
        <p:spPr bwMode="auto">
          <a:xfrm>
            <a:off x="990600" y="1676400"/>
            <a:ext cx="1025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/>
            <a:r>
              <a:rPr lang="en-US" altLang="fr-FR"/>
              <a:t>a = 1</a:t>
            </a:r>
          </a:p>
        </p:txBody>
      </p:sp>
      <p:sp>
        <p:nvSpPr>
          <p:cNvPr id="13325" name="Text Box 23"/>
          <p:cNvSpPr txBox="1">
            <a:spLocks noChangeArrowheads="1"/>
          </p:cNvSpPr>
          <p:nvPr/>
        </p:nvSpPr>
        <p:spPr bwMode="auto">
          <a:xfrm>
            <a:off x="990600" y="4876800"/>
            <a:ext cx="1457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/>
            <a:r>
              <a:rPr lang="en-US" altLang="fr-FR" dirty="0"/>
              <a:t>a = a+1</a:t>
            </a:r>
          </a:p>
        </p:txBody>
      </p:sp>
      <p:sp>
        <p:nvSpPr>
          <p:cNvPr id="13326" name="Text Box 24"/>
          <p:cNvSpPr txBox="1">
            <a:spLocks noChangeArrowheads="1"/>
          </p:cNvSpPr>
          <p:nvPr/>
        </p:nvSpPr>
        <p:spPr bwMode="auto">
          <a:xfrm>
            <a:off x="990600" y="3124200"/>
            <a:ext cx="1022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/>
            <a:r>
              <a:rPr lang="en-US" altLang="fr-FR"/>
              <a:t>b = a</a:t>
            </a:r>
          </a:p>
        </p:txBody>
      </p:sp>
      <p:grpSp>
        <p:nvGrpSpPr>
          <p:cNvPr id="13327" name="Group 30"/>
          <p:cNvGrpSpPr>
            <a:grpSpLocks/>
          </p:cNvGrpSpPr>
          <p:nvPr/>
        </p:nvGrpSpPr>
        <p:grpSpPr bwMode="auto">
          <a:xfrm>
            <a:off x="3581400" y="1524000"/>
            <a:ext cx="1982788" cy="762000"/>
            <a:chOff x="2640" y="768"/>
            <a:chExt cx="1249" cy="480"/>
          </a:xfrm>
        </p:grpSpPr>
        <p:sp>
          <p:nvSpPr>
            <p:cNvPr id="13333" name="Text Box 25"/>
            <p:cNvSpPr txBox="1">
              <a:spLocks noChangeArrowheads="1"/>
            </p:cNvSpPr>
            <p:nvPr/>
          </p:nvSpPr>
          <p:spPr bwMode="auto">
            <a:xfrm>
              <a:off x="2640" y="816"/>
              <a:ext cx="2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l"/>
              <a:r>
                <a:rPr lang="en-US" altLang="fr-FR"/>
                <a:t>a</a:t>
              </a:r>
            </a:p>
          </p:txBody>
        </p:sp>
        <p:sp>
          <p:nvSpPr>
            <p:cNvPr id="13334" name="Line 26"/>
            <p:cNvSpPr>
              <a:spLocks noChangeShapeType="1"/>
            </p:cNvSpPr>
            <p:nvPr/>
          </p:nvSpPr>
          <p:spPr bwMode="auto">
            <a:xfrm>
              <a:off x="2880" y="1008"/>
              <a:ext cx="6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3335" name="Rectangle 27"/>
            <p:cNvSpPr>
              <a:spLocks noChangeArrowheads="1"/>
            </p:cNvSpPr>
            <p:nvPr/>
          </p:nvSpPr>
          <p:spPr bwMode="auto">
            <a:xfrm>
              <a:off x="3553" y="768"/>
              <a:ext cx="336" cy="48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r>
                <a:rPr lang="en-US" altLang="fr-FR"/>
                <a:t>1</a:t>
              </a:r>
            </a:p>
          </p:txBody>
        </p:sp>
      </p:grpSp>
      <p:sp>
        <p:nvSpPr>
          <p:cNvPr id="13328" name="Rectangle 32"/>
          <p:cNvSpPr>
            <a:spLocks noChangeArrowheads="1"/>
          </p:cNvSpPr>
          <p:nvPr/>
        </p:nvSpPr>
        <p:spPr bwMode="auto">
          <a:xfrm>
            <a:off x="5029200" y="4343400"/>
            <a:ext cx="5334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fr-FR"/>
              <a:t>2</a:t>
            </a:r>
          </a:p>
        </p:txBody>
      </p:sp>
      <p:sp>
        <p:nvSpPr>
          <p:cNvPr id="13329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r-FR" dirty="0"/>
              <a:t>Les types </a:t>
            </a:r>
            <a:r>
              <a:rPr lang="en-US" altLang="fr-FR" dirty="0" err="1"/>
              <a:t>valeurs</a:t>
            </a:r>
            <a:endParaRPr lang="en-US" altLang="fr-FR" dirty="0"/>
          </a:p>
        </p:txBody>
      </p:sp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5029200" y="3364605"/>
            <a:ext cx="5334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fr-FR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823534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Group 27"/>
          <p:cNvGrpSpPr>
            <a:grpSpLocks/>
          </p:cNvGrpSpPr>
          <p:nvPr/>
        </p:nvGrpSpPr>
        <p:grpSpPr bwMode="auto">
          <a:xfrm>
            <a:off x="4191000" y="2971800"/>
            <a:ext cx="3052763" cy="1371600"/>
            <a:chOff x="861" y="624"/>
            <a:chExt cx="1923" cy="864"/>
          </a:xfrm>
        </p:grpSpPr>
        <p:sp>
          <p:nvSpPr>
            <p:cNvPr id="12310" name="Text Box 5"/>
            <p:cNvSpPr txBox="1">
              <a:spLocks noChangeArrowheads="1"/>
            </p:cNvSpPr>
            <p:nvPr/>
          </p:nvSpPr>
          <p:spPr bwMode="auto">
            <a:xfrm>
              <a:off x="863" y="624"/>
              <a:ext cx="2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l"/>
              <a:r>
                <a:rPr lang="en-US" altLang="fr-FR"/>
                <a:t>a</a:t>
              </a:r>
            </a:p>
          </p:txBody>
        </p:sp>
        <p:sp>
          <p:nvSpPr>
            <p:cNvPr id="12311" name="Line 6"/>
            <p:cNvSpPr>
              <a:spLocks noChangeShapeType="1"/>
            </p:cNvSpPr>
            <p:nvPr/>
          </p:nvSpPr>
          <p:spPr bwMode="auto">
            <a:xfrm>
              <a:off x="1104" y="768"/>
              <a:ext cx="624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2312" name="Rectangle 7"/>
            <p:cNvSpPr>
              <a:spLocks noChangeArrowheads="1"/>
            </p:cNvSpPr>
            <p:nvPr/>
          </p:nvSpPr>
          <p:spPr bwMode="auto">
            <a:xfrm>
              <a:off x="1776" y="816"/>
              <a:ext cx="336" cy="48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r>
                <a:rPr lang="en-US" altLang="fr-FR"/>
                <a:t>1</a:t>
              </a:r>
            </a:p>
          </p:txBody>
        </p:sp>
        <p:sp>
          <p:nvSpPr>
            <p:cNvPr id="12313" name="Rectangle 8"/>
            <p:cNvSpPr>
              <a:spLocks noChangeArrowheads="1"/>
            </p:cNvSpPr>
            <p:nvPr/>
          </p:nvSpPr>
          <p:spPr bwMode="auto">
            <a:xfrm>
              <a:off x="2112" y="816"/>
              <a:ext cx="336" cy="48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r>
                <a:rPr lang="en-US" altLang="fr-FR"/>
                <a:t>2</a:t>
              </a:r>
            </a:p>
          </p:txBody>
        </p:sp>
        <p:sp>
          <p:nvSpPr>
            <p:cNvPr id="12314" name="Rectangle 9"/>
            <p:cNvSpPr>
              <a:spLocks noChangeArrowheads="1"/>
            </p:cNvSpPr>
            <p:nvPr/>
          </p:nvSpPr>
          <p:spPr bwMode="auto">
            <a:xfrm>
              <a:off x="2448" y="816"/>
              <a:ext cx="336" cy="48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r>
                <a:rPr lang="en-US" altLang="fr-FR"/>
                <a:t>3</a:t>
              </a:r>
            </a:p>
          </p:txBody>
        </p:sp>
        <p:sp>
          <p:nvSpPr>
            <p:cNvPr id="12315" name="Text Box 12"/>
            <p:cNvSpPr txBox="1">
              <a:spLocks noChangeArrowheads="1"/>
            </p:cNvSpPr>
            <p:nvPr/>
          </p:nvSpPr>
          <p:spPr bwMode="auto">
            <a:xfrm>
              <a:off x="861" y="1200"/>
              <a:ext cx="2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l"/>
              <a:r>
                <a:rPr lang="en-US" altLang="fr-FR"/>
                <a:t>b</a:t>
              </a:r>
            </a:p>
          </p:txBody>
        </p:sp>
        <p:sp>
          <p:nvSpPr>
            <p:cNvPr id="12316" name="Line 13"/>
            <p:cNvSpPr>
              <a:spLocks noChangeShapeType="1"/>
            </p:cNvSpPr>
            <p:nvPr/>
          </p:nvSpPr>
          <p:spPr bwMode="auto">
            <a:xfrm flipV="1">
              <a:off x="1104" y="1104"/>
              <a:ext cx="624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</p:grpSp>
      <p:sp>
        <p:nvSpPr>
          <p:cNvPr id="12291" name="Text Box 15"/>
          <p:cNvSpPr txBox="1">
            <a:spLocks noChangeArrowheads="1"/>
          </p:cNvSpPr>
          <p:nvPr/>
        </p:nvSpPr>
        <p:spPr bwMode="auto">
          <a:xfrm>
            <a:off x="4194175" y="4724400"/>
            <a:ext cx="366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/>
            <a:r>
              <a:rPr lang="en-US" altLang="fr-FR"/>
              <a:t>a</a:t>
            </a:r>
          </a:p>
        </p:txBody>
      </p:sp>
      <p:sp>
        <p:nvSpPr>
          <p:cNvPr id="12292" name="Line 16"/>
          <p:cNvSpPr>
            <a:spLocks noChangeShapeType="1"/>
          </p:cNvSpPr>
          <p:nvPr/>
        </p:nvSpPr>
        <p:spPr bwMode="auto">
          <a:xfrm>
            <a:off x="4576763" y="4953000"/>
            <a:ext cx="9906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2293" name="Rectangle 17"/>
          <p:cNvSpPr>
            <a:spLocks noChangeArrowheads="1"/>
          </p:cNvSpPr>
          <p:nvPr/>
        </p:nvSpPr>
        <p:spPr bwMode="auto">
          <a:xfrm>
            <a:off x="5643563" y="5029200"/>
            <a:ext cx="5334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fr-FR"/>
              <a:t>1</a:t>
            </a:r>
          </a:p>
        </p:txBody>
      </p:sp>
      <p:sp>
        <p:nvSpPr>
          <p:cNvPr id="12294" name="Rectangle 18"/>
          <p:cNvSpPr>
            <a:spLocks noChangeArrowheads="1"/>
          </p:cNvSpPr>
          <p:nvPr/>
        </p:nvSpPr>
        <p:spPr bwMode="auto">
          <a:xfrm>
            <a:off x="6176963" y="5029200"/>
            <a:ext cx="5334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fr-FR"/>
              <a:t>2</a:t>
            </a:r>
          </a:p>
        </p:txBody>
      </p:sp>
      <p:sp>
        <p:nvSpPr>
          <p:cNvPr id="12295" name="Rectangle 19"/>
          <p:cNvSpPr>
            <a:spLocks noChangeArrowheads="1"/>
          </p:cNvSpPr>
          <p:nvPr/>
        </p:nvSpPr>
        <p:spPr bwMode="auto">
          <a:xfrm>
            <a:off x="6710363" y="5029200"/>
            <a:ext cx="5334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fr-FR"/>
              <a:t>3</a:t>
            </a:r>
          </a:p>
        </p:txBody>
      </p:sp>
      <p:sp>
        <p:nvSpPr>
          <p:cNvPr id="12296" name="Text Box 20"/>
          <p:cNvSpPr txBox="1">
            <a:spLocks noChangeArrowheads="1"/>
          </p:cNvSpPr>
          <p:nvPr/>
        </p:nvSpPr>
        <p:spPr bwMode="auto">
          <a:xfrm>
            <a:off x="4191000" y="5638800"/>
            <a:ext cx="374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/>
            <a:r>
              <a:rPr lang="en-US" altLang="fr-FR"/>
              <a:t>b</a:t>
            </a:r>
          </a:p>
        </p:txBody>
      </p:sp>
      <p:sp>
        <p:nvSpPr>
          <p:cNvPr id="12297" name="Line 21"/>
          <p:cNvSpPr>
            <a:spLocks noChangeShapeType="1"/>
          </p:cNvSpPr>
          <p:nvPr/>
        </p:nvSpPr>
        <p:spPr bwMode="auto">
          <a:xfrm flipV="1">
            <a:off x="4576763" y="5486400"/>
            <a:ext cx="9906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2298" name="Rectangle 22"/>
          <p:cNvSpPr>
            <a:spLocks noChangeArrowheads="1"/>
          </p:cNvSpPr>
          <p:nvPr/>
        </p:nvSpPr>
        <p:spPr bwMode="auto">
          <a:xfrm>
            <a:off x="7248525" y="5029200"/>
            <a:ext cx="5334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fr-FR" altLang="fr-FR"/>
          </a:p>
        </p:txBody>
      </p:sp>
      <p:sp>
        <p:nvSpPr>
          <p:cNvPr id="12299" name="Text Box 23"/>
          <p:cNvSpPr txBox="1">
            <a:spLocks noChangeArrowheads="1"/>
          </p:cNvSpPr>
          <p:nvPr/>
        </p:nvSpPr>
        <p:spPr bwMode="auto">
          <a:xfrm>
            <a:off x="7315200" y="5181600"/>
            <a:ext cx="377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/>
            <a:r>
              <a:rPr lang="en-US" altLang="fr-FR"/>
              <a:t>4</a:t>
            </a:r>
          </a:p>
        </p:txBody>
      </p:sp>
      <p:sp>
        <p:nvSpPr>
          <p:cNvPr id="12300" name="Text Box 24"/>
          <p:cNvSpPr txBox="1">
            <a:spLocks noChangeArrowheads="1"/>
          </p:cNvSpPr>
          <p:nvPr/>
        </p:nvSpPr>
        <p:spPr bwMode="auto">
          <a:xfrm>
            <a:off x="1600200" y="1981200"/>
            <a:ext cx="2127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/>
            <a:r>
              <a:rPr lang="en-US" altLang="fr-FR"/>
              <a:t>a = [1, 2, 3]</a:t>
            </a:r>
          </a:p>
        </p:txBody>
      </p:sp>
      <p:sp>
        <p:nvSpPr>
          <p:cNvPr id="12301" name="Text Box 26"/>
          <p:cNvSpPr txBox="1">
            <a:spLocks noChangeArrowheads="1"/>
          </p:cNvSpPr>
          <p:nvPr/>
        </p:nvSpPr>
        <p:spPr bwMode="auto">
          <a:xfrm>
            <a:off x="1600200" y="5181600"/>
            <a:ext cx="2076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/>
            <a:r>
              <a:rPr lang="en-US" altLang="fr-FR"/>
              <a:t>a.append(4)</a:t>
            </a:r>
          </a:p>
        </p:txBody>
      </p:sp>
      <p:sp>
        <p:nvSpPr>
          <p:cNvPr id="12302" name="Text Box 28"/>
          <p:cNvSpPr txBox="1">
            <a:spLocks noChangeArrowheads="1"/>
          </p:cNvSpPr>
          <p:nvPr/>
        </p:nvSpPr>
        <p:spPr bwMode="auto">
          <a:xfrm>
            <a:off x="1600200" y="3429000"/>
            <a:ext cx="1022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/>
            <a:r>
              <a:rPr lang="en-US" altLang="fr-FR"/>
              <a:t>b = a</a:t>
            </a:r>
          </a:p>
        </p:txBody>
      </p:sp>
      <p:grpSp>
        <p:nvGrpSpPr>
          <p:cNvPr id="12303" name="Group 38"/>
          <p:cNvGrpSpPr>
            <a:grpSpLocks/>
          </p:cNvGrpSpPr>
          <p:nvPr/>
        </p:nvGrpSpPr>
        <p:grpSpPr bwMode="auto">
          <a:xfrm>
            <a:off x="4191000" y="1828800"/>
            <a:ext cx="3049588" cy="762000"/>
            <a:chOff x="2640" y="768"/>
            <a:chExt cx="1921" cy="480"/>
          </a:xfrm>
        </p:grpSpPr>
        <p:sp>
          <p:nvSpPr>
            <p:cNvPr id="12305" name="Text Box 30"/>
            <p:cNvSpPr txBox="1">
              <a:spLocks noChangeArrowheads="1"/>
            </p:cNvSpPr>
            <p:nvPr/>
          </p:nvSpPr>
          <p:spPr bwMode="auto">
            <a:xfrm>
              <a:off x="2640" y="816"/>
              <a:ext cx="2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l"/>
              <a:r>
                <a:rPr lang="en-US" altLang="fr-FR"/>
                <a:t>a</a:t>
              </a:r>
            </a:p>
          </p:txBody>
        </p:sp>
        <p:sp>
          <p:nvSpPr>
            <p:cNvPr id="12306" name="Line 31"/>
            <p:cNvSpPr>
              <a:spLocks noChangeShapeType="1"/>
            </p:cNvSpPr>
            <p:nvPr/>
          </p:nvSpPr>
          <p:spPr bwMode="auto">
            <a:xfrm>
              <a:off x="2880" y="1008"/>
              <a:ext cx="6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2307" name="Rectangle 32"/>
            <p:cNvSpPr>
              <a:spLocks noChangeArrowheads="1"/>
            </p:cNvSpPr>
            <p:nvPr/>
          </p:nvSpPr>
          <p:spPr bwMode="auto">
            <a:xfrm>
              <a:off x="3553" y="768"/>
              <a:ext cx="336" cy="48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r>
                <a:rPr lang="en-US" altLang="fr-FR"/>
                <a:t>1</a:t>
              </a:r>
            </a:p>
          </p:txBody>
        </p:sp>
        <p:sp>
          <p:nvSpPr>
            <p:cNvPr id="12308" name="Rectangle 33"/>
            <p:cNvSpPr>
              <a:spLocks noChangeArrowheads="1"/>
            </p:cNvSpPr>
            <p:nvPr/>
          </p:nvSpPr>
          <p:spPr bwMode="auto">
            <a:xfrm>
              <a:off x="3889" y="768"/>
              <a:ext cx="336" cy="48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r>
                <a:rPr lang="en-US" altLang="fr-FR"/>
                <a:t>2</a:t>
              </a:r>
            </a:p>
          </p:txBody>
        </p:sp>
        <p:sp>
          <p:nvSpPr>
            <p:cNvPr id="12309" name="Rectangle 34"/>
            <p:cNvSpPr>
              <a:spLocks noChangeArrowheads="1"/>
            </p:cNvSpPr>
            <p:nvPr/>
          </p:nvSpPr>
          <p:spPr bwMode="auto">
            <a:xfrm>
              <a:off x="4225" y="768"/>
              <a:ext cx="336" cy="48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r>
                <a:rPr lang="en-US" altLang="fr-FR"/>
                <a:t>3</a:t>
              </a:r>
            </a:p>
          </p:txBody>
        </p:sp>
      </p:grpSp>
      <p:sp>
        <p:nvSpPr>
          <p:cNvPr id="12304" name="Rectangle 3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r-FR" dirty="0"/>
              <a:t>Les types </a:t>
            </a:r>
            <a:r>
              <a:rPr lang="en-US" altLang="fr-FR" dirty="0" err="1"/>
              <a:t>références</a:t>
            </a:r>
            <a:endParaRPr lang="en-US" altLang="fr-FR" dirty="0"/>
          </a:p>
        </p:txBody>
      </p:sp>
    </p:spTree>
    <p:extLst>
      <p:ext uri="{BB962C8B-B14F-4D97-AF65-F5344CB8AC3E}">
        <p14:creationId xmlns:p14="http://schemas.microsoft.com/office/powerpoint/2010/main" val="19445656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Remarques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500"/>
              </a:spcBef>
              <a:spcAft>
                <a:spcPts val="500"/>
              </a:spcAft>
            </a:pPr>
            <a:r>
              <a:rPr lang="en-GB" altLang="fr-FR" dirty="0"/>
              <a:t>Les </a:t>
            </a:r>
            <a:r>
              <a:rPr lang="en-GB" altLang="fr-FR" dirty="0" err="1"/>
              <a:t>opérateurs</a:t>
            </a:r>
            <a:r>
              <a:rPr lang="en-GB" altLang="fr-FR" dirty="0"/>
              <a:t> de </a:t>
            </a:r>
            <a:r>
              <a:rPr lang="en-GB" altLang="fr-FR" dirty="0" err="1"/>
              <a:t>comparaison</a:t>
            </a:r>
            <a:r>
              <a:rPr lang="en-GB" altLang="fr-FR" dirty="0"/>
              <a:t> </a:t>
            </a:r>
            <a:r>
              <a:rPr lang="en-GB" altLang="fr-FR" b="1" dirty="0"/>
              <a:t>in</a:t>
            </a:r>
            <a:r>
              <a:rPr lang="en-GB" altLang="fr-FR" dirty="0"/>
              <a:t> et </a:t>
            </a:r>
            <a:r>
              <a:rPr lang="en-GB" altLang="fr-FR" b="1" dirty="0"/>
              <a:t>not in</a:t>
            </a:r>
            <a:r>
              <a:rPr lang="en-GB" altLang="fr-FR" dirty="0"/>
              <a:t> </a:t>
            </a:r>
            <a:r>
              <a:rPr lang="en-GB" altLang="fr-FR" dirty="0" err="1"/>
              <a:t>vérifient</a:t>
            </a:r>
            <a:r>
              <a:rPr lang="en-GB" altLang="fr-FR" dirty="0"/>
              <a:t> </a:t>
            </a:r>
            <a:r>
              <a:rPr lang="en-GB" altLang="fr-FR" dirty="0" err="1"/>
              <a:t>si</a:t>
            </a:r>
            <a:r>
              <a:rPr lang="en-GB" altLang="fr-FR" dirty="0"/>
              <a:t> </a:t>
            </a:r>
            <a:r>
              <a:rPr lang="en-GB" altLang="fr-FR" dirty="0" err="1"/>
              <a:t>une</a:t>
            </a:r>
            <a:r>
              <a:rPr lang="en-GB" altLang="fr-FR" dirty="0"/>
              <a:t> </a:t>
            </a:r>
            <a:r>
              <a:rPr lang="en-GB" altLang="fr-FR" dirty="0" err="1"/>
              <a:t>valeur</a:t>
            </a:r>
            <a:r>
              <a:rPr lang="en-GB" altLang="fr-FR" dirty="0"/>
              <a:t> </a:t>
            </a:r>
            <a:r>
              <a:rPr lang="en-GB" altLang="fr-FR" dirty="0" err="1"/>
              <a:t>apparaît</a:t>
            </a:r>
            <a:r>
              <a:rPr lang="en-GB" altLang="fr-FR" dirty="0"/>
              <a:t> (</a:t>
            </a:r>
            <a:r>
              <a:rPr lang="en-GB" altLang="fr-FR" dirty="0" err="1"/>
              <a:t>ou</a:t>
            </a:r>
            <a:r>
              <a:rPr lang="en-GB" altLang="fr-FR" dirty="0"/>
              <a:t> non) </a:t>
            </a:r>
            <a:r>
              <a:rPr lang="en-GB" altLang="fr-FR" dirty="0" err="1"/>
              <a:t>dans</a:t>
            </a:r>
            <a:r>
              <a:rPr lang="en-GB" altLang="fr-FR" dirty="0"/>
              <a:t> </a:t>
            </a:r>
            <a:r>
              <a:rPr lang="en-GB" altLang="fr-FR" dirty="0" err="1"/>
              <a:t>une</a:t>
            </a:r>
            <a:r>
              <a:rPr lang="en-GB" altLang="fr-FR" dirty="0"/>
              <a:t> </a:t>
            </a:r>
            <a:r>
              <a:rPr lang="en-GB" altLang="fr-FR" dirty="0" err="1"/>
              <a:t>séquence</a:t>
            </a:r>
            <a:r>
              <a:rPr lang="en-GB" altLang="fr-FR" dirty="0"/>
              <a:t>. </a:t>
            </a:r>
          </a:p>
          <a:p>
            <a:pPr eaLnBrk="1" hangingPunct="1">
              <a:spcBef>
                <a:spcPts val="500"/>
              </a:spcBef>
              <a:spcAft>
                <a:spcPts val="500"/>
              </a:spcAft>
            </a:pPr>
            <a:r>
              <a:rPr lang="en-GB" altLang="fr-FR" dirty="0"/>
              <a:t>Les </a:t>
            </a:r>
            <a:r>
              <a:rPr lang="en-GB" altLang="fr-FR" dirty="0" err="1"/>
              <a:t>opérateurs</a:t>
            </a:r>
            <a:r>
              <a:rPr lang="en-GB" altLang="fr-FR" dirty="0"/>
              <a:t> </a:t>
            </a:r>
            <a:r>
              <a:rPr lang="en-GB" altLang="fr-FR" b="1" dirty="0"/>
              <a:t>is</a:t>
            </a:r>
            <a:r>
              <a:rPr lang="en-GB" altLang="fr-FR" dirty="0"/>
              <a:t> et </a:t>
            </a:r>
            <a:r>
              <a:rPr lang="en-GB" altLang="fr-FR" b="1" dirty="0"/>
              <a:t>is not</a:t>
            </a:r>
            <a:r>
              <a:rPr lang="en-GB" altLang="fr-FR" dirty="0"/>
              <a:t> </a:t>
            </a:r>
            <a:r>
              <a:rPr lang="en-GB" altLang="fr-FR" dirty="0" err="1"/>
              <a:t>vérifient</a:t>
            </a:r>
            <a:r>
              <a:rPr lang="en-GB" altLang="fr-FR" dirty="0"/>
              <a:t> </a:t>
            </a:r>
            <a:r>
              <a:rPr lang="en-GB" altLang="fr-FR" dirty="0" err="1"/>
              <a:t>si</a:t>
            </a:r>
            <a:r>
              <a:rPr lang="en-GB" altLang="fr-FR" dirty="0"/>
              <a:t> </a:t>
            </a:r>
            <a:r>
              <a:rPr lang="en-GB" altLang="fr-FR" dirty="0" err="1"/>
              <a:t>deux</a:t>
            </a:r>
            <a:r>
              <a:rPr lang="en-GB" altLang="fr-FR" dirty="0"/>
              <a:t> </a:t>
            </a:r>
            <a:r>
              <a:rPr lang="en-GB" altLang="fr-FR" dirty="0" err="1"/>
              <a:t>objets</a:t>
            </a:r>
            <a:r>
              <a:rPr lang="en-GB" altLang="fr-FR" dirty="0"/>
              <a:t> </a:t>
            </a:r>
            <a:r>
              <a:rPr lang="en-GB" altLang="fr-FR" dirty="0" err="1"/>
              <a:t>sont</a:t>
            </a:r>
            <a:r>
              <a:rPr lang="en-GB" altLang="fr-FR" dirty="0"/>
              <a:t> </a:t>
            </a:r>
            <a:r>
              <a:rPr lang="en-GB" altLang="fr-FR" dirty="0" err="1"/>
              <a:t>réellement</a:t>
            </a:r>
            <a:r>
              <a:rPr lang="en-GB" altLang="fr-FR" dirty="0"/>
              <a:t> le </a:t>
            </a:r>
            <a:r>
              <a:rPr lang="en-GB" altLang="fr-FR" dirty="0" err="1"/>
              <a:t>même</a:t>
            </a:r>
            <a:r>
              <a:rPr lang="en-GB" altLang="fr-FR" dirty="0"/>
              <a:t> objet</a:t>
            </a:r>
          </a:p>
          <a:p>
            <a:pPr lvl="1" eaLnBrk="1" hangingPunct="1">
              <a:spcBef>
                <a:spcPts val="500"/>
              </a:spcBef>
              <a:spcAft>
                <a:spcPts val="500"/>
              </a:spcAft>
            </a:pPr>
            <a:r>
              <a:rPr lang="en-GB" altLang="fr-FR" dirty="0" err="1"/>
              <a:t>ceci</a:t>
            </a:r>
            <a:r>
              <a:rPr lang="en-GB" altLang="fr-FR" dirty="0"/>
              <a:t> se </a:t>
            </a:r>
            <a:r>
              <a:rPr lang="en-GB" altLang="fr-FR" dirty="0" err="1"/>
              <a:t>justifie</a:t>
            </a:r>
            <a:r>
              <a:rPr lang="en-GB" altLang="fr-FR" dirty="0"/>
              <a:t> </a:t>
            </a:r>
            <a:r>
              <a:rPr lang="en-GB" altLang="fr-FR" dirty="0" err="1"/>
              <a:t>seulement</a:t>
            </a:r>
            <a:r>
              <a:rPr lang="en-GB" altLang="fr-FR" dirty="0"/>
              <a:t> pour les </a:t>
            </a:r>
            <a:r>
              <a:rPr lang="en-GB" altLang="fr-FR" dirty="0" err="1"/>
              <a:t>objets</a:t>
            </a:r>
            <a:r>
              <a:rPr lang="en-GB" altLang="fr-FR" dirty="0"/>
              <a:t> </a:t>
            </a:r>
            <a:r>
              <a:rPr lang="en-GB" altLang="fr-FR" dirty="0" err="1"/>
              <a:t>modifiables</a:t>
            </a:r>
            <a:r>
              <a:rPr lang="en-GB" altLang="fr-FR" dirty="0"/>
              <a:t> </a:t>
            </a:r>
            <a:r>
              <a:rPr lang="en-GB" altLang="fr-FR" dirty="0" err="1"/>
              <a:t>comme</a:t>
            </a:r>
            <a:r>
              <a:rPr lang="en-GB" altLang="fr-FR" dirty="0"/>
              <a:t> les </a:t>
            </a:r>
            <a:r>
              <a:rPr lang="en-GB" altLang="fr-FR" dirty="0" err="1"/>
              <a:t>listes</a:t>
            </a:r>
            <a:endParaRPr lang="en-GB" altLang="fr-FR" dirty="0"/>
          </a:p>
          <a:p>
            <a:pPr eaLnBrk="1" hangingPunct="1">
              <a:spcBef>
                <a:spcPts val="500"/>
              </a:spcBef>
              <a:spcAft>
                <a:spcPts val="500"/>
              </a:spcAft>
            </a:pPr>
            <a:r>
              <a:rPr lang="en-GB" altLang="fr-FR" dirty="0"/>
              <a:t>Pour cloner </a:t>
            </a:r>
            <a:r>
              <a:rPr lang="en-GB" altLang="fr-FR" dirty="0" err="1"/>
              <a:t>une</a:t>
            </a:r>
            <a:r>
              <a:rPr lang="en-GB" altLang="fr-FR" dirty="0"/>
              <a:t> </a:t>
            </a:r>
            <a:r>
              <a:rPr lang="en-GB" altLang="fr-FR" dirty="0" err="1"/>
              <a:t>liste</a:t>
            </a:r>
            <a:r>
              <a:rPr lang="en-GB" altLang="fr-FR" dirty="0"/>
              <a:t> utiliser la </a:t>
            </a:r>
            <a:r>
              <a:rPr lang="en-GB" altLang="fr-FR" dirty="0" err="1"/>
              <a:t>fonction</a:t>
            </a:r>
            <a:r>
              <a:rPr lang="en-GB" altLang="fr-FR" dirty="0"/>
              <a:t> list()</a:t>
            </a:r>
          </a:p>
          <a:p>
            <a:pPr lvl="1" eaLnBrk="1" hangingPunct="1">
              <a:spcBef>
                <a:spcPts val="500"/>
              </a:spcBef>
              <a:spcAft>
                <a:spcPts val="500"/>
              </a:spcAft>
            </a:pPr>
            <a:r>
              <a:rPr lang="en-GB" altLang="fr-FR" dirty="0" err="1"/>
              <a:t>Transforme</a:t>
            </a:r>
            <a:r>
              <a:rPr lang="en-GB" altLang="fr-FR" dirty="0"/>
              <a:t> </a:t>
            </a:r>
            <a:r>
              <a:rPr lang="en-GB" altLang="fr-FR" dirty="0" err="1"/>
              <a:t>une</a:t>
            </a:r>
            <a:r>
              <a:rPr lang="en-GB" altLang="fr-FR" dirty="0"/>
              <a:t> collection de </a:t>
            </a:r>
            <a:r>
              <a:rPr lang="en-GB" altLang="fr-FR" dirty="0" err="1"/>
              <a:t>valeurs</a:t>
            </a:r>
            <a:r>
              <a:rPr lang="en-GB" altLang="fr-FR" dirty="0"/>
              <a:t> </a:t>
            </a:r>
            <a:r>
              <a:rPr lang="en-GB" altLang="fr-FR" dirty="0" err="1"/>
              <a:t>en</a:t>
            </a:r>
            <a:r>
              <a:rPr lang="en-GB" altLang="fr-FR" dirty="0"/>
              <a:t> </a:t>
            </a:r>
            <a:r>
              <a:rPr lang="en-GB" altLang="fr-FR" dirty="0" err="1"/>
              <a:t>liste</a:t>
            </a:r>
            <a:endParaRPr lang="en-GB" altLang="fr-FR" dirty="0"/>
          </a:p>
          <a:p>
            <a:pPr lvl="1" eaLnBrk="1" hangingPunct="1">
              <a:spcBef>
                <a:spcPts val="500"/>
              </a:spcBef>
              <a:spcAft>
                <a:spcPts val="500"/>
              </a:spcAft>
            </a:pPr>
            <a:endParaRPr lang="en-GB" altLang="fr-FR" dirty="0"/>
          </a:p>
        </p:txBody>
      </p:sp>
    </p:spTree>
    <p:extLst>
      <p:ext uri="{BB962C8B-B14F-4D97-AF65-F5344CB8AC3E}">
        <p14:creationId xmlns:p14="http://schemas.microsoft.com/office/powerpoint/2010/main" val="29977005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Tuples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Est une collection de valeurs non modifiable</a:t>
            </a:r>
          </a:p>
          <a:p>
            <a:r>
              <a:rPr lang="en-GB" altLang="fr-FR" dirty="0"/>
              <a:t>Des </a:t>
            </a:r>
            <a:r>
              <a:rPr lang="en-GB" altLang="fr-FR" dirty="0" err="1"/>
              <a:t>valeurs</a:t>
            </a:r>
            <a:r>
              <a:rPr lang="en-GB" altLang="fr-FR" dirty="0"/>
              <a:t> (entre </a:t>
            </a:r>
            <a:r>
              <a:rPr lang="en-GB" altLang="fr-FR" dirty="0" err="1"/>
              <a:t>parenthèses</a:t>
            </a:r>
            <a:r>
              <a:rPr lang="en-GB" altLang="fr-FR" dirty="0"/>
              <a:t>) </a:t>
            </a:r>
            <a:r>
              <a:rPr lang="en-GB" altLang="fr-FR" dirty="0" err="1"/>
              <a:t>séparées</a:t>
            </a:r>
            <a:r>
              <a:rPr lang="en-GB" altLang="fr-FR" dirty="0"/>
              <a:t> par des virgules</a:t>
            </a:r>
          </a:p>
          <a:p>
            <a:pPr lvl="1"/>
            <a:r>
              <a:rPr lang="en-GB" altLang="fr-FR" dirty="0"/>
              <a:t>tuple=(0,1.4,’world’)</a:t>
            </a:r>
          </a:p>
          <a:p>
            <a:r>
              <a:rPr lang="en-GB" altLang="fr-FR" dirty="0" err="1"/>
              <a:t>Très</a:t>
            </a:r>
            <a:r>
              <a:rPr lang="en-GB" altLang="fr-FR" dirty="0"/>
              <a:t> utile pour les retours de </a:t>
            </a:r>
            <a:r>
              <a:rPr lang="en-GB" altLang="fr-FR" dirty="0" err="1"/>
              <a:t>fonctions</a:t>
            </a:r>
            <a:endParaRPr lang="en-GB" altLang="fr-FR" dirty="0"/>
          </a:p>
          <a:p>
            <a:pPr lvl="1"/>
            <a:r>
              <a:rPr lang="en-GB" altLang="fr-FR" dirty="0" err="1"/>
              <a:t>Egalement</a:t>
            </a:r>
            <a:r>
              <a:rPr lang="en-GB" altLang="fr-FR" dirty="0"/>
              <a:t> pour les </a:t>
            </a:r>
            <a:r>
              <a:rPr lang="en-GB" altLang="fr-FR" dirty="0" err="1"/>
              <a:t>appels</a:t>
            </a:r>
            <a:r>
              <a:rPr lang="en-GB" altLang="fr-FR" dirty="0"/>
              <a:t> pour assurer de la non modification des </a:t>
            </a:r>
            <a:r>
              <a:rPr lang="en-GB" altLang="fr-FR" dirty="0" err="1"/>
              <a:t>valeurs</a:t>
            </a:r>
            <a:endParaRPr lang="en-GB" altLang="fr-FR" dirty="0"/>
          </a:p>
          <a:p>
            <a:r>
              <a:rPr lang="en-GB" altLang="fr-FR" dirty="0" err="1"/>
              <a:t>Rapide</a:t>
            </a:r>
            <a:endParaRPr lang="en-GB" altLang="fr-FR" dirty="0"/>
          </a:p>
          <a:p>
            <a:r>
              <a:rPr lang="en-GB" altLang="fr-FR" dirty="0"/>
              <a:t>tuple()</a:t>
            </a:r>
          </a:p>
          <a:p>
            <a:pPr lvl="1"/>
            <a:r>
              <a:rPr lang="en-GB" altLang="fr-FR" dirty="0" err="1"/>
              <a:t>Convertit</a:t>
            </a:r>
            <a:r>
              <a:rPr lang="en-GB" altLang="fr-FR" dirty="0"/>
              <a:t> </a:t>
            </a:r>
            <a:r>
              <a:rPr lang="en-GB" altLang="fr-FR" dirty="0" err="1"/>
              <a:t>une</a:t>
            </a:r>
            <a:r>
              <a:rPr lang="en-GB" altLang="fr-FR" dirty="0"/>
              <a:t> </a:t>
            </a:r>
            <a:r>
              <a:rPr lang="en-GB" altLang="fr-FR" dirty="0" err="1"/>
              <a:t>liste</a:t>
            </a:r>
            <a:r>
              <a:rPr lang="en-GB" altLang="fr-FR" dirty="0"/>
              <a:t> </a:t>
            </a:r>
            <a:r>
              <a:rPr lang="en-GB" altLang="fr-FR" dirty="0" err="1"/>
              <a:t>en</a:t>
            </a:r>
            <a:r>
              <a:rPr lang="en-GB" altLang="fr-FR" dirty="0"/>
              <a:t> tuple </a:t>
            </a:r>
            <a:r>
              <a:rPr lang="en-GB" altLang="fr-FR" dirty="0" err="1"/>
              <a:t>en</a:t>
            </a:r>
            <a:r>
              <a:rPr lang="en-GB" altLang="fr-FR" dirty="0"/>
              <a:t> la </a:t>
            </a:r>
            <a:r>
              <a:rPr lang="en-GB" altLang="fr-FR" dirty="0" err="1"/>
              <a:t>clonant</a:t>
            </a:r>
            <a:r>
              <a:rPr lang="en-GB" altLang="fr-FR" dirty="0"/>
              <a:t> </a:t>
            </a:r>
            <a:r>
              <a:rPr lang="en-GB" altLang="fr-FR" dirty="0" err="1"/>
              <a:t>ou</a:t>
            </a:r>
            <a:r>
              <a:rPr lang="en-GB" altLang="fr-FR" dirty="0"/>
              <a:t> clone le tuple</a:t>
            </a:r>
          </a:p>
          <a:p>
            <a:endParaRPr lang="en-GB" alt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588174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Opération sur les </a:t>
            </a:r>
            <a:r>
              <a:rPr lang="fr-FR" dirty="0" err="1"/>
              <a:t>tuples</a:t>
            </a:r>
            <a:endParaRPr lang="fr-FR" dirty="0"/>
          </a:p>
        </p:txBody>
      </p:sp>
      <p:pic>
        <p:nvPicPr>
          <p:cNvPr id="4" name="Picture 6" descr="D:\python\sv4884904.gif"/>
          <p:cNvPicPr>
            <a:picLocks noChangeAspect="1" noChangeArrowheads="1"/>
          </p:cNvPicPr>
          <p:nvPr/>
        </p:nvPicPr>
        <p:blipFill>
          <a:blip r:embed="rId2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177431"/>
            <a:ext cx="64008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0809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dictionnaires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fr-FR" dirty="0"/>
              <a:t>Un </a:t>
            </a:r>
            <a:r>
              <a:rPr lang="en-GB" altLang="fr-FR" dirty="0" err="1"/>
              <a:t>dictionnaire</a:t>
            </a:r>
            <a:r>
              <a:rPr lang="en-GB" altLang="fr-FR" dirty="0"/>
              <a:t> </a:t>
            </a:r>
            <a:r>
              <a:rPr lang="en-GB" altLang="fr-FR" dirty="0" err="1"/>
              <a:t>est</a:t>
            </a:r>
            <a:r>
              <a:rPr lang="en-GB" altLang="fr-FR" dirty="0"/>
              <a:t> un ensemble non </a:t>
            </a:r>
            <a:r>
              <a:rPr lang="en-GB" altLang="fr-FR" dirty="0" err="1"/>
              <a:t>ordonnés</a:t>
            </a:r>
            <a:r>
              <a:rPr lang="en-GB" altLang="fr-FR" dirty="0"/>
              <a:t> de couples </a:t>
            </a:r>
            <a:r>
              <a:rPr lang="en-GB" altLang="fr-FR" dirty="0" err="1"/>
              <a:t>clé:valeur</a:t>
            </a:r>
            <a:r>
              <a:rPr lang="en-GB" altLang="fr-FR" dirty="0"/>
              <a:t> avec des </a:t>
            </a:r>
            <a:r>
              <a:rPr lang="en-GB" altLang="fr-FR" dirty="0" err="1"/>
              <a:t>clés</a:t>
            </a:r>
            <a:r>
              <a:rPr lang="en-GB" altLang="fr-FR" dirty="0"/>
              <a:t> </a:t>
            </a:r>
            <a:r>
              <a:rPr lang="en-GB" altLang="fr-FR" dirty="0" err="1"/>
              <a:t>uniques</a:t>
            </a:r>
            <a:endParaRPr lang="en-GB" altLang="fr-FR" dirty="0"/>
          </a:p>
          <a:p>
            <a:pPr eaLnBrk="1" hangingPunct="1"/>
            <a:r>
              <a:rPr lang="en-GB" altLang="fr-FR" dirty="0"/>
              <a:t>Des couples </a:t>
            </a:r>
            <a:r>
              <a:rPr lang="en-GB" altLang="fr-FR" dirty="0" err="1"/>
              <a:t>clé:valeur</a:t>
            </a:r>
            <a:r>
              <a:rPr lang="en-GB" altLang="fr-FR" dirty="0"/>
              <a:t> </a:t>
            </a:r>
            <a:r>
              <a:rPr lang="en-GB" altLang="fr-FR" dirty="0" err="1"/>
              <a:t>séparés</a:t>
            </a:r>
            <a:r>
              <a:rPr lang="en-GB" altLang="fr-FR" dirty="0"/>
              <a:t> par des virgules et entre accolades</a:t>
            </a:r>
          </a:p>
          <a:p>
            <a:pPr lvl="1" eaLnBrk="1" hangingPunct="1"/>
            <a:r>
              <a:rPr lang="en-GB" altLang="fr-FR" i="1" dirty="0">
                <a:solidFill>
                  <a:schemeClr val="accent2"/>
                </a:solidFill>
              </a:rPr>
              <a:t>&gt;&gt;&gt; </a:t>
            </a:r>
            <a:r>
              <a:rPr lang="en-GB" altLang="fr-FR" i="1" dirty="0" err="1">
                <a:solidFill>
                  <a:schemeClr val="accent2"/>
                </a:solidFill>
              </a:rPr>
              <a:t>dico</a:t>
            </a:r>
            <a:r>
              <a:rPr lang="en-GB" altLang="fr-FR" i="1" dirty="0">
                <a:solidFill>
                  <a:schemeClr val="accent2"/>
                </a:solidFill>
              </a:rPr>
              <a:t> = {`</a:t>
            </a:r>
            <a:r>
              <a:rPr lang="en-GB" altLang="fr-FR" i="1" dirty="0" err="1">
                <a:solidFill>
                  <a:schemeClr val="accent2"/>
                </a:solidFill>
              </a:rPr>
              <a:t>japon</a:t>
            </a:r>
            <a:r>
              <a:rPr lang="en-GB" altLang="fr-FR" i="1" dirty="0">
                <a:solidFill>
                  <a:schemeClr val="accent2"/>
                </a:solidFill>
              </a:rPr>
              <a:t>' :'japan', `chine' :'china'}</a:t>
            </a:r>
            <a:r>
              <a:rPr lang="en-GB" altLang="fr-FR" dirty="0">
                <a:solidFill>
                  <a:schemeClr val="accent2"/>
                </a:solidFill>
              </a:rPr>
              <a:t> </a:t>
            </a:r>
          </a:p>
          <a:p>
            <a:pPr eaLnBrk="1" hangingPunct="1"/>
            <a:r>
              <a:rPr lang="en-GB" altLang="fr-FR" dirty="0"/>
              <a:t>Un </a:t>
            </a:r>
            <a:r>
              <a:rPr lang="en-GB" altLang="fr-FR" dirty="0" err="1"/>
              <a:t>dictionnaire</a:t>
            </a:r>
            <a:r>
              <a:rPr lang="en-GB" altLang="fr-FR" dirty="0"/>
              <a:t> </a:t>
            </a:r>
            <a:r>
              <a:rPr lang="en-GB" altLang="fr-FR" dirty="0" err="1"/>
              <a:t>est</a:t>
            </a:r>
            <a:r>
              <a:rPr lang="en-GB" altLang="fr-FR" dirty="0"/>
              <a:t> </a:t>
            </a:r>
            <a:r>
              <a:rPr lang="en-GB" altLang="fr-FR" dirty="0" err="1"/>
              <a:t>indexé</a:t>
            </a:r>
            <a:r>
              <a:rPr lang="en-GB" altLang="fr-FR" dirty="0"/>
              <a:t> par </a:t>
            </a:r>
            <a:r>
              <a:rPr lang="en-GB" altLang="fr-FR" dirty="0" err="1"/>
              <a:t>une</a:t>
            </a:r>
            <a:r>
              <a:rPr lang="en-GB" altLang="fr-FR" dirty="0"/>
              <a:t> </a:t>
            </a:r>
            <a:r>
              <a:rPr lang="en-GB" altLang="fr-FR" dirty="0" err="1"/>
              <a:t>clé</a:t>
            </a:r>
            <a:r>
              <a:rPr lang="en-GB" altLang="fr-FR" dirty="0"/>
              <a:t> qui </a:t>
            </a:r>
            <a:r>
              <a:rPr lang="en-GB" altLang="fr-FR" dirty="0" err="1"/>
              <a:t>peut</a:t>
            </a:r>
            <a:r>
              <a:rPr lang="en-GB" altLang="fr-FR" dirty="0"/>
              <a:t> </a:t>
            </a:r>
            <a:r>
              <a:rPr lang="en-GB" altLang="fr-FR" dirty="0" err="1"/>
              <a:t>être</a:t>
            </a:r>
            <a:r>
              <a:rPr lang="en-GB" altLang="fr-FR" dirty="0"/>
              <a:t> de </a:t>
            </a:r>
            <a:r>
              <a:rPr lang="en-GB" altLang="fr-FR" dirty="0" err="1"/>
              <a:t>n’importe</a:t>
            </a:r>
            <a:r>
              <a:rPr lang="en-GB" altLang="fr-FR" dirty="0"/>
              <a:t> </a:t>
            </a:r>
            <a:r>
              <a:rPr lang="en-GB" altLang="fr-FR" dirty="0" err="1"/>
              <a:t>quel</a:t>
            </a:r>
            <a:r>
              <a:rPr lang="en-GB" altLang="fr-FR" dirty="0"/>
              <a:t> type non-modifiable (</a:t>
            </a:r>
            <a:r>
              <a:rPr lang="en-GB" altLang="fr-FR" dirty="0" err="1"/>
              <a:t>hachage</a:t>
            </a:r>
            <a:r>
              <a:rPr lang="en-GB" altLang="fr-FR" dirty="0"/>
              <a:t>)</a:t>
            </a:r>
          </a:p>
          <a:p>
            <a:pPr lvl="1" eaLnBrk="1" hangingPunct="1"/>
            <a:r>
              <a:rPr lang="en-GB" altLang="fr-FR" dirty="0"/>
              <a:t>string, </a:t>
            </a:r>
            <a:r>
              <a:rPr lang="en-GB" altLang="fr-FR" dirty="0" err="1"/>
              <a:t>nombre</a:t>
            </a:r>
            <a:r>
              <a:rPr lang="en-GB" altLang="fr-FR" dirty="0"/>
              <a:t>, tuples de string et </a:t>
            </a:r>
            <a:r>
              <a:rPr lang="en-GB" altLang="fr-FR" dirty="0" err="1"/>
              <a:t>nombre</a:t>
            </a:r>
            <a:endParaRPr lang="en-GB" altLang="fr-FR" dirty="0"/>
          </a:p>
          <a:p>
            <a:pPr eaLnBrk="1" hangingPunct="1"/>
            <a:r>
              <a:rPr lang="en-GB" altLang="fr-FR" dirty="0" err="1"/>
              <a:t>Très</a:t>
            </a:r>
            <a:r>
              <a:rPr lang="en-GB" altLang="fr-FR" dirty="0"/>
              <a:t> </a:t>
            </a:r>
            <a:r>
              <a:rPr lang="en-GB" altLang="fr-FR" dirty="0" err="1"/>
              <a:t>rapide</a:t>
            </a:r>
            <a:endParaRPr lang="en-GB" altLang="fr-FR" dirty="0"/>
          </a:p>
          <a:p>
            <a:pPr lvl="1" eaLnBrk="1" hangingPunct="1"/>
            <a:r>
              <a:rPr lang="en-GB" altLang="fr-FR" dirty="0" err="1"/>
              <a:t>Algorithme</a:t>
            </a:r>
            <a:r>
              <a:rPr lang="en-GB" altLang="fr-FR" dirty="0"/>
              <a:t> de </a:t>
            </a:r>
            <a:r>
              <a:rPr lang="en-GB" altLang="fr-FR" dirty="0" err="1"/>
              <a:t>hachage</a:t>
            </a:r>
            <a:endParaRPr lang="en-GB" altLang="fr-FR" dirty="0"/>
          </a:p>
          <a:p>
            <a:pPr lvl="1" eaLnBrk="1" hangingPunct="1"/>
            <a:r>
              <a:rPr lang="en-GB" altLang="fr-FR" dirty="0" err="1"/>
              <a:t>Perte</a:t>
            </a:r>
            <a:r>
              <a:rPr lang="en-GB" altLang="fr-FR" dirty="0"/>
              <a:t> de </a:t>
            </a:r>
            <a:r>
              <a:rPr lang="en-GB" altLang="fr-FR" dirty="0" err="1"/>
              <a:t>l’ordre</a:t>
            </a:r>
            <a:r>
              <a:rPr lang="en-GB" altLang="fr-FR" dirty="0"/>
              <a:t> </a:t>
            </a:r>
            <a:r>
              <a:rPr lang="en-GB" altLang="fr-FR" dirty="0" err="1"/>
              <a:t>sauf</a:t>
            </a:r>
            <a:r>
              <a:rPr lang="en-GB" altLang="fr-FR" dirty="0"/>
              <a:t> pour </a:t>
            </a:r>
            <a:r>
              <a:rPr lang="en-GB" altLang="fr-FR" dirty="0" err="1"/>
              <a:t>collections.OrderedDict</a:t>
            </a:r>
            <a:endParaRPr lang="en-GB" alt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158660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Opérations de dictionnaire</a:t>
            </a:r>
          </a:p>
        </p:txBody>
      </p:sp>
      <p:pic>
        <p:nvPicPr>
          <p:cNvPr id="4" name="Picture 6" descr="D:\python\sv488490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137" y="1388375"/>
            <a:ext cx="6400800" cy="4200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899592" y="5821406"/>
            <a:ext cx="8766051" cy="864096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GB" altLang="fr-FR" dirty="0" err="1"/>
              <a:t>has_keys</a:t>
            </a:r>
            <a:r>
              <a:rPr lang="en-GB" altLang="fr-FR" dirty="0"/>
              <a:t> </a:t>
            </a:r>
            <a:r>
              <a:rPr lang="en-GB" altLang="fr-FR" dirty="0" err="1"/>
              <a:t>remplacé</a:t>
            </a:r>
            <a:r>
              <a:rPr lang="en-GB" altLang="fr-FR" dirty="0"/>
              <a:t> par in </a:t>
            </a:r>
            <a:r>
              <a:rPr lang="en-GB" altLang="fr-FR" dirty="0" err="1"/>
              <a:t>en</a:t>
            </a:r>
            <a:r>
              <a:rPr lang="en-GB" altLang="fr-FR" dirty="0"/>
              <a:t> python 3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73407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listes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fr-FR" dirty="0"/>
              <a:t>Il </a:t>
            </a:r>
            <a:r>
              <a:rPr lang="en-GB" altLang="fr-FR" dirty="0" err="1"/>
              <a:t>s’agit</a:t>
            </a:r>
            <a:r>
              <a:rPr lang="en-GB" altLang="fr-FR" dirty="0"/>
              <a:t> </a:t>
            </a:r>
            <a:r>
              <a:rPr lang="en-GB" altLang="fr-FR" dirty="0" err="1"/>
              <a:t>d’une</a:t>
            </a:r>
            <a:r>
              <a:rPr lang="en-GB" altLang="fr-FR" dirty="0"/>
              <a:t> collection </a:t>
            </a:r>
            <a:r>
              <a:rPr lang="en-GB" altLang="fr-FR" dirty="0" err="1"/>
              <a:t>d’objets</a:t>
            </a:r>
            <a:endParaRPr lang="en-GB" altLang="fr-FR" dirty="0"/>
          </a:p>
          <a:p>
            <a:pPr lvl="1" eaLnBrk="1" hangingPunct="1">
              <a:lnSpc>
                <a:spcPct val="90000"/>
              </a:lnSpc>
            </a:pPr>
            <a:r>
              <a:rPr lang="en-GB" altLang="fr-FR" dirty="0" err="1"/>
              <a:t>une</a:t>
            </a:r>
            <a:r>
              <a:rPr lang="en-GB" altLang="fr-FR" dirty="0"/>
              <a:t> </a:t>
            </a:r>
            <a:r>
              <a:rPr lang="en-GB" altLang="fr-FR" dirty="0" err="1"/>
              <a:t>liste</a:t>
            </a:r>
            <a:r>
              <a:rPr lang="en-GB" altLang="fr-FR" dirty="0"/>
              <a:t> de </a:t>
            </a:r>
            <a:r>
              <a:rPr lang="en-GB" altLang="fr-FR" dirty="0" err="1"/>
              <a:t>valeurs</a:t>
            </a:r>
            <a:r>
              <a:rPr lang="en-GB" altLang="fr-FR" dirty="0"/>
              <a:t> (</a:t>
            </a:r>
            <a:r>
              <a:rPr lang="en-GB" altLang="fr-FR" dirty="0" err="1"/>
              <a:t>ou</a:t>
            </a:r>
            <a:r>
              <a:rPr lang="en-GB" altLang="fr-FR" dirty="0"/>
              <a:t> </a:t>
            </a:r>
            <a:r>
              <a:rPr lang="en-GB" altLang="fr-FR" dirty="0" err="1"/>
              <a:t>éléments</a:t>
            </a:r>
            <a:r>
              <a:rPr lang="en-GB" altLang="fr-FR" dirty="0"/>
              <a:t>) entre crochets </a:t>
            </a:r>
            <a:r>
              <a:rPr lang="en-GB" altLang="fr-FR" dirty="0" err="1"/>
              <a:t>séparés</a:t>
            </a:r>
            <a:r>
              <a:rPr lang="en-GB" altLang="fr-FR" dirty="0"/>
              <a:t> par des virgules.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fr-FR" dirty="0"/>
              <a:t>Les </a:t>
            </a:r>
            <a:r>
              <a:rPr lang="en-GB" altLang="fr-FR" dirty="0" err="1"/>
              <a:t>éléments</a:t>
            </a:r>
            <a:r>
              <a:rPr lang="en-GB" altLang="fr-FR" dirty="0"/>
              <a:t> de la </a:t>
            </a:r>
            <a:r>
              <a:rPr lang="en-GB" altLang="fr-FR" dirty="0" err="1"/>
              <a:t>liste</a:t>
            </a:r>
            <a:r>
              <a:rPr lang="en-GB" altLang="fr-FR" dirty="0"/>
              <a:t> </a:t>
            </a:r>
            <a:r>
              <a:rPr lang="en-GB" altLang="fr-FR" dirty="0" err="1"/>
              <a:t>n’ont</a:t>
            </a:r>
            <a:r>
              <a:rPr lang="en-GB" altLang="fr-FR" dirty="0"/>
              <a:t> pas </a:t>
            </a:r>
            <a:r>
              <a:rPr lang="en-GB" altLang="fr-FR" dirty="0" err="1"/>
              <a:t>nécessairement</a:t>
            </a:r>
            <a:r>
              <a:rPr lang="en-GB" altLang="fr-FR" dirty="0"/>
              <a:t> le </a:t>
            </a:r>
            <a:r>
              <a:rPr lang="en-GB" altLang="fr-FR" dirty="0" err="1"/>
              <a:t>même</a:t>
            </a:r>
            <a:r>
              <a:rPr lang="en-GB" altLang="fr-FR" dirty="0"/>
              <a:t> type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fr-FR" dirty="0" err="1"/>
              <a:t>Voici</a:t>
            </a:r>
            <a:r>
              <a:rPr lang="en-GB" altLang="fr-FR" dirty="0"/>
              <a:t> </a:t>
            </a:r>
            <a:r>
              <a:rPr lang="en-GB" altLang="fr-FR" dirty="0" err="1"/>
              <a:t>une</a:t>
            </a:r>
            <a:r>
              <a:rPr lang="en-GB" altLang="fr-FR" dirty="0"/>
              <a:t> </a:t>
            </a:r>
            <a:r>
              <a:rPr lang="en-GB" altLang="fr-FR" dirty="0" err="1"/>
              <a:t>liste</a:t>
            </a:r>
            <a:r>
              <a:rPr lang="en-GB" altLang="fr-FR" dirty="0"/>
              <a:t> de 4 </a:t>
            </a:r>
            <a:r>
              <a:rPr lang="en-GB" altLang="fr-FR" dirty="0" err="1"/>
              <a:t>éléments</a:t>
            </a:r>
            <a:endParaRPr lang="en-GB" altLang="fr-FR" dirty="0"/>
          </a:p>
          <a:p>
            <a:pPr lvl="1" eaLnBrk="1" hangingPunct="1">
              <a:lnSpc>
                <a:spcPct val="90000"/>
              </a:lnSpc>
            </a:pPr>
            <a:r>
              <a:rPr lang="en-GB" altLang="fr-FR" dirty="0"/>
              <a:t>&gt;&gt;&gt;a = [‘spam’, ‘eggs’,100,1234]				  </a:t>
            </a:r>
          </a:p>
          <a:p>
            <a:pPr eaLnBrk="1" hangingPunct="1">
              <a:lnSpc>
                <a:spcPct val="90000"/>
              </a:lnSpc>
            </a:pPr>
            <a:r>
              <a:rPr lang="en-GB" altLang="fr-FR" dirty="0" err="1"/>
              <a:t>Comme</a:t>
            </a:r>
            <a:r>
              <a:rPr lang="en-GB" altLang="fr-FR" dirty="0"/>
              <a:t> les indices des </a:t>
            </a:r>
            <a:r>
              <a:rPr lang="en-GB" altLang="fr-FR" dirty="0" err="1"/>
              <a:t>chaînes</a:t>
            </a:r>
            <a:r>
              <a:rPr lang="en-GB" altLang="fr-FR" dirty="0"/>
              <a:t>, les indices des </a:t>
            </a:r>
            <a:r>
              <a:rPr lang="en-GB" altLang="fr-FR" dirty="0" err="1"/>
              <a:t>listes</a:t>
            </a:r>
            <a:r>
              <a:rPr lang="en-GB" altLang="fr-FR" dirty="0"/>
              <a:t> </a:t>
            </a:r>
            <a:r>
              <a:rPr lang="en-GB" altLang="fr-FR" dirty="0" err="1"/>
              <a:t>commencent</a:t>
            </a:r>
            <a:r>
              <a:rPr lang="en-GB" altLang="fr-FR" dirty="0"/>
              <a:t> à 0, et les </a:t>
            </a:r>
            <a:r>
              <a:rPr lang="en-GB" altLang="fr-FR" dirty="0" err="1"/>
              <a:t>listes</a:t>
            </a:r>
            <a:r>
              <a:rPr lang="en-GB" altLang="fr-FR" dirty="0"/>
              <a:t> </a:t>
            </a:r>
            <a:r>
              <a:rPr lang="en-GB" altLang="fr-FR" dirty="0" err="1"/>
              <a:t>peuvent</a:t>
            </a:r>
            <a:r>
              <a:rPr lang="en-GB" altLang="fr-FR" dirty="0"/>
              <a:t> </a:t>
            </a:r>
            <a:r>
              <a:rPr lang="en-GB" altLang="fr-FR" dirty="0" err="1"/>
              <a:t>étre</a:t>
            </a:r>
            <a:r>
              <a:rPr lang="en-GB" altLang="fr-FR" dirty="0"/>
              <a:t> </a:t>
            </a:r>
            <a:r>
              <a:rPr lang="en-GB" altLang="fr-FR" dirty="0" err="1"/>
              <a:t>découpées</a:t>
            </a:r>
            <a:r>
              <a:rPr lang="en-GB" altLang="fr-FR" dirty="0"/>
              <a:t>, </a:t>
            </a:r>
            <a:r>
              <a:rPr lang="en-GB" altLang="fr-FR" dirty="0" err="1"/>
              <a:t>concaténées</a:t>
            </a:r>
            <a:endParaRPr lang="en-GB" altLang="fr-FR" dirty="0"/>
          </a:p>
          <a:p>
            <a:pPr eaLnBrk="1" hangingPunct="1">
              <a:lnSpc>
                <a:spcPct val="90000"/>
              </a:lnSpc>
            </a:pPr>
            <a:r>
              <a:rPr lang="en-GB" altLang="fr-FR" dirty="0"/>
              <a:t>Les </a:t>
            </a:r>
            <a:r>
              <a:rPr lang="en-GB" altLang="fr-FR" dirty="0" err="1"/>
              <a:t>listes</a:t>
            </a:r>
            <a:r>
              <a:rPr lang="en-GB" altLang="fr-FR" dirty="0"/>
              <a:t> </a:t>
            </a:r>
            <a:r>
              <a:rPr lang="en-GB" altLang="fr-FR" dirty="0" err="1"/>
              <a:t>sont</a:t>
            </a:r>
            <a:r>
              <a:rPr lang="en-GB" altLang="fr-FR" b="1" dirty="0"/>
              <a:t> </a:t>
            </a:r>
            <a:r>
              <a:rPr lang="en-GB" altLang="fr-FR" b="1" dirty="0" err="1"/>
              <a:t>modifiables</a:t>
            </a:r>
            <a:r>
              <a:rPr lang="en-GB" altLang="fr-FR" dirty="0" err="1"/>
              <a:t>,on</a:t>
            </a:r>
            <a:r>
              <a:rPr lang="en-GB" altLang="fr-FR" dirty="0"/>
              <a:t> </a:t>
            </a:r>
            <a:r>
              <a:rPr lang="en-GB" altLang="fr-FR" dirty="0" err="1"/>
              <a:t>peut</a:t>
            </a:r>
            <a:r>
              <a:rPr lang="en-GB" altLang="fr-FR" dirty="0"/>
              <a:t> </a:t>
            </a:r>
            <a:r>
              <a:rPr lang="en-GB" altLang="fr-FR" dirty="0" err="1"/>
              <a:t>donc</a:t>
            </a:r>
            <a:r>
              <a:rPr lang="en-GB" altLang="fr-FR" dirty="0"/>
              <a:t> changer les </a:t>
            </a:r>
            <a:r>
              <a:rPr lang="en-GB" altLang="fr-FR" dirty="0" err="1"/>
              <a:t>éléments</a:t>
            </a:r>
            <a:r>
              <a:rPr lang="en-GB" altLang="fr-FR" dirty="0"/>
              <a:t> </a:t>
            </a:r>
            <a:r>
              <a:rPr lang="en-GB" altLang="fr-FR" dirty="0" err="1"/>
              <a:t>individuellement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30001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</a:t>
            </a:r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762000" y="18288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Monotype Sorts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GB" altLang="fr-FR" sz="1800" kern="0" dirty="0">
                <a:solidFill>
                  <a:schemeClr val="accent2"/>
                </a:solidFill>
                <a:latin typeface="Courier New" panose="02070309020205020404" pitchFamily="49" charset="0"/>
              </a:rPr>
              <a:t>&gt;&gt;&gt; </a:t>
            </a:r>
            <a:r>
              <a:rPr lang="en-GB" altLang="fr-FR" sz="1800" kern="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tel</a:t>
            </a:r>
            <a:r>
              <a:rPr lang="en-GB" altLang="fr-FR" sz="1800" kern="0" dirty="0">
                <a:solidFill>
                  <a:schemeClr val="accent2"/>
                </a:solidFill>
                <a:latin typeface="Courier New" panose="02070309020205020404" pitchFamily="49" charset="0"/>
              </a:rPr>
              <a:t> = {'jack': 4098, '</a:t>
            </a:r>
            <a:r>
              <a:rPr lang="en-GB" altLang="fr-FR" sz="1800" kern="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sape</a:t>
            </a:r>
            <a:r>
              <a:rPr lang="en-GB" altLang="fr-FR" sz="1800" kern="0" dirty="0">
                <a:solidFill>
                  <a:schemeClr val="accent2"/>
                </a:solidFill>
                <a:latin typeface="Courier New" panose="02070309020205020404" pitchFamily="49" charset="0"/>
              </a:rPr>
              <a:t>': 4139}       	&gt;&gt;&gt; </a:t>
            </a:r>
            <a:r>
              <a:rPr lang="en-GB" altLang="fr-FR" sz="1800" kern="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tel</a:t>
            </a:r>
            <a:r>
              <a:rPr lang="en-GB" altLang="fr-FR" sz="1800" kern="0" dirty="0">
                <a:solidFill>
                  <a:schemeClr val="accent2"/>
                </a:solidFill>
                <a:latin typeface="Courier New" panose="02070309020205020404" pitchFamily="49" charset="0"/>
              </a:rPr>
              <a:t>['</a:t>
            </a:r>
            <a:r>
              <a:rPr lang="en-GB" altLang="fr-FR" sz="1800" kern="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guido</a:t>
            </a:r>
            <a:r>
              <a:rPr lang="en-GB" altLang="fr-FR" sz="1800" kern="0" dirty="0">
                <a:solidFill>
                  <a:schemeClr val="accent2"/>
                </a:solidFill>
                <a:latin typeface="Courier New" panose="02070309020205020404" pitchFamily="49" charset="0"/>
              </a:rPr>
              <a:t>'] = 4127				&gt;&gt;&gt; </a:t>
            </a:r>
            <a:r>
              <a:rPr lang="en-GB" altLang="fr-FR" sz="1800" kern="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tel</a:t>
            </a:r>
            <a:r>
              <a:rPr lang="en-GB" altLang="fr-FR" sz="1800" kern="0" dirty="0">
                <a:solidFill>
                  <a:schemeClr val="accent2"/>
                </a:solidFill>
                <a:latin typeface="Courier New" panose="02070309020205020404" pitchFamily="49" charset="0"/>
              </a:rPr>
              <a:t>							{'</a:t>
            </a:r>
            <a:r>
              <a:rPr lang="en-GB" altLang="fr-FR" sz="1800" kern="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sape</a:t>
            </a:r>
            <a:r>
              <a:rPr lang="en-GB" altLang="fr-FR" sz="1800" kern="0" dirty="0">
                <a:solidFill>
                  <a:schemeClr val="accent2"/>
                </a:solidFill>
                <a:latin typeface="Courier New" panose="02070309020205020404" pitchFamily="49" charset="0"/>
              </a:rPr>
              <a:t>': 4139, '</a:t>
            </a:r>
            <a:r>
              <a:rPr lang="en-GB" altLang="fr-FR" sz="1800" kern="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guido</a:t>
            </a:r>
            <a:r>
              <a:rPr lang="en-GB" altLang="fr-FR" sz="1800" kern="0" dirty="0">
                <a:solidFill>
                  <a:schemeClr val="accent2"/>
                </a:solidFill>
                <a:latin typeface="Courier New" panose="02070309020205020404" pitchFamily="49" charset="0"/>
              </a:rPr>
              <a:t>': 4127, 'jack': 4098}	&gt;&gt;&gt; </a:t>
            </a:r>
            <a:r>
              <a:rPr lang="en-GB" altLang="fr-FR" sz="1800" kern="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tel</a:t>
            </a:r>
            <a:r>
              <a:rPr lang="en-GB" altLang="fr-FR" sz="1800" kern="0" dirty="0">
                <a:solidFill>
                  <a:schemeClr val="accent2"/>
                </a:solidFill>
                <a:latin typeface="Courier New" panose="02070309020205020404" pitchFamily="49" charset="0"/>
              </a:rPr>
              <a:t>['jack']						4098							&gt;&gt;&gt; del </a:t>
            </a:r>
            <a:r>
              <a:rPr lang="en-GB" altLang="fr-FR" sz="1800" kern="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tel</a:t>
            </a:r>
            <a:r>
              <a:rPr lang="en-GB" altLang="fr-FR" sz="1800" kern="0" dirty="0">
                <a:solidFill>
                  <a:schemeClr val="accent2"/>
                </a:solidFill>
                <a:latin typeface="Courier New" panose="02070309020205020404" pitchFamily="49" charset="0"/>
              </a:rPr>
              <a:t>['</a:t>
            </a:r>
            <a:r>
              <a:rPr lang="en-GB" altLang="fr-FR" sz="1800" kern="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sape</a:t>
            </a:r>
            <a:r>
              <a:rPr lang="en-GB" altLang="fr-FR" sz="1800" kern="0" dirty="0">
                <a:solidFill>
                  <a:schemeClr val="accent2"/>
                </a:solidFill>
                <a:latin typeface="Courier New" panose="02070309020205020404" pitchFamily="49" charset="0"/>
              </a:rPr>
              <a:t>']					&gt;&gt;&gt; </a:t>
            </a:r>
            <a:r>
              <a:rPr lang="en-GB" altLang="fr-FR" sz="1800" kern="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tel</a:t>
            </a:r>
            <a:r>
              <a:rPr lang="en-GB" altLang="fr-FR" sz="1800" kern="0" dirty="0">
                <a:solidFill>
                  <a:schemeClr val="accent2"/>
                </a:solidFill>
                <a:latin typeface="Courier New" panose="02070309020205020404" pitchFamily="49" charset="0"/>
              </a:rPr>
              <a:t>['</a:t>
            </a:r>
            <a:r>
              <a:rPr lang="en-GB" altLang="fr-FR" sz="1800" kern="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irv</a:t>
            </a:r>
            <a:r>
              <a:rPr lang="en-GB" altLang="fr-FR" sz="1800" kern="0" dirty="0">
                <a:solidFill>
                  <a:schemeClr val="accent2"/>
                </a:solidFill>
                <a:latin typeface="Courier New" panose="02070309020205020404" pitchFamily="49" charset="0"/>
              </a:rPr>
              <a:t>'] = 4127					&gt;&gt;&gt; </a:t>
            </a:r>
            <a:r>
              <a:rPr lang="en-GB" altLang="fr-FR" sz="1800" kern="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tel</a:t>
            </a:r>
            <a:r>
              <a:rPr lang="en-GB" altLang="fr-FR" sz="1800" kern="0" dirty="0">
                <a:solidFill>
                  <a:schemeClr val="accent2"/>
                </a:solidFill>
                <a:latin typeface="Courier New" panose="02070309020205020404" pitchFamily="49" charset="0"/>
              </a:rPr>
              <a:t>							{'</a:t>
            </a:r>
            <a:r>
              <a:rPr lang="en-GB" altLang="fr-FR" sz="1800" kern="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guido</a:t>
            </a:r>
            <a:r>
              <a:rPr lang="en-GB" altLang="fr-FR" sz="1800" kern="0" dirty="0">
                <a:solidFill>
                  <a:schemeClr val="accent2"/>
                </a:solidFill>
                <a:latin typeface="Courier New" panose="02070309020205020404" pitchFamily="49" charset="0"/>
              </a:rPr>
              <a:t>': 4127, '</a:t>
            </a:r>
            <a:r>
              <a:rPr lang="en-GB" altLang="fr-FR" sz="1800" kern="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irv</a:t>
            </a:r>
            <a:r>
              <a:rPr lang="en-GB" altLang="fr-FR" sz="1800" kern="0" dirty="0">
                <a:solidFill>
                  <a:schemeClr val="accent2"/>
                </a:solidFill>
                <a:latin typeface="Courier New" panose="02070309020205020404" pitchFamily="49" charset="0"/>
              </a:rPr>
              <a:t>': 4127, 'jack': 4098}	&gt;&gt;&gt; </a:t>
            </a:r>
            <a:r>
              <a:rPr lang="en-GB" altLang="fr-FR" sz="1800" kern="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tel.keys</a:t>
            </a:r>
            <a:r>
              <a:rPr lang="en-GB" altLang="fr-FR" sz="1800" kern="0" dirty="0">
                <a:solidFill>
                  <a:schemeClr val="accent2"/>
                </a:solidFill>
                <a:latin typeface="Courier New" panose="02070309020205020404" pitchFamily="49" charset="0"/>
              </a:rPr>
              <a:t>()						['</a:t>
            </a:r>
            <a:r>
              <a:rPr lang="en-GB" altLang="fr-FR" sz="1800" kern="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guido</a:t>
            </a:r>
            <a:r>
              <a:rPr lang="en-GB" altLang="fr-FR" sz="1800" kern="0" dirty="0">
                <a:solidFill>
                  <a:schemeClr val="accent2"/>
                </a:solidFill>
                <a:latin typeface="Courier New" panose="02070309020205020404" pitchFamily="49" charset="0"/>
              </a:rPr>
              <a:t>', '</a:t>
            </a:r>
            <a:r>
              <a:rPr lang="en-GB" altLang="fr-FR" sz="1800" kern="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irv</a:t>
            </a:r>
            <a:r>
              <a:rPr lang="en-GB" altLang="fr-FR" sz="1800" kern="0" dirty="0">
                <a:solidFill>
                  <a:schemeClr val="accent2"/>
                </a:solidFill>
                <a:latin typeface="Courier New" panose="02070309020205020404" pitchFamily="49" charset="0"/>
              </a:rPr>
              <a:t>', 'jack']				&gt;&gt;&gt; </a:t>
            </a:r>
            <a:r>
              <a:rPr lang="en-GB" altLang="fr-FR" sz="1800" kern="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tel.has_key</a:t>
            </a:r>
            <a:r>
              <a:rPr lang="en-GB" altLang="fr-FR" sz="1800" kern="0" dirty="0">
                <a:solidFill>
                  <a:schemeClr val="accent2"/>
                </a:solidFill>
                <a:latin typeface="Courier New" panose="02070309020205020404" pitchFamily="49" charset="0"/>
              </a:rPr>
              <a:t>('</a:t>
            </a:r>
            <a:r>
              <a:rPr lang="en-GB" altLang="fr-FR" sz="1800" kern="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guido</a:t>
            </a:r>
            <a:r>
              <a:rPr lang="en-GB" altLang="fr-FR" sz="1800" kern="0" dirty="0">
                <a:solidFill>
                  <a:schemeClr val="accent2"/>
                </a:solidFill>
                <a:latin typeface="Courier New" panose="02070309020205020404" pitchFamily="49" charset="0"/>
              </a:rPr>
              <a:t>')			       	1</a:t>
            </a:r>
          </a:p>
          <a:p>
            <a:pPr eaLnBrk="1" hangingPunct="1"/>
            <a:endParaRPr lang="en-GB" altLang="fr-FR" sz="1800" kern="0" dirty="0">
              <a:solidFill>
                <a:schemeClr val="accent2"/>
              </a:solidFill>
            </a:endParaRPr>
          </a:p>
          <a:p>
            <a:pPr eaLnBrk="1" hangingPunct="1"/>
            <a:endParaRPr lang="en-GB" altLang="fr-FR" sz="1800" kern="0" dirty="0">
              <a:solidFill>
                <a:schemeClr val="accent2"/>
              </a:solidFill>
            </a:endParaRPr>
          </a:p>
          <a:p>
            <a:pPr eaLnBrk="1" hangingPunct="1"/>
            <a:endParaRPr lang="en-GB" altLang="fr-FR" sz="1800" kern="0" dirty="0">
              <a:solidFill>
                <a:schemeClr val="accent2"/>
              </a:solidFill>
            </a:endParaRPr>
          </a:p>
          <a:p>
            <a:pPr eaLnBrk="1" hangingPunct="1"/>
            <a:endParaRPr lang="en-GB" altLang="fr-FR" sz="1800" kern="0" dirty="0">
              <a:solidFill>
                <a:schemeClr val="accent2"/>
              </a:solidFill>
            </a:endParaRPr>
          </a:p>
          <a:p>
            <a:pPr eaLnBrk="1" hangingPunct="1"/>
            <a:endParaRPr lang="en-GB" altLang="fr-FR" sz="1800" kern="0" dirty="0">
              <a:solidFill>
                <a:schemeClr val="accent2"/>
              </a:solidFill>
            </a:endParaRPr>
          </a:p>
          <a:p>
            <a:pPr eaLnBrk="1" hangingPunct="1"/>
            <a:endParaRPr lang="en-GB" altLang="fr-FR" sz="1800" kern="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0915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 advAuto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zip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Permet de lier 2 listes en une liste de </a:t>
            </a:r>
            <a:r>
              <a:rPr lang="fr-FR" dirty="0" err="1"/>
              <a:t>tuples</a:t>
            </a:r>
            <a:endParaRPr lang="fr-FR" dirty="0"/>
          </a:p>
          <a:p>
            <a:pPr lvl="1"/>
            <a:r>
              <a:rPr lang="es-ES" dirty="0"/>
              <a:t>x = [1, 2, 3]</a:t>
            </a:r>
          </a:p>
          <a:p>
            <a:pPr lvl="1"/>
            <a:r>
              <a:rPr lang="es-ES" dirty="0"/>
              <a:t>y = [4, 5, 6]</a:t>
            </a:r>
          </a:p>
          <a:p>
            <a:pPr lvl="1"/>
            <a:r>
              <a:rPr lang="es-ES" dirty="0" err="1"/>
              <a:t>zipped</a:t>
            </a:r>
            <a:r>
              <a:rPr lang="es-ES" dirty="0"/>
              <a:t> = </a:t>
            </a:r>
            <a:r>
              <a:rPr lang="es-ES" dirty="0" err="1"/>
              <a:t>zip</a:t>
            </a:r>
            <a:r>
              <a:rPr lang="es-ES" dirty="0"/>
              <a:t>(x, y)</a:t>
            </a:r>
          </a:p>
          <a:p>
            <a:pPr lvl="1"/>
            <a:r>
              <a:rPr lang="es-ES" dirty="0"/>
              <a:t># [(1, 4), (2, 5), (3, 6)]</a:t>
            </a:r>
          </a:p>
          <a:p>
            <a:r>
              <a:rPr lang="es-ES" dirty="0" err="1"/>
              <a:t>Utilise</a:t>
            </a:r>
            <a:r>
              <a:rPr lang="es-ES" dirty="0"/>
              <a:t> </a:t>
            </a:r>
            <a:r>
              <a:rPr lang="es-ES" dirty="0" err="1"/>
              <a:t>pour</a:t>
            </a:r>
            <a:r>
              <a:rPr lang="es-ES" dirty="0"/>
              <a:t> </a:t>
            </a:r>
            <a:r>
              <a:rPr lang="es-ES" dirty="0" err="1"/>
              <a:t>retourner</a:t>
            </a:r>
            <a:r>
              <a:rPr lang="es-ES" dirty="0"/>
              <a:t> des </a:t>
            </a:r>
            <a:r>
              <a:rPr lang="es-ES" dirty="0" err="1"/>
              <a:t>tuples</a:t>
            </a:r>
            <a:r>
              <a:rPr lang="es-ES" dirty="0"/>
              <a:t> </a:t>
            </a:r>
            <a:r>
              <a:rPr lang="es-ES" dirty="0" err="1"/>
              <a:t>clés</a:t>
            </a:r>
            <a:r>
              <a:rPr lang="es-ES" dirty="0"/>
              <a:t> </a:t>
            </a:r>
            <a:r>
              <a:rPr lang="es-ES" dirty="0" err="1"/>
              <a:t>valeurs</a:t>
            </a:r>
            <a:endParaRPr lang="es-ES" dirty="0"/>
          </a:p>
          <a:p>
            <a:pPr lvl="1"/>
            <a:r>
              <a:rPr lang="es-ES" dirty="0" err="1"/>
              <a:t>keys</a:t>
            </a:r>
            <a:r>
              <a:rPr lang="es-ES" dirty="0"/>
              <a:t> = [“París”, “London”, “</a:t>
            </a:r>
            <a:r>
              <a:rPr lang="es-ES" dirty="0" err="1"/>
              <a:t>Berlin</a:t>
            </a:r>
            <a:r>
              <a:rPr lang="es-ES" dirty="0"/>
              <a:t>”]</a:t>
            </a:r>
          </a:p>
          <a:p>
            <a:pPr lvl="1"/>
            <a:r>
              <a:rPr lang="es-ES" dirty="0" err="1"/>
              <a:t>values</a:t>
            </a:r>
            <a:r>
              <a:rPr lang="es-ES" dirty="0"/>
              <a:t> = [19, 15, 22]</a:t>
            </a:r>
          </a:p>
          <a:p>
            <a:pPr lvl="1"/>
            <a:r>
              <a:rPr lang="es-ES" dirty="0" err="1"/>
              <a:t>temperatures</a:t>
            </a:r>
            <a:r>
              <a:rPr lang="es-ES" dirty="0"/>
              <a:t> = </a:t>
            </a:r>
            <a:r>
              <a:rPr lang="es-ES" dirty="0" err="1"/>
              <a:t>zip</a:t>
            </a:r>
            <a:r>
              <a:rPr lang="es-ES" dirty="0"/>
              <a:t>(</a:t>
            </a:r>
            <a:r>
              <a:rPr lang="es-ES" dirty="0" err="1"/>
              <a:t>keys</a:t>
            </a:r>
            <a:r>
              <a:rPr lang="es-ES" dirty="0"/>
              <a:t>, </a:t>
            </a:r>
            <a:r>
              <a:rPr lang="es-ES" dirty="0" err="1"/>
              <a:t>values</a:t>
            </a:r>
            <a:r>
              <a:rPr lang="es-ES" dirty="0"/>
              <a:t>)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068091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Iterable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listes, listes en intentions, générateurs, </a:t>
            </a:r>
            <a:r>
              <a:rPr lang="fr-FR" dirty="0" err="1"/>
              <a:t>tuples</a:t>
            </a:r>
            <a:r>
              <a:rPr lang="fr-FR" dirty="0"/>
              <a:t> et clés de dictionnaires sont des </a:t>
            </a:r>
            <a:r>
              <a:rPr lang="fr-FR" dirty="0" err="1"/>
              <a:t>itérateurs</a:t>
            </a:r>
            <a:endParaRPr lang="fr-FR" dirty="0"/>
          </a:p>
          <a:p>
            <a:r>
              <a:rPr lang="fr-FR" dirty="0" err="1"/>
              <a:t>Iterator</a:t>
            </a:r>
            <a:endParaRPr lang="fr-FR" dirty="0"/>
          </a:p>
          <a:p>
            <a:r>
              <a:rPr lang="fr-FR" dirty="0"/>
              <a:t>Possibilités de faire des for</a:t>
            </a:r>
          </a:p>
          <a:p>
            <a:pPr lvl="1"/>
            <a:r>
              <a:rPr lang="fr-FR" dirty="0"/>
              <a:t>Méthodes __</a:t>
            </a:r>
            <a:r>
              <a:rPr lang="fr-FR" dirty="0" err="1"/>
              <a:t>iter</a:t>
            </a:r>
            <a:r>
              <a:rPr lang="fr-FR" dirty="0"/>
              <a:t>__() et </a:t>
            </a:r>
            <a:r>
              <a:rPr lang="fr-FR" dirty="0" err="1"/>
              <a:t>next</a:t>
            </a:r>
            <a:r>
              <a:rPr lang="fr-FR" dirty="0"/>
              <a:t>()</a:t>
            </a:r>
          </a:p>
          <a:p>
            <a:r>
              <a:rPr lang="fr-FR" dirty="0"/>
              <a:t>Tous les types complexes dérivent de </a:t>
            </a:r>
            <a:r>
              <a:rPr lang="fr-FR" dirty="0" err="1"/>
              <a:t>Iterator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71076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Opérations de liste</a:t>
            </a:r>
          </a:p>
        </p:txBody>
      </p:sp>
      <p:pic>
        <p:nvPicPr>
          <p:cNvPr id="4" name="Picture 6" descr="D:\python\sv4884899.gif"/>
          <p:cNvPicPr>
            <a:picLocks noChangeAspect="1" noChangeArrowheads="1"/>
          </p:cNvPicPr>
          <p:nvPr/>
        </p:nvPicPr>
        <p:blipFill>
          <a:blip r:embed="rId2">
            <a:lum contrast="6000"/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908720"/>
            <a:ext cx="7488832" cy="5503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5119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Exemples</a:t>
            </a:r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755576" y="1875656"/>
            <a:ext cx="7315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Monotype Sorts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dirty="0">
                <a:solidFill>
                  <a:schemeClr val="accent2"/>
                </a:solidFill>
              </a:rPr>
              <a:t>&gt;&gt;&gt; a = ['spam', 'eggs', 100, 1234]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dirty="0">
                <a:solidFill>
                  <a:schemeClr val="accent2"/>
                </a:solidFill>
              </a:rPr>
              <a:t>&gt;&gt;&gt; a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dirty="0">
                <a:solidFill>
                  <a:schemeClr val="accent2"/>
                </a:solidFill>
              </a:rPr>
              <a:t>['spam', 'eggs', 100, 1234]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dirty="0">
                <a:solidFill>
                  <a:schemeClr val="accent2"/>
                </a:solidFill>
              </a:rPr>
              <a:t>&gt;&gt;&gt; a[0]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dirty="0">
                <a:solidFill>
                  <a:schemeClr val="accent2"/>
                </a:solidFill>
              </a:rPr>
              <a:t>'spam'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dirty="0">
                <a:solidFill>
                  <a:schemeClr val="accent2"/>
                </a:solidFill>
              </a:rPr>
              <a:t>&gt;&gt;&gt; a[3]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dirty="0">
                <a:solidFill>
                  <a:schemeClr val="accent2"/>
                </a:solidFill>
              </a:rPr>
              <a:t>1234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dirty="0">
                <a:solidFill>
                  <a:schemeClr val="accent2"/>
                </a:solidFill>
              </a:rPr>
              <a:t>&gt;&gt;&gt; a[-2]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dirty="0">
                <a:solidFill>
                  <a:schemeClr val="accent2"/>
                </a:solidFill>
              </a:rPr>
              <a:t>100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dirty="0">
                <a:solidFill>
                  <a:schemeClr val="accent2"/>
                </a:solidFill>
              </a:rPr>
              <a:t>&gt;&gt;&gt; a[1:-1]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dirty="0">
                <a:solidFill>
                  <a:schemeClr val="accent2"/>
                </a:solidFill>
              </a:rPr>
              <a:t>['eggs', 100]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dirty="0">
                <a:solidFill>
                  <a:schemeClr val="accent2"/>
                </a:solidFill>
              </a:rPr>
              <a:t>&gt;&gt;&gt; a[:2] + ['bacon', 2*2]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dirty="0">
                <a:solidFill>
                  <a:schemeClr val="accent2"/>
                </a:solidFill>
              </a:rPr>
              <a:t>['spam', 'eggs', 'bacon', 4]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dirty="0">
                <a:solidFill>
                  <a:schemeClr val="accent2"/>
                </a:solidFill>
              </a:rPr>
              <a:t>&gt;&gt;&gt; 3*a[:3] + ['</a:t>
            </a:r>
            <a:r>
              <a:rPr lang="en-GB" altLang="fr-FR" sz="1800" kern="0" dirty="0" err="1">
                <a:solidFill>
                  <a:schemeClr val="accent2"/>
                </a:solidFill>
              </a:rPr>
              <a:t>Boe</a:t>
            </a:r>
            <a:r>
              <a:rPr lang="en-GB" altLang="fr-FR" sz="1800" kern="0" dirty="0">
                <a:solidFill>
                  <a:schemeClr val="accent2"/>
                </a:solidFill>
              </a:rPr>
              <a:t>!']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dirty="0">
                <a:solidFill>
                  <a:schemeClr val="accent2"/>
                </a:solidFill>
              </a:rPr>
              <a:t>['spam', 'eggs', 100, 'spam', 'eggs', 100, 'spam', 'eggs', 100, '</a:t>
            </a:r>
            <a:r>
              <a:rPr lang="en-GB" altLang="fr-FR" sz="1800" kern="0" dirty="0" err="1">
                <a:solidFill>
                  <a:schemeClr val="accent2"/>
                </a:solidFill>
              </a:rPr>
              <a:t>Boe</a:t>
            </a:r>
            <a:r>
              <a:rPr lang="en-GB" altLang="fr-FR" sz="1800" kern="0" dirty="0">
                <a:solidFill>
                  <a:schemeClr val="accent2"/>
                </a:solidFill>
              </a:rPr>
              <a:t>!']</a:t>
            </a:r>
          </a:p>
          <a:p>
            <a:pPr eaLnBrk="1" hangingPunct="1">
              <a:lnSpc>
                <a:spcPct val="90000"/>
              </a:lnSpc>
            </a:pPr>
            <a:endParaRPr lang="en-GB" altLang="fr-FR" sz="1800" kern="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968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Imbrication</a:t>
            </a:r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609600" y="14478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Monotype Sorts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spcBef>
                <a:spcPts val="500"/>
              </a:spcBef>
              <a:spcAft>
                <a:spcPts val="500"/>
              </a:spcAft>
            </a:pPr>
            <a:r>
              <a:rPr lang="en-GB" altLang="fr-FR" sz="2000" kern="0"/>
              <a:t>L = ['abc', [(1,2), ([3], 4)], 5];</a:t>
            </a:r>
            <a:r>
              <a:rPr lang="en-GB" altLang="fr-FR" kern="0"/>
              <a:t> </a:t>
            </a:r>
            <a:r>
              <a:rPr lang="en-GB" altLang="fr-FR" sz="1800" kern="0"/>
              <a:t>ainsi, L[1] donnera [(1,2),([3],4)] et     L[1][1] donnera ([3],4) </a:t>
            </a:r>
          </a:p>
          <a:p>
            <a:pPr eaLnBrk="1" hangingPunct="1">
              <a:spcBef>
                <a:spcPts val="500"/>
              </a:spcBef>
              <a:spcAft>
                <a:spcPts val="500"/>
              </a:spcAft>
            </a:pPr>
            <a:endParaRPr lang="en-GB" altLang="fr-FR" sz="1800" kern="0"/>
          </a:p>
          <a:p>
            <a:pPr eaLnBrk="1" hangingPunct="1"/>
            <a:endParaRPr lang="en-GB" altLang="fr-FR" sz="1800" kern="0" dirty="0"/>
          </a:p>
        </p:txBody>
      </p:sp>
      <p:pic>
        <p:nvPicPr>
          <p:cNvPr id="5" name="Picture 7" descr="D:\python\liste.gif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362200"/>
            <a:ext cx="64008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1961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Méthodes de liste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fr-FR" sz="1800" b="1" dirty="0"/>
              <a:t>insert(</a:t>
            </a:r>
            <a:r>
              <a:rPr lang="en-GB" altLang="fr-FR" sz="1800" b="1" dirty="0" err="1"/>
              <a:t>i</a:t>
            </a:r>
            <a:r>
              <a:rPr lang="en-GB" altLang="fr-FR" sz="1800" b="1" dirty="0"/>
              <a:t>, x)</a:t>
            </a:r>
            <a:r>
              <a:rPr lang="en-GB" altLang="fr-FR" sz="1800" dirty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fr-FR" sz="1800" dirty="0" err="1"/>
              <a:t>Insère</a:t>
            </a:r>
            <a:r>
              <a:rPr lang="en-GB" altLang="fr-FR" sz="1800" dirty="0"/>
              <a:t> un </a:t>
            </a:r>
            <a:r>
              <a:rPr lang="en-GB" altLang="fr-FR" sz="1800" dirty="0" err="1"/>
              <a:t>élément</a:t>
            </a:r>
            <a:r>
              <a:rPr lang="en-GB" altLang="fr-FR" sz="1800" dirty="0"/>
              <a:t> à </a:t>
            </a:r>
            <a:r>
              <a:rPr lang="en-GB" altLang="fr-FR" sz="1800" dirty="0" err="1"/>
              <a:t>une</a:t>
            </a:r>
            <a:r>
              <a:rPr lang="en-GB" altLang="fr-FR" sz="1800" dirty="0"/>
              <a:t> position </a:t>
            </a:r>
            <a:r>
              <a:rPr lang="en-GB" altLang="fr-FR" sz="1800" dirty="0" err="1"/>
              <a:t>donnée</a:t>
            </a:r>
            <a:r>
              <a:rPr lang="en-GB" altLang="fr-FR" sz="1800" dirty="0"/>
              <a:t>. Le premier argument </a:t>
            </a:r>
            <a:r>
              <a:rPr lang="en-GB" altLang="fr-FR" sz="1800" dirty="0" err="1"/>
              <a:t>est</a:t>
            </a:r>
            <a:r>
              <a:rPr lang="en-GB" altLang="fr-FR" sz="1800" dirty="0"/>
              <a:t> </a:t>
            </a:r>
            <a:r>
              <a:rPr lang="en-GB" altLang="fr-FR" sz="1800" dirty="0" err="1"/>
              <a:t>l'indice</a:t>
            </a:r>
            <a:r>
              <a:rPr lang="en-GB" altLang="fr-FR" sz="1800" dirty="0"/>
              <a:t> de </a:t>
            </a:r>
            <a:r>
              <a:rPr lang="en-GB" altLang="fr-FR" sz="1800" dirty="0" err="1"/>
              <a:t>l'élément</a:t>
            </a:r>
            <a:r>
              <a:rPr lang="en-GB" altLang="fr-FR" sz="1800" dirty="0"/>
              <a:t> </a:t>
            </a:r>
            <a:r>
              <a:rPr lang="en-GB" altLang="fr-FR" sz="1800" dirty="0" err="1"/>
              <a:t>avant</a:t>
            </a:r>
            <a:r>
              <a:rPr lang="en-GB" altLang="fr-FR" sz="1800" dirty="0"/>
              <a:t> </a:t>
            </a:r>
            <a:r>
              <a:rPr lang="en-GB" altLang="fr-FR" sz="1800" dirty="0" err="1"/>
              <a:t>lequel</a:t>
            </a:r>
            <a:r>
              <a:rPr lang="en-GB" altLang="fr-FR" sz="1800" dirty="0"/>
              <a:t> </a:t>
            </a:r>
            <a:r>
              <a:rPr lang="en-GB" altLang="fr-FR" sz="1800" dirty="0" err="1"/>
              <a:t>il</a:t>
            </a:r>
            <a:r>
              <a:rPr lang="en-GB" altLang="fr-FR" sz="1800" dirty="0"/>
              <a:t> </a:t>
            </a:r>
            <a:r>
              <a:rPr lang="en-GB" altLang="fr-FR" sz="1800" dirty="0" err="1"/>
              <a:t>faut</a:t>
            </a:r>
            <a:r>
              <a:rPr lang="en-GB" altLang="fr-FR" sz="1800" dirty="0"/>
              <a:t> </a:t>
            </a:r>
            <a:r>
              <a:rPr lang="en-GB" altLang="fr-FR" sz="1800" dirty="0" err="1"/>
              <a:t>insérer</a:t>
            </a:r>
            <a:r>
              <a:rPr lang="en-GB" altLang="fr-FR" sz="1800" dirty="0"/>
              <a:t>, </a:t>
            </a:r>
            <a:r>
              <a:rPr lang="en-GB" altLang="fr-FR" sz="1800" dirty="0" err="1"/>
              <a:t>donc</a:t>
            </a:r>
            <a:r>
              <a:rPr lang="en-GB" altLang="fr-FR" sz="1800" dirty="0"/>
              <a:t> </a:t>
            </a:r>
            <a:r>
              <a:rPr lang="en-GB" altLang="fr-FR" sz="1800" dirty="0" err="1"/>
              <a:t>a.insert</a:t>
            </a:r>
            <a:r>
              <a:rPr lang="en-GB" altLang="fr-FR" sz="1800" dirty="0"/>
              <a:t>(0, x) </a:t>
            </a:r>
            <a:r>
              <a:rPr lang="en-GB" altLang="fr-FR" sz="1800" dirty="0" err="1"/>
              <a:t>insère</a:t>
            </a:r>
            <a:r>
              <a:rPr lang="en-GB" altLang="fr-FR" sz="1800" dirty="0"/>
              <a:t> au début de la </a:t>
            </a:r>
            <a:r>
              <a:rPr lang="en-GB" altLang="fr-FR" sz="1800" dirty="0" err="1"/>
              <a:t>liste</a:t>
            </a:r>
            <a:r>
              <a:rPr lang="en-GB" altLang="fr-FR" sz="1800" dirty="0"/>
              <a:t>, et </a:t>
            </a:r>
            <a:r>
              <a:rPr lang="en-GB" altLang="fr-FR" sz="1800" dirty="0" err="1"/>
              <a:t>a.insert</a:t>
            </a:r>
            <a:r>
              <a:rPr lang="en-GB" altLang="fr-FR" sz="1800" dirty="0"/>
              <a:t>(</a:t>
            </a:r>
            <a:r>
              <a:rPr lang="en-GB" altLang="fr-FR" sz="1800" dirty="0" err="1"/>
              <a:t>len</a:t>
            </a:r>
            <a:r>
              <a:rPr lang="en-GB" altLang="fr-FR" sz="1800" dirty="0"/>
              <a:t>(a), x) </a:t>
            </a:r>
            <a:r>
              <a:rPr lang="en-GB" altLang="fr-FR" sz="1800" dirty="0" err="1"/>
              <a:t>est</a:t>
            </a:r>
            <a:r>
              <a:rPr lang="en-GB" altLang="fr-FR" sz="1800" dirty="0"/>
              <a:t> </a:t>
            </a:r>
            <a:r>
              <a:rPr lang="en-GB" altLang="fr-FR" sz="1800" dirty="0" err="1"/>
              <a:t>équivalent</a:t>
            </a:r>
            <a:r>
              <a:rPr lang="en-GB" altLang="fr-FR" sz="1800" dirty="0"/>
              <a:t> à </a:t>
            </a:r>
            <a:r>
              <a:rPr lang="en-GB" altLang="fr-FR" sz="1800" dirty="0" err="1"/>
              <a:t>a.append</a:t>
            </a:r>
            <a:r>
              <a:rPr lang="en-GB" altLang="fr-FR" sz="1800" dirty="0"/>
              <a:t>(x). </a:t>
            </a:r>
          </a:p>
          <a:p>
            <a:pPr eaLnBrk="1" hangingPunct="1">
              <a:lnSpc>
                <a:spcPct val="90000"/>
              </a:lnSpc>
            </a:pPr>
            <a:r>
              <a:rPr lang="en-GB" altLang="fr-FR" sz="1800" b="1" dirty="0"/>
              <a:t>append(x)</a:t>
            </a:r>
            <a:r>
              <a:rPr lang="en-GB" altLang="fr-FR" sz="1800" dirty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fr-FR" sz="1800" dirty="0"/>
              <a:t>Equivalent à </a:t>
            </a:r>
            <a:r>
              <a:rPr lang="en-GB" altLang="fr-FR" sz="1800" dirty="0" err="1"/>
              <a:t>a.insert</a:t>
            </a:r>
            <a:r>
              <a:rPr lang="en-GB" altLang="fr-FR" sz="1800" dirty="0"/>
              <a:t>(</a:t>
            </a:r>
            <a:r>
              <a:rPr lang="en-GB" altLang="fr-FR" sz="1800" dirty="0" err="1"/>
              <a:t>len</a:t>
            </a:r>
            <a:r>
              <a:rPr lang="en-GB" altLang="fr-FR" sz="1800" dirty="0"/>
              <a:t>(a), x). </a:t>
            </a:r>
          </a:p>
          <a:p>
            <a:pPr eaLnBrk="1" hangingPunct="1">
              <a:lnSpc>
                <a:spcPct val="90000"/>
              </a:lnSpc>
            </a:pPr>
            <a:r>
              <a:rPr lang="en-GB" altLang="fr-FR" sz="1800" b="1" dirty="0"/>
              <a:t>index(x)</a:t>
            </a:r>
            <a:r>
              <a:rPr lang="en-GB" altLang="fr-FR" sz="1800" dirty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fr-FR" sz="1800" dirty="0" err="1"/>
              <a:t>Retourne</a:t>
            </a:r>
            <a:r>
              <a:rPr lang="en-GB" altLang="fr-FR" sz="1800" dirty="0"/>
              <a:t> </a:t>
            </a:r>
            <a:r>
              <a:rPr lang="en-GB" altLang="fr-FR" sz="1800" dirty="0" err="1"/>
              <a:t>l'indice</a:t>
            </a:r>
            <a:r>
              <a:rPr lang="en-GB" altLang="fr-FR" sz="1800" dirty="0"/>
              <a:t> </a:t>
            </a:r>
            <a:r>
              <a:rPr lang="en-GB" altLang="fr-FR" sz="1800" dirty="0" err="1"/>
              <a:t>dans</a:t>
            </a:r>
            <a:r>
              <a:rPr lang="en-GB" altLang="fr-FR" sz="1800" dirty="0"/>
              <a:t> la </a:t>
            </a:r>
            <a:r>
              <a:rPr lang="en-GB" altLang="fr-FR" sz="1800" dirty="0" err="1"/>
              <a:t>liste</a:t>
            </a:r>
            <a:r>
              <a:rPr lang="en-GB" altLang="fr-FR" sz="1800" dirty="0"/>
              <a:t> du premier </a:t>
            </a:r>
            <a:r>
              <a:rPr lang="en-GB" altLang="fr-FR" sz="1800" dirty="0" err="1"/>
              <a:t>élément</a:t>
            </a:r>
            <a:r>
              <a:rPr lang="en-GB" altLang="fr-FR" sz="1800" dirty="0"/>
              <a:t> </a:t>
            </a:r>
            <a:r>
              <a:rPr lang="en-GB" altLang="fr-FR" sz="1800" dirty="0" err="1"/>
              <a:t>dont</a:t>
            </a:r>
            <a:r>
              <a:rPr lang="en-GB" altLang="fr-FR" sz="1800" dirty="0"/>
              <a:t>                              la </a:t>
            </a:r>
            <a:r>
              <a:rPr lang="en-GB" altLang="fr-FR" sz="1800" dirty="0" err="1"/>
              <a:t>valeur</a:t>
            </a:r>
            <a:r>
              <a:rPr lang="en-GB" altLang="fr-FR" sz="1800" dirty="0"/>
              <a:t> </a:t>
            </a:r>
            <a:r>
              <a:rPr lang="en-GB" altLang="fr-FR" sz="1800" dirty="0" err="1"/>
              <a:t>est</a:t>
            </a:r>
            <a:r>
              <a:rPr lang="en-GB" altLang="fr-FR" sz="1800" dirty="0"/>
              <a:t> x. Il y a </a:t>
            </a:r>
            <a:r>
              <a:rPr lang="en-GB" altLang="fr-FR" sz="1800" dirty="0" err="1"/>
              <a:t>erreur</a:t>
            </a:r>
            <a:r>
              <a:rPr lang="en-GB" altLang="fr-FR" sz="1800" dirty="0"/>
              <a:t> </a:t>
            </a:r>
            <a:r>
              <a:rPr lang="en-GB" altLang="fr-FR" sz="1800" dirty="0" err="1"/>
              <a:t>si</a:t>
            </a:r>
            <a:r>
              <a:rPr lang="en-GB" altLang="fr-FR" sz="1800" dirty="0"/>
              <a:t> </a:t>
            </a:r>
            <a:r>
              <a:rPr lang="en-GB" altLang="fr-FR" sz="1800" dirty="0" err="1"/>
              <a:t>cet</a:t>
            </a:r>
            <a:r>
              <a:rPr lang="en-GB" altLang="fr-FR" sz="1800" dirty="0"/>
              <a:t> </a:t>
            </a:r>
            <a:r>
              <a:rPr lang="en-GB" altLang="fr-FR" sz="1800" dirty="0" err="1"/>
              <a:t>élément</a:t>
            </a:r>
            <a:r>
              <a:rPr lang="en-GB" altLang="fr-FR" sz="1800" dirty="0"/>
              <a:t> </a:t>
            </a:r>
            <a:r>
              <a:rPr lang="en-GB" altLang="fr-FR" sz="1800" dirty="0" err="1"/>
              <a:t>n'existe</a:t>
            </a:r>
            <a:r>
              <a:rPr lang="en-GB" altLang="fr-FR" sz="1800" dirty="0"/>
              <a:t> pas. </a:t>
            </a:r>
          </a:p>
          <a:p>
            <a:pPr eaLnBrk="1" hangingPunct="1">
              <a:lnSpc>
                <a:spcPct val="90000"/>
              </a:lnSpc>
            </a:pPr>
            <a:r>
              <a:rPr lang="en-GB" altLang="fr-FR" sz="1800" b="1" dirty="0"/>
              <a:t>remove(x)</a:t>
            </a:r>
            <a:r>
              <a:rPr lang="en-GB" altLang="fr-FR" sz="1800" dirty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fr-FR" sz="1800" dirty="0" err="1"/>
              <a:t>Enlève</a:t>
            </a:r>
            <a:r>
              <a:rPr lang="en-GB" altLang="fr-FR" sz="1800" dirty="0"/>
              <a:t> le premier </a:t>
            </a:r>
            <a:r>
              <a:rPr lang="en-GB" altLang="fr-FR" sz="1800" dirty="0" err="1"/>
              <a:t>élément</a:t>
            </a:r>
            <a:r>
              <a:rPr lang="en-GB" altLang="fr-FR" sz="1800" dirty="0"/>
              <a:t> de la </a:t>
            </a:r>
            <a:r>
              <a:rPr lang="en-GB" altLang="fr-FR" sz="1800" dirty="0" err="1"/>
              <a:t>liste</a:t>
            </a:r>
            <a:r>
              <a:rPr lang="en-GB" altLang="fr-FR" sz="1800" dirty="0"/>
              <a:t> </a:t>
            </a:r>
            <a:r>
              <a:rPr lang="en-GB" altLang="fr-FR" sz="1800" dirty="0" err="1"/>
              <a:t>dont</a:t>
            </a:r>
            <a:r>
              <a:rPr lang="en-GB" altLang="fr-FR" sz="1800" dirty="0"/>
              <a:t> la </a:t>
            </a:r>
            <a:r>
              <a:rPr lang="en-GB" altLang="fr-FR" sz="1800" dirty="0" err="1"/>
              <a:t>valeur</a:t>
            </a:r>
            <a:r>
              <a:rPr lang="en-GB" altLang="fr-FR" sz="1800" dirty="0"/>
              <a:t> </a:t>
            </a:r>
            <a:r>
              <a:rPr lang="en-GB" altLang="fr-FR" sz="1800" dirty="0" err="1"/>
              <a:t>est</a:t>
            </a:r>
            <a:r>
              <a:rPr lang="en-GB" altLang="fr-FR" sz="1800" dirty="0"/>
              <a:t> x. Il y a </a:t>
            </a:r>
            <a:r>
              <a:rPr lang="en-GB" altLang="fr-FR" sz="1800" dirty="0" err="1"/>
              <a:t>erreur</a:t>
            </a:r>
            <a:r>
              <a:rPr lang="en-GB" altLang="fr-FR" sz="1800" dirty="0"/>
              <a:t> </a:t>
            </a:r>
            <a:r>
              <a:rPr lang="en-GB" altLang="fr-FR" sz="1800" dirty="0" err="1"/>
              <a:t>si</a:t>
            </a:r>
            <a:r>
              <a:rPr lang="en-GB" altLang="fr-FR" sz="1800" dirty="0"/>
              <a:t> </a:t>
            </a:r>
            <a:r>
              <a:rPr lang="en-GB" altLang="fr-FR" sz="1800" dirty="0" err="1"/>
              <a:t>cet</a:t>
            </a:r>
            <a:r>
              <a:rPr lang="en-GB" altLang="fr-FR" sz="1800" dirty="0"/>
              <a:t> </a:t>
            </a:r>
            <a:r>
              <a:rPr lang="en-GB" altLang="fr-FR" sz="1800" dirty="0" err="1"/>
              <a:t>élément</a:t>
            </a:r>
            <a:r>
              <a:rPr lang="en-GB" altLang="fr-FR" sz="1800" dirty="0"/>
              <a:t> </a:t>
            </a:r>
            <a:r>
              <a:rPr lang="en-GB" altLang="fr-FR" sz="1800" dirty="0" err="1"/>
              <a:t>n'existe</a:t>
            </a:r>
            <a:r>
              <a:rPr lang="en-GB" altLang="fr-FR" sz="1800" dirty="0"/>
              <a:t> pas. </a:t>
            </a:r>
          </a:p>
        </p:txBody>
      </p:sp>
    </p:spTree>
    <p:extLst>
      <p:ext uri="{BB962C8B-B14F-4D97-AF65-F5344CB8AC3E}">
        <p14:creationId xmlns:p14="http://schemas.microsoft.com/office/powerpoint/2010/main" val="3736270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Méthodes de liste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fr-FR" sz="1800" b="1" dirty="0"/>
              <a:t>sort()</a:t>
            </a:r>
            <a:r>
              <a:rPr lang="en-GB" altLang="fr-FR" sz="1800" dirty="0"/>
              <a:t> </a:t>
            </a:r>
          </a:p>
          <a:p>
            <a:pPr lvl="1" eaLnBrk="1" hangingPunct="1"/>
            <a:r>
              <a:rPr lang="en-GB" altLang="fr-FR" sz="1800" dirty="0" err="1"/>
              <a:t>Trie</a:t>
            </a:r>
            <a:r>
              <a:rPr lang="en-GB" altLang="fr-FR" sz="1800" dirty="0"/>
              <a:t> les </a:t>
            </a:r>
            <a:r>
              <a:rPr lang="en-GB" altLang="fr-FR" sz="1800" dirty="0" err="1"/>
              <a:t>éléments</a:t>
            </a:r>
            <a:r>
              <a:rPr lang="en-GB" altLang="fr-FR" sz="1800" dirty="0"/>
              <a:t> à </a:t>
            </a:r>
            <a:r>
              <a:rPr lang="en-GB" altLang="fr-FR" sz="1800" dirty="0" err="1"/>
              <a:t>l'intérieur</a:t>
            </a:r>
            <a:r>
              <a:rPr lang="en-GB" altLang="fr-FR" sz="1800" dirty="0"/>
              <a:t> de la </a:t>
            </a:r>
            <a:r>
              <a:rPr lang="en-GB" altLang="fr-FR" sz="1800" dirty="0" err="1"/>
              <a:t>liste</a:t>
            </a:r>
            <a:r>
              <a:rPr lang="en-GB" altLang="fr-FR" sz="1800" dirty="0"/>
              <a:t>. </a:t>
            </a:r>
          </a:p>
          <a:p>
            <a:pPr eaLnBrk="1" hangingPunct="1"/>
            <a:r>
              <a:rPr lang="en-GB" altLang="fr-FR" sz="1800" b="1" dirty="0"/>
              <a:t>reverse()</a:t>
            </a:r>
            <a:r>
              <a:rPr lang="en-GB" altLang="fr-FR" sz="1800" dirty="0"/>
              <a:t> </a:t>
            </a:r>
          </a:p>
          <a:p>
            <a:pPr lvl="1" eaLnBrk="1" hangingPunct="1"/>
            <a:r>
              <a:rPr lang="en-GB" altLang="fr-FR" sz="1800" dirty="0" err="1"/>
              <a:t>Renverse</a:t>
            </a:r>
            <a:r>
              <a:rPr lang="en-GB" altLang="fr-FR" sz="1800" dirty="0"/>
              <a:t> </a:t>
            </a:r>
            <a:r>
              <a:rPr lang="en-GB" altLang="fr-FR" sz="1800" dirty="0" err="1"/>
              <a:t>l'ordre</a:t>
            </a:r>
            <a:r>
              <a:rPr lang="en-GB" altLang="fr-FR" sz="1800" dirty="0"/>
              <a:t> des </a:t>
            </a:r>
            <a:r>
              <a:rPr lang="en-GB" altLang="fr-FR" sz="1800" dirty="0" err="1"/>
              <a:t>éléments</a:t>
            </a:r>
            <a:r>
              <a:rPr lang="en-GB" altLang="fr-FR" sz="1800" dirty="0"/>
              <a:t> à </a:t>
            </a:r>
            <a:r>
              <a:rPr lang="en-GB" altLang="fr-FR" sz="1800" dirty="0" err="1"/>
              <a:t>l'intérieur</a:t>
            </a:r>
            <a:r>
              <a:rPr lang="en-GB" altLang="fr-FR" sz="1800" dirty="0"/>
              <a:t> de la </a:t>
            </a:r>
            <a:r>
              <a:rPr lang="en-GB" altLang="fr-FR" sz="1800" dirty="0" err="1"/>
              <a:t>liste</a:t>
            </a:r>
            <a:r>
              <a:rPr lang="en-GB" altLang="fr-FR" sz="1800" dirty="0"/>
              <a:t>. </a:t>
            </a:r>
          </a:p>
          <a:p>
            <a:pPr eaLnBrk="1" hangingPunct="1"/>
            <a:r>
              <a:rPr lang="en-GB" altLang="fr-FR" sz="1800" b="1" dirty="0"/>
              <a:t>count(x)</a:t>
            </a:r>
            <a:r>
              <a:rPr lang="en-GB" altLang="fr-FR" sz="1800" dirty="0"/>
              <a:t> </a:t>
            </a:r>
          </a:p>
          <a:p>
            <a:pPr lvl="1" eaLnBrk="1" hangingPunct="1"/>
            <a:r>
              <a:rPr lang="en-GB" altLang="fr-FR" sz="1800" dirty="0" err="1"/>
              <a:t>Renvoie</a:t>
            </a:r>
            <a:r>
              <a:rPr lang="en-GB" altLang="fr-FR" sz="1800" dirty="0"/>
              <a:t> le </a:t>
            </a:r>
            <a:r>
              <a:rPr lang="en-GB" altLang="fr-FR" sz="1800" dirty="0" err="1"/>
              <a:t>nombre</a:t>
            </a:r>
            <a:r>
              <a:rPr lang="en-GB" altLang="fr-FR" sz="1800" dirty="0"/>
              <a:t> de </a:t>
            </a:r>
            <a:r>
              <a:rPr lang="en-GB" altLang="fr-FR" sz="1800" dirty="0" err="1"/>
              <a:t>fois</a:t>
            </a:r>
            <a:r>
              <a:rPr lang="en-GB" altLang="fr-FR" sz="1800" dirty="0"/>
              <a:t> que x </a:t>
            </a:r>
            <a:r>
              <a:rPr lang="en-GB" altLang="fr-FR" sz="1800" dirty="0" err="1"/>
              <a:t>apparaît</a:t>
            </a:r>
            <a:r>
              <a:rPr lang="en-GB" altLang="fr-FR" sz="1800" dirty="0"/>
              <a:t> </a:t>
            </a:r>
            <a:r>
              <a:rPr lang="en-GB" altLang="fr-FR" sz="1800" dirty="0" err="1"/>
              <a:t>dans</a:t>
            </a:r>
            <a:r>
              <a:rPr lang="en-GB" altLang="fr-FR" sz="1800" dirty="0"/>
              <a:t> la </a:t>
            </a:r>
            <a:r>
              <a:rPr lang="en-GB" altLang="fr-FR" sz="1800" dirty="0" err="1"/>
              <a:t>liste</a:t>
            </a:r>
            <a:r>
              <a:rPr lang="en-GB" altLang="fr-FR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25339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Exemples de méthodes de liste</a:t>
            </a:r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533400" y="10668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Monotype Sorts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GB" altLang="fr-FR" sz="1800" kern="0"/>
              <a:t>Un exemple qui utilise toutes les méthodes des listes: 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>
                <a:solidFill>
                  <a:schemeClr val="accent2"/>
                </a:solidFill>
                <a:latin typeface="Courier New" panose="02070309020205020404" pitchFamily="49" charset="0"/>
              </a:rPr>
              <a:t>&gt;&gt;&gt; a = [66.6, 333, 333, 1, 1234.5]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>
                <a:solidFill>
                  <a:schemeClr val="accent2"/>
                </a:solidFill>
                <a:latin typeface="Courier New" panose="02070309020205020404" pitchFamily="49" charset="0"/>
              </a:rPr>
              <a:t>&gt;&gt;&gt; print a.count(333), a.count(66.6), a.count('x')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>
                <a:solidFill>
                  <a:schemeClr val="accent2"/>
                </a:solidFill>
                <a:latin typeface="Courier New" panose="02070309020205020404" pitchFamily="49" charset="0"/>
              </a:rPr>
              <a:t>2 1 0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>
                <a:solidFill>
                  <a:schemeClr val="accent2"/>
                </a:solidFill>
                <a:latin typeface="Courier New" panose="02070309020205020404" pitchFamily="49" charset="0"/>
              </a:rPr>
              <a:t>&gt;&gt;&gt; a.insert(2, -1)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>
                <a:solidFill>
                  <a:schemeClr val="accent2"/>
                </a:solidFill>
                <a:latin typeface="Courier New" panose="02070309020205020404" pitchFamily="49" charset="0"/>
              </a:rPr>
              <a:t>&gt;&gt;&gt; a.append(333)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>
                <a:solidFill>
                  <a:schemeClr val="accent2"/>
                </a:solidFill>
                <a:latin typeface="Courier New" panose="02070309020205020404" pitchFamily="49" charset="0"/>
              </a:rPr>
              <a:t>&gt;&gt;&gt; a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>
                <a:solidFill>
                  <a:schemeClr val="accent2"/>
                </a:solidFill>
                <a:latin typeface="Courier New" panose="02070309020205020404" pitchFamily="49" charset="0"/>
              </a:rPr>
              <a:t>[66.6, 333, -1, 333, 1, 1234.5, 333]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>
                <a:solidFill>
                  <a:schemeClr val="accent2"/>
                </a:solidFill>
                <a:latin typeface="Courier New" panose="02070309020205020404" pitchFamily="49" charset="0"/>
              </a:rPr>
              <a:t>&gt;&gt;&gt; a.index(333)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>
                <a:solidFill>
                  <a:schemeClr val="accent2"/>
                </a:solidFill>
                <a:latin typeface="Courier New" panose="02070309020205020404" pitchFamily="49" charset="0"/>
              </a:rPr>
              <a:t>&gt;&gt;&gt; a.remove(333)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>
                <a:solidFill>
                  <a:schemeClr val="accent2"/>
                </a:solidFill>
                <a:latin typeface="Courier New" panose="02070309020205020404" pitchFamily="49" charset="0"/>
              </a:rPr>
              <a:t>&gt;&gt;&gt; a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>
                <a:solidFill>
                  <a:schemeClr val="accent2"/>
                </a:solidFill>
                <a:latin typeface="Courier New" panose="02070309020205020404" pitchFamily="49" charset="0"/>
              </a:rPr>
              <a:t>[66.6, -1, 333, 1, 1234.5, 333]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>
                <a:solidFill>
                  <a:schemeClr val="accent2"/>
                </a:solidFill>
                <a:latin typeface="Courier New" panose="02070309020205020404" pitchFamily="49" charset="0"/>
              </a:rPr>
              <a:t>&gt;&gt;&gt; a.reverse()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>
                <a:solidFill>
                  <a:schemeClr val="accent2"/>
                </a:solidFill>
                <a:latin typeface="Courier New" panose="02070309020205020404" pitchFamily="49" charset="0"/>
              </a:rPr>
              <a:t>&gt;&gt;&gt; a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>
                <a:solidFill>
                  <a:schemeClr val="accent2"/>
                </a:solidFill>
                <a:latin typeface="Courier New" panose="02070309020205020404" pitchFamily="49" charset="0"/>
              </a:rPr>
              <a:t>[333, 1234.5, 1, 333, -1, 66.6]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>
                <a:solidFill>
                  <a:schemeClr val="accent2"/>
                </a:solidFill>
                <a:latin typeface="Courier New" panose="02070309020205020404" pitchFamily="49" charset="0"/>
              </a:rPr>
              <a:t>&gt;&gt;&gt; a.sort()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>
                <a:solidFill>
                  <a:schemeClr val="accent2"/>
                </a:solidFill>
                <a:latin typeface="Courier New" panose="02070309020205020404" pitchFamily="49" charset="0"/>
              </a:rPr>
              <a:t>&gt;&gt;&gt; a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>
                <a:solidFill>
                  <a:schemeClr val="accent2"/>
                </a:solidFill>
                <a:latin typeface="Courier New" panose="02070309020205020404" pitchFamily="49" charset="0"/>
              </a:rPr>
              <a:t>[-1, 1, 66.6, 333, 333, 1234.5]</a:t>
            </a:r>
          </a:p>
          <a:p>
            <a:pPr eaLnBrk="1" hangingPunct="1">
              <a:lnSpc>
                <a:spcPct val="90000"/>
              </a:lnSpc>
            </a:pPr>
            <a:endParaRPr lang="en-GB" altLang="fr-FR" sz="1800" kern="0" dirty="0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3197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Filtre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500"/>
              </a:spcBef>
              <a:spcAft>
                <a:spcPts val="500"/>
              </a:spcAft>
            </a:pPr>
            <a:r>
              <a:rPr lang="en-GB" altLang="fr-FR" sz="2000" dirty="0"/>
              <a:t>"filter(</a:t>
            </a:r>
            <a:r>
              <a:rPr lang="en-GB" altLang="fr-FR" sz="2000" i="1" dirty="0" err="1"/>
              <a:t>fonction</a:t>
            </a:r>
            <a:r>
              <a:rPr lang="en-GB" altLang="fr-FR" sz="2000" dirty="0"/>
              <a:t>, </a:t>
            </a:r>
            <a:r>
              <a:rPr lang="en-GB" altLang="fr-FR" sz="2000" i="1" dirty="0"/>
              <a:t>sequence</a:t>
            </a:r>
            <a:r>
              <a:rPr lang="en-GB" altLang="fr-FR" sz="2000" dirty="0"/>
              <a:t>)" </a:t>
            </a:r>
            <a:r>
              <a:rPr lang="en-GB" altLang="fr-FR" sz="2000" dirty="0" err="1"/>
              <a:t>renvoit</a:t>
            </a:r>
            <a:r>
              <a:rPr lang="en-GB" altLang="fr-FR" sz="2000" dirty="0"/>
              <a:t> </a:t>
            </a:r>
            <a:r>
              <a:rPr lang="en-GB" altLang="fr-FR" sz="2000" dirty="0" err="1"/>
              <a:t>une</a:t>
            </a:r>
            <a:r>
              <a:rPr lang="en-GB" altLang="fr-FR" sz="2000" dirty="0"/>
              <a:t> reference de </a:t>
            </a:r>
            <a:r>
              <a:rPr lang="en-GB" altLang="fr-FR" sz="2000" dirty="0" err="1"/>
              <a:t>liste</a:t>
            </a:r>
            <a:r>
              <a:rPr lang="en-GB" altLang="fr-FR" sz="2000" dirty="0"/>
              <a:t> (du </a:t>
            </a:r>
            <a:r>
              <a:rPr lang="en-GB" altLang="fr-FR" sz="2000" dirty="0" err="1"/>
              <a:t>même</a:t>
            </a:r>
            <a:r>
              <a:rPr lang="en-GB" altLang="fr-FR" sz="2000" dirty="0"/>
              <a:t> type, </a:t>
            </a:r>
            <a:r>
              <a:rPr lang="en-GB" altLang="fr-FR" sz="2000" dirty="0" err="1"/>
              <a:t>si</a:t>
            </a:r>
            <a:r>
              <a:rPr lang="en-GB" altLang="fr-FR" sz="2000" dirty="0"/>
              <a:t> possible) </a:t>
            </a:r>
            <a:r>
              <a:rPr lang="en-GB" altLang="fr-FR" sz="2000" dirty="0" err="1"/>
              <a:t>contenant</a:t>
            </a:r>
            <a:r>
              <a:rPr lang="en-GB" altLang="fr-FR" sz="2000" dirty="0"/>
              <a:t> les </a:t>
            </a:r>
            <a:r>
              <a:rPr lang="en-GB" altLang="fr-FR" sz="2000" dirty="0" err="1"/>
              <a:t>seul</a:t>
            </a:r>
            <a:r>
              <a:rPr lang="en-GB" altLang="fr-FR" sz="2000" dirty="0"/>
              <a:t> </a:t>
            </a:r>
            <a:r>
              <a:rPr lang="en-GB" altLang="fr-FR" sz="2000" dirty="0" err="1"/>
              <a:t>éléments</a:t>
            </a:r>
            <a:r>
              <a:rPr lang="en-GB" altLang="fr-FR" sz="2000" dirty="0"/>
              <a:t> de la </a:t>
            </a:r>
            <a:r>
              <a:rPr lang="en-GB" altLang="fr-FR" sz="2000" dirty="0" err="1"/>
              <a:t>séquence</a:t>
            </a:r>
            <a:r>
              <a:rPr lang="en-GB" altLang="fr-FR" sz="2000" dirty="0"/>
              <a:t> pour </a:t>
            </a:r>
            <a:r>
              <a:rPr lang="en-GB" altLang="fr-FR" sz="2000" dirty="0" err="1"/>
              <a:t>lesquels</a:t>
            </a:r>
            <a:r>
              <a:rPr lang="en-GB" altLang="fr-FR" sz="2000" dirty="0"/>
              <a:t> </a:t>
            </a:r>
            <a:r>
              <a:rPr lang="en-GB" altLang="fr-FR" sz="2000" i="1" dirty="0" err="1">
                <a:latin typeface="Courier New" panose="02070309020205020404" pitchFamily="49" charset="0"/>
              </a:rPr>
              <a:t>fonction</a:t>
            </a:r>
            <a:r>
              <a:rPr lang="en-GB" altLang="fr-FR" sz="2000" dirty="0">
                <a:latin typeface="Courier New" panose="02070309020205020404" pitchFamily="49" charset="0"/>
              </a:rPr>
              <a:t>(</a:t>
            </a:r>
            <a:r>
              <a:rPr lang="en-GB" altLang="fr-FR" sz="2000" i="1" dirty="0">
                <a:latin typeface="Courier New" panose="02070309020205020404" pitchFamily="49" charset="0"/>
              </a:rPr>
              <a:t>element</a:t>
            </a:r>
            <a:r>
              <a:rPr lang="en-GB" altLang="fr-FR" sz="2000" dirty="0">
                <a:latin typeface="Courier New" panose="02070309020205020404" pitchFamily="49" charset="0"/>
              </a:rPr>
              <a:t>) </a:t>
            </a:r>
            <a:r>
              <a:rPr lang="en-GB" altLang="fr-FR" sz="2000" dirty="0" err="1">
                <a:latin typeface="Courier New" panose="02070309020205020404" pitchFamily="49" charset="0"/>
              </a:rPr>
              <a:t>est</a:t>
            </a:r>
            <a:r>
              <a:rPr lang="en-GB" altLang="fr-FR" sz="2000" dirty="0">
                <a:latin typeface="Courier New" panose="02070309020205020404" pitchFamily="49" charset="0"/>
              </a:rPr>
              <a:t> </a:t>
            </a:r>
            <a:r>
              <a:rPr lang="en-GB" altLang="fr-FR" sz="2000" dirty="0" err="1">
                <a:latin typeface="Courier New" panose="02070309020205020404" pitchFamily="49" charset="0"/>
              </a:rPr>
              <a:t>vraie</a:t>
            </a:r>
            <a:r>
              <a:rPr lang="en-GB" altLang="fr-FR" sz="2000" dirty="0">
                <a:latin typeface="Courier New" panose="02070309020205020404" pitchFamily="49" charset="0"/>
              </a:rPr>
              <a:t>.</a:t>
            </a:r>
          </a:p>
          <a:p>
            <a:pPr eaLnBrk="1" hangingPunct="1">
              <a:spcBef>
                <a:spcPts val="500"/>
              </a:spcBef>
              <a:spcAft>
                <a:spcPts val="500"/>
              </a:spcAft>
            </a:pPr>
            <a:r>
              <a:rPr lang="en-GB" altLang="fr-FR" sz="2000" dirty="0">
                <a:latin typeface="Courier New" panose="02070309020205020404" pitchFamily="49" charset="0"/>
              </a:rPr>
              <a:t>Par </a:t>
            </a:r>
            <a:r>
              <a:rPr lang="en-GB" altLang="fr-FR" sz="2000" dirty="0" err="1">
                <a:latin typeface="Courier New" panose="02070309020205020404" pitchFamily="49" charset="0"/>
              </a:rPr>
              <a:t>exemple</a:t>
            </a:r>
            <a:r>
              <a:rPr lang="en-GB" altLang="fr-FR" sz="2000" dirty="0">
                <a:latin typeface="Courier New" panose="02070309020205020404" pitchFamily="49" charset="0"/>
              </a:rPr>
              <a:t>, pour </a:t>
            </a:r>
            <a:r>
              <a:rPr lang="en-GB" altLang="fr-FR" sz="2000" dirty="0" err="1">
                <a:latin typeface="Courier New" panose="02070309020205020404" pitchFamily="49" charset="0"/>
              </a:rPr>
              <a:t>calculer</a:t>
            </a:r>
            <a:r>
              <a:rPr lang="en-GB" altLang="fr-FR" sz="2000" dirty="0">
                <a:latin typeface="Courier New" panose="02070309020205020404" pitchFamily="49" charset="0"/>
              </a:rPr>
              <a:t> </a:t>
            </a:r>
            <a:r>
              <a:rPr lang="en-GB" altLang="fr-FR" sz="2000" dirty="0" err="1">
                <a:latin typeface="Courier New" panose="02070309020205020404" pitchFamily="49" charset="0"/>
              </a:rPr>
              <a:t>quelques</a:t>
            </a:r>
            <a:r>
              <a:rPr lang="en-GB" altLang="fr-FR" sz="2000" dirty="0">
                <a:latin typeface="Courier New" panose="02070309020205020404" pitchFamily="49" charset="0"/>
              </a:rPr>
              <a:t> </a:t>
            </a:r>
            <a:r>
              <a:rPr lang="en-GB" altLang="fr-FR" sz="2000" dirty="0" err="1">
                <a:latin typeface="Courier New" panose="02070309020205020404" pitchFamily="49" charset="0"/>
              </a:rPr>
              <a:t>nombres</a:t>
            </a:r>
            <a:r>
              <a:rPr lang="en-GB" altLang="fr-FR" sz="2000" dirty="0">
                <a:latin typeface="Courier New" panose="02070309020205020404" pitchFamily="49" charset="0"/>
              </a:rPr>
              <a:t> premiers: </a:t>
            </a:r>
          </a:p>
          <a:p>
            <a:pPr lvl="2" eaLnBrk="1" hangingPunct="1">
              <a:spcBef>
                <a:spcPct val="0"/>
              </a:spcBef>
            </a:pPr>
            <a:r>
              <a:rPr lang="en-GB" altLang="fr-FR" dirty="0">
                <a:solidFill>
                  <a:schemeClr val="accent2"/>
                </a:solidFill>
                <a:latin typeface="Courier New" panose="02070309020205020404" pitchFamily="49" charset="0"/>
              </a:rPr>
              <a:t>&gt;&gt;&gt; def f(x): return x%2 != 0 and x%3 != 0</a:t>
            </a:r>
          </a:p>
          <a:p>
            <a:pPr lvl="2" eaLnBrk="1" hangingPunct="1">
              <a:spcBef>
                <a:spcPct val="0"/>
              </a:spcBef>
            </a:pPr>
            <a:r>
              <a:rPr lang="en-GB" altLang="fr-FR" dirty="0">
                <a:solidFill>
                  <a:schemeClr val="accent2"/>
                </a:solidFill>
                <a:latin typeface="Courier New" panose="02070309020205020404" pitchFamily="49" charset="0"/>
              </a:rPr>
              <a:t>...</a:t>
            </a:r>
          </a:p>
          <a:p>
            <a:pPr lvl="2" eaLnBrk="1" hangingPunct="1">
              <a:spcBef>
                <a:spcPct val="0"/>
              </a:spcBef>
            </a:pPr>
            <a:r>
              <a:rPr lang="en-GB" altLang="fr-FR" dirty="0">
                <a:solidFill>
                  <a:schemeClr val="accent2"/>
                </a:solidFill>
                <a:latin typeface="Courier New" panose="02070309020205020404" pitchFamily="49" charset="0"/>
              </a:rPr>
              <a:t>&gt;&gt;&gt; filter(f, range(2, 25))</a:t>
            </a:r>
          </a:p>
          <a:p>
            <a:pPr lvl="2" eaLnBrk="1" hangingPunct="1">
              <a:spcBef>
                <a:spcPct val="0"/>
              </a:spcBef>
            </a:pPr>
            <a:r>
              <a:rPr lang="en-GB" altLang="fr-FR" dirty="0">
                <a:solidFill>
                  <a:schemeClr val="accent2"/>
                </a:solidFill>
                <a:latin typeface="Courier New" panose="02070309020205020404" pitchFamily="49" charset="0"/>
              </a:rPr>
              <a:t>[5, 7, 11, 13, 17, 19, 23]</a:t>
            </a:r>
          </a:p>
        </p:txBody>
      </p:sp>
    </p:spTree>
    <p:extLst>
      <p:ext uri="{BB962C8B-B14F-4D97-AF65-F5344CB8AC3E}">
        <p14:creationId xmlns:p14="http://schemas.microsoft.com/office/powerpoint/2010/main" val="3417084078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4673</TotalTime>
  <Words>1332</Words>
  <Application>Microsoft Office PowerPoint</Application>
  <PresentationFormat>Affichage à l'écran (4:3)</PresentationFormat>
  <Paragraphs>173</Paragraphs>
  <Slides>22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8" baseType="lpstr">
      <vt:lpstr>Arial</vt:lpstr>
      <vt:lpstr>Courier New</vt:lpstr>
      <vt:lpstr>Monotype Sorts</vt:lpstr>
      <vt:lpstr>Times New Roman</vt:lpstr>
      <vt:lpstr>Verdana</vt:lpstr>
      <vt:lpstr>cvc</vt:lpstr>
      <vt:lpstr>Présentation PowerPoint</vt:lpstr>
      <vt:lpstr>Les listes</vt:lpstr>
      <vt:lpstr>Opérations de liste</vt:lpstr>
      <vt:lpstr>Exemples</vt:lpstr>
      <vt:lpstr>Imbrication</vt:lpstr>
      <vt:lpstr>Méthodes de liste</vt:lpstr>
      <vt:lpstr>Méthodes de liste</vt:lpstr>
      <vt:lpstr>Exemples de méthodes de liste</vt:lpstr>
      <vt:lpstr>Filtre</vt:lpstr>
      <vt:lpstr>Map</vt:lpstr>
      <vt:lpstr>Les listes en intention</vt:lpstr>
      <vt:lpstr>Liste en intention et filtre</vt:lpstr>
      <vt:lpstr>Les types valeurs</vt:lpstr>
      <vt:lpstr>Les types références</vt:lpstr>
      <vt:lpstr>Remarques</vt:lpstr>
      <vt:lpstr>Tuples</vt:lpstr>
      <vt:lpstr>Opération sur les tuples</vt:lpstr>
      <vt:lpstr>Les dictionnaires</vt:lpstr>
      <vt:lpstr>Opérations de dictionnaire</vt:lpstr>
      <vt:lpstr>Exemple</vt:lpstr>
      <vt:lpstr>zip</vt:lpstr>
      <vt:lpstr>Iterable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263</cp:revision>
  <dcterms:created xsi:type="dcterms:W3CDTF">2000-04-10T19:33:12Z</dcterms:created>
  <dcterms:modified xsi:type="dcterms:W3CDTF">2023-06-05T06:45:02Z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