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8" r:id="rId3"/>
    <p:sldId id="295" r:id="rId4"/>
    <p:sldId id="289" r:id="rId5"/>
    <p:sldId id="301" r:id="rId6"/>
    <p:sldId id="300" r:id="rId7"/>
    <p:sldId id="299" r:id="rId8"/>
    <p:sldId id="296" r:id="rId9"/>
    <p:sldId id="302" r:id="rId10"/>
    <p:sldId id="290" r:id="rId11"/>
    <p:sldId id="298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771B89A-00DE-4C9E-B8E2-41B8DAD1874B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0445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E4E227A-E5DB-4EE4-8127-77418468F3D7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7577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06C234E-33FE-4EE2-A4C5-F94FA93CF71C}" type="slidenum">
              <a:rPr lang="en-US" altLang="fr-FR" sz="1200"/>
              <a:pPr/>
              <a:t>10</a:t>
            </a:fld>
            <a:endParaRPr lang="en-US" altLang="fr-F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4301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4</a:t>
            </a:r>
            <a:endParaRPr lang="fr-FR" altLang="fr-FR" dirty="0"/>
          </a:p>
          <a:p>
            <a:pPr eaLnBrk="1" hangingPunct="1"/>
            <a:r>
              <a:rPr lang="fr-FR" altLang="fr-FR" dirty="0"/>
              <a:t>Héritage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Héritage simple et multiple</a:t>
            </a:r>
            <a:endParaRPr lang="en-GB" altLang="fr-FR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Héritage</a:t>
            </a:r>
            <a:r>
              <a:rPr lang="en-US" altLang="fr-FR" dirty="0">
                <a:solidFill>
                  <a:srgbClr val="000000"/>
                </a:solidFill>
              </a:rPr>
              <a:t> simple :</a:t>
            </a:r>
            <a:r>
              <a:rPr lang="en-GB" altLang="fr-FR" dirty="0"/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dérivé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de base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Héritage</a:t>
            </a:r>
            <a:r>
              <a:rPr lang="en-US" altLang="fr-FR" dirty="0">
                <a:solidFill>
                  <a:srgbClr val="000000"/>
                </a:solidFill>
              </a:rPr>
              <a:t> multiple :</a:t>
            </a:r>
            <a:r>
              <a:rPr lang="en-GB" altLang="fr-FR" dirty="0"/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dérivé</a:t>
            </a:r>
            <a:r>
              <a:rPr lang="en-US" altLang="fr-FR" dirty="0">
                <a:solidFill>
                  <a:srgbClr val="000000"/>
                </a:solidFill>
              </a:rPr>
              <a:t> de </a:t>
            </a:r>
            <a:r>
              <a:rPr lang="en-US" altLang="fr-FR" dirty="0" err="1">
                <a:solidFill>
                  <a:srgbClr val="000000"/>
                </a:solidFill>
              </a:rPr>
              <a:t>plusieurs</a:t>
            </a:r>
            <a:r>
              <a:rPr lang="en-US" altLang="fr-FR" dirty="0">
                <a:solidFill>
                  <a:srgbClr val="000000"/>
                </a:solidFill>
              </a:rPr>
              <a:t> classes de base</a:t>
            </a:r>
            <a:endParaRPr lang="en-GB" altLang="fr-FR" dirty="0">
              <a:solidFill>
                <a:srgbClr val="000000"/>
              </a:solidFill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828800" y="3276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8288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5303" name="AutoShape 6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2743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45720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53340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7" name="AutoShape 10"/>
          <p:cNvSpPr>
            <a:spLocks noChangeArrowheads="1"/>
          </p:cNvSpPr>
          <p:nvPr/>
        </p:nvSpPr>
        <p:spPr bwMode="auto">
          <a:xfrm>
            <a:off x="51816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63246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Cordes pincées</a:t>
            </a:r>
            <a:endParaRPr lang="en-GB" altLang="fr-FR" sz="1600"/>
          </a:p>
        </p:txBody>
      </p:sp>
      <p:sp>
        <p:nvSpPr>
          <p:cNvPr id="55309" name="AutoShape 12"/>
          <p:cNvSpPr>
            <a:spLocks noChangeArrowheads="1"/>
          </p:cNvSpPr>
          <p:nvPr/>
        </p:nvSpPr>
        <p:spPr bwMode="auto">
          <a:xfrm>
            <a:off x="68580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5310" name="AutoShape 13"/>
          <p:cNvCxnSpPr>
            <a:cxnSpLocks noChangeShapeType="1"/>
            <a:stCxn id="55307" idx="3"/>
            <a:endCxn id="55306" idx="0"/>
          </p:cNvCxnSpPr>
          <p:nvPr/>
        </p:nvCxnSpPr>
        <p:spPr bwMode="auto">
          <a:xfrm rot="16200000" flipH="1">
            <a:off x="5505450" y="4095750"/>
            <a:ext cx="533400" cy="876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1" name="AutoShape 14"/>
          <p:cNvCxnSpPr>
            <a:cxnSpLocks noChangeShapeType="1"/>
            <a:stCxn id="55309" idx="3"/>
            <a:endCxn id="55306" idx="0"/>
          </p:cNvCxnSpPr>
          <p:nvPr/>
        </p:nvCxnSpPr>
        <p:spPr bwMode="auto">
          <a:xfrm rot="5400000">
            <a:off x="6343650" y="4133850"/>
            <a:ext cx="5334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2" name="Text Box 15"/>
          <p:cNvSpPr txBox="1">
            <a:spLocks noChangeArrowheads="1"/>
          </p:cNvSpPr>
          <p:nvPr/>
        </p:nvSpPr>
        <p:spPr bwMode="auto">
          <a:xfrm>
            <a:off x="16764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Violon</a:t>
            </a:r>
            <a:r>
              <a:rPr lang="en-US" altLang="fr-FR" sz="1600">
                <a:solidFill>
                  <a:srgbClr val="000000"/>
                </a:solidFill>
              </a:rPr>
              <a:t> a une seule classe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 base directe</a:t>
            </a:r>
            <a:endParaRPr lang="en-GB" altLang="fr-FR" sz="1600"/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52578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Instrument à cordes</a:t>
            </a:r>
            <a:r>
              <a:rPr lang="en-US" altLang="fr-FR" sz="1600">
                <a:solidFill>
                  <a:srgbClr val="000000"/>
                </a:solidFill>
              </a:rPr>
              <a:t> a deux classes de base directes</a:t>
            </a:r>
            <a:endParaRPr lang="en-GB" altLang="fr-FR" sz="1600"/>
          </a:p>
        </p:txBody>
      </p:sp>
    </p:spTree>
    <p:extLst>
      <p:ext uri="{BB962C8B-B14F-4D97-AF65-F5344CB8AC3E}">
        <p14:creationId xmlns:p14="http://schemas.microsoft.com/office/powerpoint/2010/main" val="15206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multiple en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en C++ l’héritage multiple est autorisé</a:t>
            </a:r>
          </a:p>
          <a:p>
            <a:pPr lvl="1"/>
            <a:r>
              <a:rPr lang="fr-FR" dirty="0"/>
              <a:t>Toléré</a:t>
            </a:r>
          </a:p>
          <a:p>
            <a:pPr lvl="1"/>
            <a:r>
              <a:rPr lang="fr-FR" dirty="0"/>
              <a:t>Dangereux</a:t>
            </a:r>
          </a:p>
          <a:p>
            <a:pPr lvl="1"/>
            <a:r>
              <a:rPr lang="fr-FR" dirty="0"/>
              <a:t>De gauche à droite</a:t>
            </a:r>
          </a:p>
          <a:p>
            <a:r>
              <a:rPr lang="fr-FR" dirty="0"/>
              <a:t>Syntaxe</a:t>
            </a:r>
          </a:p>
          <a:p>
            <a:pPr lvl="1"/>
            <a:r>
              <a:rPr lang="fr-FR" dirty="0"/>
              <a:t>class </a:t>
            </a:r>
            <a:r>
              <a:rPr lang="fr-FR" dirty="0" err="1"/>
              <a:t>SousClass</a:t>
            </a:r>
            <a:r>
              <a:rPr lang="fr-FR" dirty="0"/>
              <a:t> (SuperClasse1, </a:t>
            </a:r>
            <a:r>
              <a:rPr lang="fr-FR" dirty="0" err="1"/>
              <a:t>SuperClasse</a:t>
            </a:r>
            <a:r>
              <a:rPr lang="fr-FR" dirty="0"/>
              <a:t> 2, …) :</a:t>
            </a:r>
          </a:p>
        </p:txBody>
      </p:sp>
    </p:spTree>
    <p:extLst>
      <p:ext uri="{BB962C8B-B14F-4D97-AF65-F5344CB8AC3E}">
        <p14:creationId xmlns:p14="http://schemas.microsoft.com/office/powerpoint/2010/main" val="161182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Héritage</a:t>
            </a:r>
            <a:endParaRPr lang="en-GB" altLang="fr-FR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54200"/>
            <a:ext cx="7194550" cy="4287838"/>
          </a:xfrm>
        </p:spPr>
        <p:txBody>
          <a:bodyPr/>
          <a:lstStyle/>
          <a:p>
            <a:r>
              <a:rPr lang="en-US" altLang="fr-FR" sz="2400" dirty="0" err="1">
                <a:solidFill>
                  <a:srgbClr val="000000"/>
                </a:solidFill>
              </a:rPr>
              <a:t>L'héritage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spécifie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une</a:t>
            </a:r>
            <a:r>
              <a:rPr lang="en-US" altLang="fr-FR" sz="2400" dirty="0">
                <a:solidFill>
                  <a:srgbClr val="000000"/>
                </a:solidFill>
              </a:rPr>
              <a:t> relation « </a:t>
            </a:r>
            <a:r>
              <a:rPr lang="en-US" altLang="fr-FR" sz="2400" dirty="0" err="1">
                <a:solidFill>
                  <a:srgbClr val="000000"/>
                </a:solidFill>
              </a:rPr>
              <a:t>est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espèce</a:t>
            </a:r>
            <a:r>
              <a:rPr lang="en-US" altLang="fr-FR" sz="2400" dirty="0">
                <a:solidFill>
                  <a:srgbClr val="000000"/>
                </a:solidFill>
              </a:rPr>
              <a:t> de »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L'héritage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relation entre classes</a:t>
            </a:r>
            <a:endParaRPr lang="en-GB" altLang="fr-FR" sz="20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Les </a:t>
            </a:r>
            <a:r>
              <a:rPr lang="en-US" altLang="fr-FR" sz="2000" dirty="0" err="1">
                <a:solidFill>
                  <a:srgbClr val="000000"/>
                </a:solidFill>
              </a:rPr>
              <a:t>nouvelles</a:t>
            </a:r>
            <a:r>
              <a:rPr lang="en-US" altLang="fr-FR" sz="2000" dirty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>
                <a:solidFill>
                  <a:srgbClr val="000000"/>
                </a:solidFill>
              </a:rPr>
              <a:t>spécialisent</a:t>
            </a:r>
            <a:r>
              <a:rPr lang="en-US" altLang="fr-FR" sz="2000" dirty="0">
                <a:solidFill>
                  <a:srgbClr val="000000"/>
                </a:solidFill>
              </a:rPr>
              <a:t> les classes </a:t>
            </a:r>
            <a:r>
              <a:rPr lang="en-US" altLang="fr-FR" sz="2000" dirty="0" err="1">
                <a:solidFill>
                  <a:srgbClr val="000000"/>
                </a:solidFill>
              </a:rPr>
              <a:t>existantes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667000" y="3657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Musicien</a:t>
            </a:r>
            <a:endParaRPr lang="en-GB" altLang="fr-FR" sz="2000" b="1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667000" y="5181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Violoniste</a:t>
            </a:r>
            <a:endParaRPr lang="en-GB" altLang="fr-FR" sz="2000" b="1">
              <a:solidFill>
                <a:srgbClr val="000000"/>
              </a:solidFill>
            </a:endParaRPr>
          </a:p>
        </p:txBody>
      </p:sp>
      <p:sp>
        <p:nvSpPr>
          <p:cNvPr id="51207" name="AutoShape 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3581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4495800" y="3784600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de base</a:t>
            </a:r>
            <a:endParaRPr lang="en-GB" altLang="fr-FR" sz="1800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4500563" y="5308600"/>
            <a:ext cx="142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dérivée</a:t>
            </a:r>
            <a:endParaRPr lang="en-GB" altLang="fr-FR" sz="1800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1177925" y="3752850"/>
            <a:ext cx="1395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Généralisation</a:t>
            </a:r>
            <a:endParaRPr lang="en-GB" altLang="fr-FR" sz="1800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1143000" y="5276850"/>
            <a:ext cx="134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Spécialisation</a:t>
            </a:r>
            <a:endParaRPr lang="en-GB" altLang="fr-FR" sz="1800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1711325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1214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81400"/>
            <a:ext cx="14922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6634163" y="5257800"/>
            <a:ext cx="12525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Cet exemple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illustre-t-il bien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l'héritage ?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3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sousClasse</a:t>
            </a:r>
            <a:r>
              <a:rPr lang="fr-FR" dirty="0"/>
              <a:t>(</a:t>
            </a:r>
            <a:r>
              <a:rPr lang="fr-FR" dirty="0" err="1"/>
              <a:t>superClasse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39439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Hiérarchies des classes</a:t>
            </a:r>
            <a:endParaRPr lang="en-GB" altLang="fr-FR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002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classes </a:t>
            </a:r>
            <a:r>
              <a:rPr lang="en-US" altLang="fr-FR" sz="2400" dirty="0" err="1">
                <a:solidFill>
                  <a:srgbClr val="000000"/>
                </a:solidFill>
              </a:rPr>
              <a:t>apparentées</a:t>
            </a:r>
            <a:r>
              <a:rPr lang="en-US" altLang="fr-FR" sz="2400" dirty="0">
                <a:solidFill>
                  <a:srgbClr val="000000"/>
                </a:solidFill>
              </a:rPr>
              <a:t> par </a:t>
            </a:r>
            <a:r>
              <a:rPr lang="en-US" altLang="fr-FR" sz="2400" dirty="0" err="1">
                <a:solidFill>
                  <a:srgbClr val="000000"/>
                </a:solidFill>
              </a:rPr>
              <a:t>héritage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forment</a:t>
            </a:r>
            <a:r>
              <a:rPr lang="en-US" altLang="fr-FR" sz="2400" dirty="0">
                <a:solidFill>
                  <a:srgbClr val="000000"/>
                </a:solidFill>
              </a:rPr>
              <a:t> des </a:t>
            </a:r>
            <a:r>
              <a:rPr lang="en-US" altLang="fr-FR" sz="2400" dirty="0" err="1">
                <a:solidFill>
                  <a:srgbClr val="000000"/>
                </a:solidFill>
              </a:rPr>
              <a:t>hiérarchies</a:t>
            </a:r>
            <a:r>
              <a:rPr lang="en-US" altLang="fr-FR" sz="2400" dirty="0">
                <a:solidFill>
                  <a:srgbClr val="000000"/>
                </a:solidFill>
              </a:rPr>
              <a:t> de classes</a:t>
            </a:r>
            <a:endParaRPr lang="en-GB" altLang="fr-FR" sz="2400" dirty="0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057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</p:txBody>
      </p:sp>
      <p:sp>
        <p:nvSpPr>
          <p:cNvPr id="5325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72200" y="5181600"/>
            <a:ext cx="1066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2057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4953000" y="5181600"/>
            <a:ext cx="1042988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3257" name="AutoShape 8"/>
          <p:cNvSpPr>
            <a:spLocks noChangeArrowheads="1"/>
          </p:cNvSpPr>
          <p:nvPr/>
        </p:nvSpPr>
        <p:spPr bwMode="auto">
          <a:xfrm>
            <a:off x="2590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58" name="AutoShape 9"/>
          <p:cNvCxnSpPr>
            <a:cxnSpLocks noChangeShapeType="1"/>
            <a:stCxn id="53257" idx="3"/>
            <a:endCxn id="53255" idx="0"/>
          </p:cNvCxnSpPr>
          <p:nvPr/>
        </p:nvCxnSpPr>
        <p:spPr bwMode="auto">
          <a:xfrm rot="5400000">
            <a:off x="2628900" y="3619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9" name="AutoShape 10"/>
          <p:cNvSpPr>
            <a:spLocks noChangeArrowheads="1"/>
          </p:cNvSpPr>
          <p:nvPr/>
        </p:nvSpPr>
        <p:spPr bwMode="auto">
          <a:xfrm>
            <a:off x="6019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0" name="AutoShape 11"/>
          <p:cNvCxnSpPr>
            <a:cxnSpLocks noChangeShapeType="1"/>
            <a:stCxn id="53259" idx="3"/>
            <a:endCxn id="53256" idx="0"/>
          </p:cNvCxnSpPr>
          <p:nvPr/>
        </p:nvCxnSpPr>
        <p:spPr bwMode="auto">
          <a:xfrm rot="5400000">
            <a:off x="5595144" y="4604544"/>
            <a:ext cx="457200" cy="696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2"/>
          <p:cNvCxnSpPr>
            <a:cxnSpLocks noChangeShapeType="1"/>
            <a:stCxn id="53259" idx="3"/>
            <a:endCxn id="53254" idx="0"/>
          </p:cNvCxnSpPr>
          <p:nvPr/>
        </p:nvCxnSpPr>
        <p:spPr bwMode="auto">
          <a:xfrm rot="16200000" flipH="1">
            <a:off x="6210300" y="4686300"/>
            <a:ext cx="4572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2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51816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63" name="AutoShape 14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4" name="AutoShape 15"/>
          <p:cNvCxnSpPr>
            <a:cxnSpLocks noChangeShapeType="1"/>
            <a:stCxn id="53263" idx="3"/>
            <a:endCxn id="53262" idx="0"/>
          </p:cNvCxnSpPr>
          <p:nvPr/>
        </p:nvCxnSpPr>
        <p:spPr bwMode="auto">
          <a:xfrm rot="5400000">
            <a:off x="2228850" y="4667250"/>
            <a:ext cx="4572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6"/>
          <p:cNvCxnSpPr>
            <a:cxnSpLocks noChangeShapeType="1"/>
            <a:stCxn id="53263" idx="3"/>
            <a:endCxn id="53275" idx="0"/>
          </p:cNvCxnSpPr>
          <p:nvPr/>
        </p:nvCxnSpPr>
        <p:spPr bwMode="auto">
          <a:xfrm rot="16200000" flipH="1">
            <a:off x="2857500" y="4610100"/>
            <a:ext cx="4572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6" name="Rectangle 17"/>
          <p:cNvSpPr>
            <a:spLocks noChangeArrowheads="1"/>
          </p:cNvSpPr>
          <p:nvPr/>
        </p:nvSpPr>
        <p:spPr bwMode="auto">
          <a:xfrm>
            <a:off x="5486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67" name="AutoShape 18"/>
          <p:cNvSpPr>
            <a:spLocks noChangeArrowheads="1"/>
          </p:cNvSpPr>
          <p:nvPr/>
        </p:nvSpPr>
        <p:spPr bwMode="auto">
          <a:xfrm>
            <a:off x="6019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8" name="AutoShape 19"/>
          <p:cNvCxnSpPr>
            <a:cxnSpLocks noChangeShapeType="1"/>
            <a:stCxn id="53267" idx="3"/>
          </p:cNvCxnSpPr>
          <p:nvPr/>
        </p:nvCxnSpPr>
        <p:spPr bwMode="auto">
          <a:xfrm rot="5400000">
            <a:off x="6019800" y="3657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9" name="Line 20"/>
          <p:cNvSpPr>
            <a:spLocks noChangeShapeType="1"/>
          </p:cNvSpPr>
          <p:nvPr/>
        </p:nvSpPr>
        <p:spPr bwMode="auto">
          <a:xfrm>
            <a:off x="34290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114800" y="251460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>
            <a:off x="3429000" y="40830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4114800" y="37782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>
            <a:off x="40386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4267200" y="52260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5" name="Rectangle 26"/>
          <p:cNvSpPr>
            <a:spLocks noChangeArrowheads="1"/>
          </p:cNvSpPr>
          <p:nvPr/>
        </p:nvSpPr>
        <p:spPr bwMode="auto">
          <a:xfrm>
            <a:off x="2819400" y="5181600"/>
            <a:ext cx="1219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76" name="Rectangle 27"/>
          <p:cNvSpPr>
            <a:spLocks noChangeArrowheads="1"/>
          </p:cNvSpPr>
          <p:nvPr/>
        </p:nvSpPr>
        <p:spPr bwMode="auto">
          <a:xfrm>
            <a:off x="5486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classes héritent </a:t>
            </a:r>
            <a:r>
              <a:rPr lang="fr-FR" dirty="0" err="1"/>
              <a:t>d’object</a:t>
            </a:r>
            <a:endParaRPr lang="fr-FR" dirty="0"/>
          </a:p>
          <a:p>
            <a:r>
              <a:rPr lang="fr-FR" dirty="0"/>
              <a:t>La fonction __</a:t>
            </a:r>
            <a:r>
              <a:rPr lang="fr-FR" dirty="0" err="1"/>
              <a:t>dir</a:t>
            </a:r>
            <a:r>
              <a:rPr lang="fr-FR" dirty="0"/>
              <a:t>__ permet de lister toutes les membres d’une classe</a:t>
            </a:r>
          </a:p>
        </p:txBody>
      </p:sp>
    </p:spTree>
    <p:extLst>
      <p:ext uri="{BB962C8B-B14F-4D97-AF65-F5344CB8AC3E}">
        <p14:creationId xmlns:p14="http://schemas.microsoft.com/office/powerpoint/2010/main" val="383383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de l’objet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496943" cy="5040560"/>
          </a:xfrm>
        </p:spPr>
        <p:txBody>
          <a:bodyPr/>
          <a:lstStyle/>
          <a:p>
            <a:r>
              <a:rPr lang="fr-FR" dirty="0"/>
              <a:t>Si on affiche un objet voici ce qu’il ce passe :</a:t>
            </a:r>
          </a:p>
          <a:p>
            <a:pPr lvl="1"/>
            <a:r>
              <a:rPr lang="en-US" dirty="0"/>
              <a:t>&lt;__</a:t>
            </a:r>
            <a:r>
              <a:rPr lang="en-US" dirty="0" err="1"/>
              <a:t>main__.XXX</a:t>
            </a:r>
            <a:r>
              <a:rPr lang="en-US" dirty="0"/>
              <a:t> object at 0x00B46A70&gt;</a:t>
            </a:r>
          </a:p>
          <a:p>
            <a:pPr lvl="1"/>
            <a:r>
              <a:rPr lang="en-US" dirty="0"/>
              <a:t>Avec 0x00B46A70 qui </a:t>
            </a:r>
            <a:r>
              <a:rPr lang="en-US" dirty="0" err="1"/>
              <a:t>représente</a:t>
            </a:r>
            <a:r>
              <a:rPr lang="en-US" dirty="0"/>
              <a:t> la </a:t>
            </a:r>
            <a:r>
              <a:rPr lang="en-US" dirty="0" err="1"/>
              <a:t>référence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mémoire</a:t>
            </a:r>
            <a:r>
              <a:rPr lang="en-US" dirty="0"/>
              <a:t> de </a:t>
            </a:r>
            <a:r>
              <a:rPr lang="en-US" dirty="0" err="1"/>
              <a:t>l’objet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de modifier la representation par </a:t>
            </a:r>
            <a:r>
              <a:rPr lang="en-US" dirty="0" err="1"/>
              <a:t>défaut</a:t>
            </a:r>
            <a:r>
              <a:rPr lang="en-US" dirty="0"/>
              <a:t> grâce à __</a:t>
            </a:r>
            <a:r>
              <a:rPr lang="en-US" dirty="0" err="1"/>
              <a:t>repr</a:t>
            </a:r>
            <a:r>
              <a:rPr lang="en-US" dirty="0"/>
              <a:t>__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553198"/>
            <a:ext cx="4992549" cy="18722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" y="5251176"/>
            <a:ext cx="3956927" cy="6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str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Equivalent à __</a:t>
            </a:r>
            <a:r>
              <a:rPr lang="fr-FR" dirty="0" err="1"/>
              <a:t>repr</a:t>
            </a:r>
            <a:r>
              <a:rPr lang="fr-FR" dirty="0"/>
              <a:t>__ mais uniquement pour </a:t>
            </a:r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r>
              <a:rPr lang="fr-FR" dirty="0"/>
              <a:t>Si __</a:t>
            </a:r>
            <a:r>
              <a:rPr lang="fr-FR" dirty="0" err="1"/>
              <a:t>str</a:t>
            </a:r>
            <a:r>
              <a:rPr lang="fr-FR" dirty="0"/>
              <a:t>__ n’est pas défini, c’est __</a:t>
            </a:r>
            <a:r>
              <a:rPr lang="fr-FR" dirty="0" err="1"/>
              <a:t>repr</a:t>
            </a:r>
            <a:r>
              <a:rPr lang="fr-FR" dirty="0"/>
              <a:t>__ qui est exécuté</a:t>
            </a:r>
          </a:p>
          <a:p>
            <a:r>
              <a:rPr lang="fr-FR" dirty="0"/>
              <a:t>Egalement utilisé pour la conversion en string</a:t>
            </a:r>
          </a:p>
          <a:p>
            <a:pPr lvl="1"/>
            <a:r>
              <a:rPr lang="en-US" dirty="0"/>
              <a:t>Idem </a:t>
            </a:r>
            <a:r>
              <a:rPr lang="en-US" dirty="0" err="1"/>
              <a:t>toString</a:t>
            </a:r>
            <a:r>
              <a:rPr lang="en-US" dirty="0"/>
              <a:t>() de Java et C#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149080"/>
            <a:ext cx="3855429" cy="14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3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de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pouvoir accéder aux données des super classes il faut appeler le constructeur de la classe de base</a:t>
            </a:r>
          </a:p>
          <a:p>
            <a:pPr lvl="1"/>
            <a:r>
              <a:rPr lang="fr-FR" dirty="0"/>
              <a:t>N’est pas implicite comme Java et C#</a:t>
            </a:r>
          </a:p>
          <a:p>
            <a:pPr lvl="1"/>
            <a:r>
              <a:rPr lang="fr-FR" dirty="0"/>
              <a:t>Quasi obligatoire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24" y="3204449"/>
            <a:ext cx="5328592" cy="33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7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Super est un raccourcis pour rappeler la super classe</a:t>
            </a:r>
          </a:p>
          <a:p>
            <a:pPr lvl="1"/>
            <a:r>
              <a:rPr lang="fr-FR" dirty="0"/>
              <a:t>Le self est alors implicite</a:t>
            </a:r>
          </a:p>
          <a:p>
            <a:pPr lvl="1"/>
            <a:r>
              <a:rPr lang="fr-FR"/>
              <a:t>super().__</a:t>
            </a:r>
            <a:r>
              <a:rPr lang="fr-FR" dirty="0" err="1"/>
              <a:t>init</a:t>
            </a:r>
            <a:r>
              <a:rPr lang="fr-FR" dirty="0"/>
              <a:t>__(nom)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68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323</Words>
  <Application>Microsoft Office PowerPoint</Application>
  <PresentationFormat>Affichage à l'écran (4:3)</PresentationFormat>
  <Paragraphs>75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Monotype Sorts</vt:lpstr>
      <vt:lpstr>Times New Roman</vt:lpstr>
      <vt:lpstr>cvc</vt:lpstr>
      <vt:lpstr>Présentation PowerPoint</vt:lpstr>
      <vt:lpstr>Héritage</vt:lpstr>
      <vt:lpstr>Syntaxe</vt:lpstr>
      <vt:lpstr>Hiérarchies des classes</vt:lpstr>
      <vt:lpstr>object</vt:lpstr>
      <vt:lpstr>Représentation de l’objet</vt:lpstr>
      <vt:lpstr>__str__</vt:lpstr>
      <vt:lpstr>Héritage de constructeur</vt:lpstr>
      <vt:lpstr>Super</vt:lpstr>
      <vt:lpstr>Héritage simple et multiple</vt:lpstr>
      <vt:lpstr>Héritage multiple en Python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261</cp:revision>
  <dcterms:created xsi:type="dcterms:W3CDTF">2000-04-10T19:33:12Z</dcterms:created>
  <dcterms:modified xsi:type="dcterms:W3CDTF">2023-06-05T06:46:02Z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