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5"/>
  </p:notesMasterIdLst>
  <p:handoutMasterIdLst>
    <p:handoutMasterId r:id="rId26"/>
  </p:handoutMasterIdLst>
  <p:sldIdLst>
    <p:sldId id="264" r:id="rId2"/>
    <p:sldId id="293" r:id="rId3"/>
    <p:sldId id="265" r:id="rId4"/>
    <p:sldId id="266" r:id="rId5"/>
    <p:sldId id="288" r:id="rId6"/>
    <p:sldId id="289" r:id="rId7"/>
    <p:sldId id="290" r:id="rId8"/>
    <p:sldId id="291" r:id="rId9"/>
    <p:sldId id="292" r:id="rId10"/>
    <p:sldId id="269" r:id="rId11"/>
    <p:sldId id="270" r:id="rId12"/>
    <p:sldId id="271" r:id="rId13"/>
    <p:sldId id="282" r:id="rId14"/>
    <p:sldId id="273" r:id="rId15"/>
    <p:sldId id="274" r:id="rId16"/>
    <p:sldId id="275" r:id="rId17"/>
    <p:sldId id="294" r:id="rId18"/>
    <p:sldId id="285" r:id="rId19"/>
    <p:sldId id="286" r:id="rId20"/>
    <p:sldId id="287" r:id="rId21"/>
    <p:sldId id="277" r:id="rId22"/>
    <p:sldId id="278" r:id="rId23"/>
    <p:sldId id="279" r:id="rId2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9" d="100"/>
          <a:sy n="79" d="100"/>
        </p:scale>
        <p:origin x="160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9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Reflexion</a:t>
            </a:r>
            <a:endParaRPr lang="fr-FR" altLang="fr-FR" dirty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getattr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C’est la méthode qui est appelée lorsque Python accède à un attribut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" y="2318568"/>
            <a:ext cx="6586402" cy="41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71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setattr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C’est la méthode qui est appelée lorsque Python accède à un attribut en écriture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068960"/>
            <a:ext cx="6434878" cy="129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7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delattr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Méthode appelée pour effacer un attribut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759284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2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dict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classe est en fait un dictionnaire</a:t>
            </a:r>
          </a:p>
          <a:p>
            <a:r>
              <a:rPr lang="fr-FR" dirty="0"/>
              <a:t>self.__</a:t>
            </a:r>
            <a:r>
              <a:rPr lang="fr-FR" dirty="0" err="1"/>
              <a:t>dict</a:t>
            </a:r>
            <a:r>
              <a:rPr lang="fr-FR" dirty="0"/>
              <a:t>__[</a:t>
            </a:r>
            <a:r>
              <a:rPr lang="fr-FR" dirty="0" err="1"/>
              <a:t>name</a:t>
            </a:r>
            <a:r>
              <a:rPr lang="fr-FR" dirty="0"/>
              <a:t>] = value</a:t>
            </a:r>
          </a:p>
          <a:p>
            <a:pPr lvl="1"/>
            <a:r>
              <a:rPr lang="fr-FR" dirty="0"/>
              <a:t>Est équivalent à</a:t>
            </a:r>
          </a:p>
          <a:p>
            <a:pPr lvl="1"/>
            <a:r>
              <a:rPr lang="en-US" dirty="0"/>
              <a:t>object.__</a:t>
            </a:r>
            <a:r>
              <a:rPr lang="en-US" dirty="0" err="1"/>
              <a:t>setattr</a:t>
            </a:r>
            <a:r>
              <a:rPr lang="en-US" dirty="0"/>
              <a:t>__(self, name, value)</a:t>
            </a:r>
          </a:p>
          <a:p>
            <a:r>
              <a:rPr lang="en-US" dirty="0"/>
              <a:t>Les supers classes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stockées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nommée</a:t>
            </a:r>
            <a:r>
              <a:rPr lang="en-US" dirty="0"/>
              <a:t> __bases__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782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Indexes d’objet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méthodes que nous allons voir sont __</a:t>
            </a:r>
            <a:r>
              <a:rPr lang="fr-FR" dirty="0" err="1"/>
              <a:t>getitem</a:t>
            </a:r>
            <a:r>
              <a:rPr lang="fr-FR" dirty="0"/>
              <a:t>__, __</a:t>
            </a:r>
            <a:r>
              <a:rPr lang="fr-FR" dirty="0" err="1"/>
              <a:t>setitem</a:t>
            </a:r>
            <a:r>
              <a:rPr lang="fr-FR" dirty="0"/>
              <a:t>__ et __</a:t>
            </a:r>
            <a:r>
              <a:rPr lang="fr-FR" dirty="0" err="1"/>
              <a:t>delitem</a:t>
            </a:r>
            <a:r>
              <a:rPr lang="fr-FR" dirty="0"/>
              <a:t>__</a:t>
            </a:r>
          </a:p>
          <a:p>
            <a:r>
              <a:rPr lang="fr-FR" dirty="0"/>
              <a:t>Elles servent respectivement à définir quoi faire quand on écrit :</a:t>
            </a:r>
          </a:p>
          <a:p>
            <a:pPr lvl="1"/>
            <a:r>
              <a:rPr lang="fr-FR" dirty="0"/>
              <a:t>objet[index] ;</a:t>
            </a:r>
          </a:p>
          <a:p>
            <a:pPr lvl="1"/>
            <a:r>
              <a:rPr lang="fr-FR" dirty="0"/>
              <a:t>objet[index] = valeur ;</a:t>
            </a:r>
          </a:p>
          <a:p>
            <a:pPr lvl="1"/>
            <a:r>
              <a:rPr lang="fr-FR" dirty="0" err="1"/>
              <a:t>del</a:t>
            </a:r>
            <a:r>
              <a:rPr lang="fr-FR" dirty="0"/>
              <a:t> objet[index]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4086824"/>
            <a:ext cx="5733095" cy="24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27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 et </a:t>
            </a:r>
            <a:r>
              <a:rPr lang="fr-FR" dirty="0" err="1"/>
              <a:t>contains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une quatrième méthode, appelée __</a:t>
            </a:r>
            <a:r>
              <a:rPr lang="fr-FR" dirty="0" err="1"/>
              <a:t>contains</a:t>
            </a:r>
            <a:r>
              <a:rPr lang="fr-FR" dirty="0"/>
              <a:t>__, qui est utilisée quand on souhaite savoir si un objet se trouve dans une classe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Nombre d’élément de la classe</a:t>
            </a:r>
          </a:p>
          <a:p>
            <a:pPr lvl="1"/>
            <a:r>
              <a:rPr lang="fr-FR" dirty="0"/>
              <a:t>Len()</a:t>
            </a:r>
          </a:p>
          <a:p>
            <a:pPr lvl="1"/>
            <a:r>
              <a:rPr lang="fr-FR" dirty="0"/>
              <a:t>Redéfinir __</a:t>
            </a:r>
            <a:r>
              <a:rPr lang="fr-FR" dirty="0" err="1"/>
              <a:t>len</a:t>
            </a:r>
            <a:r>
              <a:rPr lang="fr-FR" dirty="0"/>
              <a:t>__</a:t>
            </a:r>
          </a:p>
          <a:p>
            <a:pPr lvl="1"/>
            <a:r>
              <a:rPr lang="fr-FR" dirty="0"/>
              <a:t>Len(</a:t>
            </a:r>
            <a:r>
              <a:rPr lang="fr-FR" dirty="0" err="1"/>
              <a:t>object</a:t>
            </a:r>
            <a:r>
              <a:rPr lang="fr-FR" dirty="0"/>
              <a:t>) </a:t>
            </a:r>
            <a:r>
              <a:rPr lang="fr-FR" dirty="0">
                <a:sym typeface="Wingdings" panose="05000000000000000000" pitchFamily="2" charset="2"/>
              </a:rPr>
              <a:t> </a:t>
            </a:r>
            <a:r>
              <a:rPr lang="fr-FR" dirty="0" err="1">
                <a:sym typeface="Wingdings" panose="05000000000000000000" pitchFamily="2" charset="2"/>
              </a:rPr>
              <a:t>object</a:t>
            </a:r>
            <a:r>
              <a:rPr lang="fr-FR" dirty="0">
                <a:sym typeface="Wingdings" panose="05000000000000000000" pitchFamily="2" charset="2"/>
              </a:rPr>
              <a:t>.__</a:t>
            </a:r>
            <a:r>
              <a:rPr lang="fr-FR" dirty="0" err="1">
                <a:sym typeface="Wingdings" panose="05000000000000000000" pitchFamily="2" charset="2"/>
              </a:rPr>
              <a:t>len</a:t>
            </a:r>
            <a:r>
              <a:rPr lang="fr-FR" dirty="0">
                <a:sym typeface="Wingdings" panose="05000000000000000000" pitchFamily="2" charset="2"/>
              </a:rPr>
              <a:t>__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140968"/>
            <a:ext cx="582937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69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Surcharge des opérateurs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640959" cy="5040560"/>
          </a:xfrm>
        </p:spPr>
        <p:txBody>
          <a:bodyPr/>
          <a:lstStyle/>
          <a:p>
            <a:r>
              <a:rPr lang="fr-FR" sz="2000" dirty="0"/>
              <a:t>__</a:t>
            </a:r>
            <a:r>
              <a:rPr lang="fr-FR" sz="2000" dirty="0" err="1"/>
              <a:t>add</a:t>
            </a:r>
            <a:r>
              <a:rPr lang="fr-FR" sz="2000" dirty="0"/>
              <a:t>__ : surcharge de l'opérateur + 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sub</a:t>
            </a:r>
            <a:r>
              <a:rPr lang="fr-FR" sz="2000" dirty="0"/>
              <a:t>__ : surcharge de l'opérateur - 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mul</a:t>
            </a:r>
            <a:r>
              <a:rPr lang="fr-FR" sz="2000" dirty="0"/>
              <a:t>__ : surcharge de l'opérateur * 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truediv</a:t>
            </a:r>
            <a:r>
              <a:rPr lang="fr-FR" sz="2000" dirty="0"/>
              <a:t>__ : surcharge de l'opérateur / </a:t>
            </a:r>
          </a:p>
          <a:p>
            <a:r>
              <a:rPr lang="fr-FR" sz="2000" dirty="0"/>
              <a:t>__le__ : surcharge de l'opérateur &lt;=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lt</a:t>
            </a:r>
            <a:r>
              <a:rPr lang="fr-FR" sz="2000" dirty="0"/>
              <a:t>__ : surcharge de l'opérateur &lt;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pow</a:t>
            </a:r>
            <a:r>
              <a:rPr lang="fr-FR" sz="2000" dirty="0"/>
              <a:t>__ : surcharge de l'opérateur ** (puissance) ;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eq</a:t>
            </a:r>
            <a:r>
              <a:rPr lang="fr-FR" sz="2000" dirty="0"/>
              <a:t>__ : ==</a:t>
            </a:r>
          </a:p>
          <a:p>
            <a:r>
              <a:rPr lang="fr-FR" sz="2000" dirty="0"/>
              <a:t>__ne__ : !=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00" y="4002956"/>
            <a:ext cx="5883400" cy="24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2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68886-441C-402F-8D43-6D0A3C7F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Réflexion des data class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96E8FC-D3AB-41AA-8890-94B4D6EC5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Data class possède des méthodes pour générer automatiquement de la réflexion</a:t>
            </a: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Source Code Pro"/>
              </a:rPr>
              <a:t>@</a:t>
            </a:r>
            <a:r>
              <a:rPr lang="fr-FR" b="0" i="0" dirty="0">
                <a:solidFill>
                  <a:srgbClr val="0086B3"/>
                </a:solidFill>
                <a:effectLst/>
                <a:latin typeface="Source Code Pro"/>
              </a:rPr>
              <a:t>dataclass</a:t>
            </a:r>
            <a:r>
              <a:rPr lang="fr-FR" b="0" i="0" dirty="0">
                <a:solidFill>
                  <a:srgbClr val="777777"/>
                </a:solidFill>
                <a:effectLst/>
                <a:latin typeface="Source Code Pro"/>
              </a:rPr>
              <a:t>(</a:t>
            </a:r>
            <a:r>
              <a:rPr lang="fr-FR" b="0" i="0" dirty="0">
                <a:solidFill>
                  <a:srgbClr val="000000"/>
                </a:solidFill>
                <a:effectLst/>
                <a:latin typeface="Source Code Pro"/>
              </a:rPr>
              <a:t>init=</a:t>
            </a:r>
            <a:r>
              <a:rPr lang="fr-FR" b="1" i="0" dirty="0">
                <a:solidFill>
                  <a:srgbClr val="34068A"/>
                </a:solidFill>
                <a:effectLst/>
                <a:latin typeface="Source Code Pro"/>
              </a:rPr>
              <a:t>True</a:t>
            </a:r>
            <a:r>
              <a:rPr lang="fr-FR" b="0" i="0" dirty="0">
                <a:solidFill>
                  <a:srgbClr val="000000"/>
                </a:solidFill>
                <a:effectLst/>
                <a:latin typeface="Source Code Pro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Source Code Pro"/>
              </a:rPr>
              <a:t>repr</a:t>
            </a:r>
            <a:r>
              <a:rPr lang="fr-FR" b="0" i="0" dirty="0">
                <a:solidFill>
                  <a:srgbClr val="000000"/>
                </a:solidFill>
                <a:effectLst/>
                <a:latin typeface="Source Code Pro"/>
              </a:rPr>
              <a:t>=</a:t>
            </a:r>
            <a:r>
              <a:rPr lang="fr-FR" b="1" i="0" dirty="0" err="1">
                <a:solidFill>
                  <a:srgbClr val="34068A"/>
                </a:solidFill>
                <a:effectLst/>
                <a:latin typeface="Source Code Pro"/>
              </a:rPr>
              <a:t>True</a:t>
            </a:r>
            <a:r>
              <a:rPr lang="fr-FR" b="0" i="0" dirty="0">
                <a:solidFill>
                  <a:srgbClr val="000000"/>
                </a:solidFill>
                <a:effectLst/>
                <a:latin typeface="Source Code Pro"/>
              </a:rPr>
              <a:t>, eq=</a:t>
            </a:r>
            <a:r>
              <a:rPr lang="fr-FR" b="1" i="0" dirty="0" err="1">
                <a:solidFill>
                  <a:srgbClr val="34068A"/>
                </a:solidFill>
                <a:effectLst/>
                <a:latin typeface="Source Code Pro"/>
              </a:rPr>
              <a:t>True</a:t>
            </a:r>
            <a:r>
              <a:rPr lang="fr-FR" b="1" i="0">
                <a:solidFill>
                  <a:srgbClr val="34068A"/>
                </a:solidFill>
                <a:effectLst/>
                <a:latin typeface="Source Code Pro"/>
              </a:rPr>
              <a:t>, …)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178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Map</a:t>
            </a:r>
            <a:r>
              <a:rPr lang="fr-FR" dirty="0"/>
              <a:t> permet d’appliquer une fonction sur une collection</a:t>
            </a:r>
          </a:p>
          <a:p>
            <a:pPr lvl="1"/>
            <a:r>
              <a:rPr lang="en-US" dirty="0"/>
              <a:t>l= ["It's over 9000 !", "All your base are belong to us."]</a:t>
            </a:r>
          </a:p>
          <a:p>
            <a:pPr lvl="1"/>
            <a:r>
              <a:rPr lang="en-US" dirty="0"/>
              <a:t>print(map(</a:t>
            </a:r>
            <a:r>
              <a:rPr lang="en-US" dirty="0" err="1"/>
              <a:t>unicode.upper</a:t>
            </a:r>
            <a:r>
              <a:rPr lang="en-US" dirty="0"/>
              <a:t>, l))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039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5439537" cy="5040560"/>
          </a:xfrm>
        </p:spPr>
        <p:txBody>
          <a:bodyPr/>
          <a:lstStyle/>
          <a:p>
            <a:r>
              <a:rPr lang="fr-FR" dirty="0"/>
              <a:t>La fonction doit prendre deux paramètres en entrée, et retourner une valeur</a:t>
            </a:r>
          </a:p>
          <a:p>
            <a:r>
              <a:rPr lang="fr-FR" dirty="0"/>
              <a:t>Au premier appel, les deux premiers éléments de l’</a:t>
            </a:r>
            <a:r>
              <a:rPr lang="fr-FR" dirty="0" err="1"/>
              <a:t>itérable</a:t>
            </a:r>
            <a:r>
              <a:rPr lang="fr-FR" dirty="0"/>
              <a:t> sont passés en paramètres</a:t>
            </a:r>
          </a:p>
          <a:p>
            <a:r>
              <a:rPr lang="fr-FR" dirty="0"/>
              <a:t>Ensuite, le résultat de cet appel et l’élément suivant sont passés en paramètre, et ainsi de suite</a:t>
            </a:r>
          </a:p>
          <a:p>
            <a:r>
              <a:rPr lang="fr-FR" dirty="0"/>
              <a:t>Vous avez compris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049" y="1412777"/>
            <a:ext cx="341685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9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329FBA-78DD-4216-9826-FED88D65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:=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83CFD9-7508-43D7-B76D-84E4DA5BE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d'économiser du temps</a:t>
            </a:r>
          </a:p>
          <a:p>
            <a:pPr lvl="1"/>
            <a:r>
              <a:rPr lang="fr-FR" dirty="0"/>
              <a:t>3.8</a:t>
            </a:r>
          </a:p>
          <a:p>
            <a:pPr marL="457200" lvl="1" indent="0">
              <a:buNone/>
            </a:pPr>
            <a:r>
              <a:rPr lang="en-US" dirty="0"/>
              <a:t>if (n := </a:t>
            </a:r>
            <a:r>
              <a:rPr lang="en-US" dirty="0" err="1"/>
              <a:t>len</a:t>
            </a:r>
            <a:r>
              <a:rPr lang="en-US" dirty="0"/>
              <a:t>(a)) &gt; 10:</a:t>
            </a:r>
          </a:p>
          <a:p>
            <a:pPr marL="457200" lvl="1" indent="0">
              <a:buNone/>
            </a:pPr>
            <a:r>
              <a:rPr lang="en-US" dirty="0"/>
              <a:t>    print(</a:t>
            </a:r>
            <a:r>
              <a:rPr lang="en-US" dirty="0" err="1"/>
              <a:t>f"List</a:t>
            </a:r>
            <a:r>
              <a:rPr lang="en-US" dirty="0"/>
              <a:t> is too long ({n} elements, expected &lt;= 10)")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6426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A quoi sert le </a:t>
            </a:r>
            <a:r>
              <a:rPr lang="fr-FR" sz="2400" dirty="0" err="1"/>
              <a:t>reduce</a:t>
            </a:r>
            <a:r>
              <a:rPr lang="fr-FR" sz="2400" dirty="0"/>
              <a:t> ?</a:t>
            </a:r>
          </a:p>
          <a:p>
            <a:pPr lvl="1"/>
            <a:r>
              <a:rPr lang="fr-FR" sz="2000" dirty="0"/>
              <a:t>Permet de faire des opérations d’agrégation en une ligne</a:t>
            </a:r>
          </a:p>
          <a:p>
            <a:pPr lvl="1"/>
            <a:r>
              <a:rPr lang="fr-FR" sz="2000" dirty="0"/>
              <a:t>Par exemple il n’existe pas l’équivalent de </a:t>
            </a:r>
            <a:r>
              <a:rPr lang="fr-FR" sz="2000" dirty="0" err="1"/>
              <a:t>sum</a:t>
            </a:r>
            <a:r>
              <a:rPr lang="fr-FR" sz="2000" dirty="0"/>
              <a:t> pour la multiplication</a:t>
            </a:r>
          </a:p>
          <a:p>
            <a:pPr lvl="1"/>
            <a:r>
              <a:rPr lang="fr-FR" sz="2000" dirty="0" err="1"/>
              <a:t>print</a:t>
            </a:r>
            <a:r>
              <a:rPr lang="fr-FR" sz="2000" dirty="0"/>
              <a:t>(</a:t>
            </a:r>
            <a:r>
              <a:rPr lang="fr-FR" sz="2000" dirty="0" err="1"/>
              <a:t>sum</a:t>
            </a:r>
            <a:r>
              <a:rPr lang="fr-FR" sz="2000" dirty="0"/>
              <a:t>(range(10))) # donne 45</a:t>
            </a:r>
          </a:p>
          <a:p>
            <a:pPr lvl="1"/>
            <a:r>
              <a:rPr lang="en-US" sz="2000" dirty="0"/>
              <a:t>print(reduce(lambda a, b: a * b, range(1, 11))) # </a:t>
            </a:r>
            <a:r>
              <a:rPr lang="en-US" sz="2000" dirty="0" err="1"/>
              <a:t>donne</a:t>
            </a:r>
            <a:r>
              <a:rPr lang="en-US" sz="2000" dirty="0"/>
              <a:t> 3628800</a:t>
            </a:r>
          </a:p>
          <a:p>
            <a:r>
              <a:rPr lang="en-US" sz="2400" dirty="0" err="1"/>
              <a:t>Combiné</a:t>
            </a:r>
            <a:r>
              <a:rPr lang="en-US" sz="2400" dirty="0"/>
              <a:t> à map, </a:t>
            </a:r>
            <a:r>
              <a:rPr lang="en-US" sz="2400" dirty="0" err="1"/>
              <a:t>peut</a:t>
            </a:r>
            <a:r>
              <a:rPr lang="en-US" sz="2400" dirty="0"/>
              <a:t> donner un </a:t>
            </a:r>
            <a:r>
              <a:rPr lang="en-US" sz="2400" dirty="0" err="1"/>
              <a:t>résultat</a:t>
            </a:r>
            <a:r>
              <a:rPr lang="en-US" sz="2400" dirty="0"/>
              <a:t> </a:t>
            </a:r>
            <a:r>
              <a:rPr lang="en-US" sz="2400" dirty="0" err="1"/>
              <a:t>très</a:t>
            </a:r>
            <a:r>
              <a:rPr lang="en-US" sz="2400" dirty="0"/>
              <a:t> puissant</a:t>
            </a:r>
          </a:p>
          <a:p>
            <a:pPr lvl="1"/>
            <a:r>
              <a:rPr lang="en-US" sz="2000" dirty="0" err="1"/>
              <a:t>Très</a:t>
            </a:r>
            <a:r>
              <a:rPr lang="en-US" sz="2000" dirty="0"/>
              <a:t> </a:t>
            </a:r>
            <a:r>
              <a:rPr lang="en-US" sz="2000" dirty="0" err="1"/>
              <a:t>cryptique</a:t>
            </a:r>
            <a:endParaRPr lang="en-US" sz="2000" dirty="0"/>
          </a:p>
          <a:p>
            <a:r>
              <a:rPr lang="en-US" sz="2400" dirty="0" err="1"/>
              <a:t>Peut</a:t>
            </a:r>
            <a:r>
              <a:rPr lang="en-US" sz="2400" dirty="0"/>
              <a:t> se </a:t>
            </a:r>
            <a:r>
              <a:rPr lang="en-US" sz="2400" dirty="0" err="1"/>
              <a:t>réecrire</a:t>
            </a:r>
            <a:r>
              <a:rPr lang="en-US" sz="2400" dirty="0"/>
              <a:t> avec </a:t>
            </a:r>
            <a:r>
              <a:rPr lang="en-US" sz="2400" dirty="0" err="1"/>
              <a:t>une</a:t>
            </a:r>
            <a:r>
              <a:rPr lang="en-US" sz="2400" dirty="0"/>
              <a:t> </a:t>
            </a:r>
            <a:r>
              <a:rPr lang="en-US" sz="2400" dirty="0" err="1"/>
              <a:t>liste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intention</a:t>
            </a:r>
          </a:p>
          <a:p>
            <a:pPr lvl="1"/>
            <a:r>
              <a:rPr lang="en-US" sz="2000" dirty="0"/>
              <a:t>Map correspond à la </a:t>
            </a:r>
            <a:r>
              <a:rPr lang="en-US" sz="2000" dirty="0" err="1"/>
              <a:t>partie</a:t>
            </a:r>
            <a:r>
              <a:rPr lang="en-US" sz="2000" dirty="0"/>
              <a:t> gauche et filter à la </a:t>
            </a:r>
            <a:r>
              <a:rPr lang="en-US" sz="2000" dirty="0" err="1"/>
              <a:t>partie</a:t>
            </a:r>
            <a:r>
              <a:rPr lang="en-US" sz="2000" dirty="0"/>
              <a:t> </a:t>
            </a:r>
            <a:r>
              <a:rPr lang="en-US" sz="2000" dirty="0" err="1"/>
              <a:t>droite</a:t>
            </a:r>
            <a:endParaRPr lang="fr-FR" sz="2000" dirty="0"/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48421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 en intension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Rappel</a:t>
            </a:r>
          </a:p>
          <a:p>
            <a:pPr lvl="1"/>
            <a:r>
              <a:rPr lang="fr-FR" dirty="0"/>
              <a:t>Il est possible d’effectuer une boucle une liste grâce aux </a:t>
            </a:r>
            <a:r>
              <a:rPr lang="fr-FR" dirty="0" err="1"/>
              <a:t>itérateurs</a:t>
            </a: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Il est possible de créer une liste en intension qui </a:t>
            </a:r>
            <a:r>
              <a:rPr lang="fr-FR"/>
              <a:t>sera une liste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924944"/>
            <a:ext cx="2256530" cy="8957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41" y="4837918"/>
            <a:ext cx="3842873" cy="9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16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générateur est identique à une liste en intension mais elle sera exécuté uniquement au moment du for</a:t>
            </a:r>
          </a:p>
          <a:p>
            <a:pPr lvl="1"/>
            <a:r>
              <a:rPr lang="fr-FR" dirty="0"/>
              <a:t>Utilisateur du </a:t>
            </a:r>
            <a:r>
              <a:rPr lang="fr-FR" dirty="0" err="1"/>
              <a:t>yield</a:t>
            </a:r>
            <a:r>
              <a:rPr lang="fr-FR" dirty="0"/>
              <a:t> au lieu de l’</a:t>
            </a:r>
            <a:r>
              <a:rPr lang="fr-FR" dirty="0" err="1"/>
              <a:t>itérateur</a:t>
            </a:r>
            <a:endParaRPr lang="fr-FR" dirty="0"/>
          </a:p>
          <a:p>
            <a:pPr lvl="1"/>
            <a:r>
              <a:rPr lang="fr-FR" dirty="0"/>
              <a:t>() au lieu de []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005064"/>
            <a:ext cx="527158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70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Yield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yield</a:t>
            </a:r>
            <a:r>
              <a:rPr lang="fr-FR" dirty="0"/>
              <a:t> est un mot clé utilisé en lieu et place de return, à la différence près qu’on va récupérer un générateur</a:t>
            </a:r>
          </a:p>
          <a:p>
            <a:pPr lvl="1"/>
            <a:r>
              <a:rPr lang="fr-FR" dirty="0"/>
              <a:t>Exécution en retard (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Utilisé pour les filtres</a:t>
            </a:r>
          </a:p>
          <a:p>
            <a:pPr lvl="1"/>
            <a:r>
              <a:rPr lang="fr-FR" dirty="0"/>
              <a:t>Compatible </a:t>
            </a:r>
            <a:r>
              <a:rPr lang="fr-FR" dirty="0" err="1"/>
              <a:t>await</a:t>
            </a:r>
            <a:r>
              <a:rPr lang="fr-FR" dirty="0"/>
              <a:t> </a:t>
            </a:r>
            <a:r>
              <a:rPr lang="fr-FR"/>
              <a:t>async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300899"/>
            <a:ext cx="3562360" cy="14807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436" y="5061500"/>
            <a:ext cx="3123408" cy="75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2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Réflexion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possède un typage dynamique</a:t>
            </a:r>
          </a:p>
          <a:p>
            <a:r>
              <a:rPr lang="fr-FR" dirty="0"/>
              <a:t>Il est possible d’accéder aux données du type de l’objet</a:t>
            </a:r>
          </a:p>
          <a:p>
            <a:pPr lvl="1"/>
            <a:r>
              <a:rPr lang="fr-FR" dirty="0"/>
              <a:t>Et de les modifier</a:t>
            </a:r>
          </a:p>
          <a:p>
            <a:r>
              <a:rPr lang="fr-FR" dirty="0"/>
              <a:t>Appelé Réflexion</a:t>
            </a:r>
          </a:p>
          <a:p>
            <a:pPr lvl="1"/>
            <a:r>
              <a:rPr lang="fr-FR" dirty="0"/>
              <a:t>Introspection</a:t>
            </a:r>
          </a:p>
          <a:p>
            <a:r>
              <a:rPr lang="fr-FR" dirty="0"/>
              <a:t>Méthodes spéciales</a:t>
            </a:r>
          </a:p>
          <a:p>
            <a:pPr lvl="1"/>
            <a:r>
              <a:rPr lang="fr-FR" dirty="0"/>
              <a:t>__XXXX__</a:t>
            </a:r>
          </a:p>
        </p:txBody>
      </p:sp>
      <p:pic>
        <p:nvPicPr>
          <p:cNvPr id="4" name="Picture 9" descr="E:\ulb\python\python.out5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5FE"/>
              </a:clrFrom>
              <a:clrTo>
                <a:srgbClr val="F7F5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936" y="2419536"/>
            <a:ext cx="4353351" cy="352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Constructeur, destructeur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init</a:t>
            </a:r>
            <a:r>
              <a:rPr lang="fr-FR" dirty="0"/>
              <a:t>__</a:t>
            </a:r>
          </a:p>
          <a:p>
            <a:pPr lvl="1"/>
            <a:r>
              <a:rPr lang="fr-FR" dirty="0" err="1"/>
              <a:t>Initialisateur</a:t>
            </a:r>
            <a:r>
              <a:rPr lang="fr-FR" dirty="0"/>
              <a:t>, est appelé par __new__</a:t>
            </a:r>
          </a:p>
          <a:p>
            <a:r>
              <a:rPr lang="fr-FR" dirty="0"/>
              <a:t>__</a:t>
            </a:r>
            <a:r>
              <a:rPr lang="fr-FR" dirty="0" err="1"/>
              <a:t>del</a:t>
            </a:r>
            <a:r>
              <a:rPr lang="fr-FR" dirty="0"/>
              <a:t>__ : destructeur</a:t>
            </a:r>
          </a:p>
          <a:p>
            <a:pPr lvl="1"/>
            <a:r>
              <a:rPr lang="fr-FR" dirty="0"/>
              <a:t>Dernière méthode appelée avant destruction</a:t>
            </a:r>
          </a:p>
          <a:p>
            <a:pPr lvl="1"/>
            <a:r>
              <a:rPr lang="fr-FR" dirty="0" err="1"/>
              <a:t>Garbage</a:t>
            </a:r>
            <a:r>
              <a:rPr lang="fr-FR" dirty="0"/>
              <a:t> collector</a:t>
            </a:r>
          </a:p>
          <a:p>
            <a:pPr lvl="1"/>
            <a:r>
              <a:rPr lang="fr-FR" dirty="0"/>
              <a:t>Non immédiat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5" y="5805264"/>
            <a:ext cx="565590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4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détaillé d’instanciation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 une classe est également un objet</a:t>
            </a:r>
          </a:p>
          <a:p>
            <a:pPr lvl="1"/>
            <a:r>
              <a:rPr lang="fr-FR" dirty="0"/>
              <a:t>Tout est objet en Python</a:t>
            </a:r>
          </a:p>
          <a:p>
            <a:r>
              <a:rPr lang="fr-FR" dirty="0"/>
              <a:t>Lors de l’instanciation d’une classe Python appel 2 méthodes dans l’ordre suivant</a:t>
            </a:r>
          </a:p>
          <a:p>
            <a:pPr lvl="1"/>
            <a:r>
              <a:rPr lang="fr-FR" dirty="0"/>
              <a:t>__new__()</a:t>
            </a:r>
          </a:p>
          <a:p>
            <a:pPr lvl="1"/>
            <a:r>
              <a:rPr lang="fr-FR" dirty="0"/>
              <a:t>__</a:t>
            </a:r>
            <a:r>
              <a:rPr lang="fr-FR" dirty="0" err="1"/>
              <a:t>init</a:t>
            </a:r>
            <a:r>
              <a:rPr lang="fr-FR" dirty="0"/>
              <a:t>__(self)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29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__new__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__new__ est le constructeur réel de la classe</a:t>
            </a:r>
          </a:p>
          <a:p>
            <a:r>
              <a:rPr lang="fr-FR" dirty="0"/>
              <a:t>Si __new__ renvoie une instance de classe, il créé le paramètre self pour le passer à __</a:t>
            </a:r>
            <a:r>
              <a:rPr lang="fr-FR" dirty="0" err="1"/>
              <a:t>init</a:t>
            </a:r>
            <a:r>
              <a:rPr lang="fr-FR" dirty="0"/>
              <a:t>__</a:t>
            </a:r>
          </a:p>
          <a:p>
            <a:r>
              <a:rPr lang="fr-FR" dirty="0"/>
              <a:t>Sinon c’est un appel statique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893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Métaclasse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sont toutes modelées par rapport à la </a:t>
            </a:r>
            <a:r>
              <a:rPr lang="fr-FR" dirty="0" err="1"/>
              <a:t>métaclasse</a:t>
            </a:r>
            <a:r>
              <a:rPr lang="fr-FR" dirty="0"/>
              <a:t> type</a:t>
            </a:r>
          </a:p>
          <a:p>
            <a:pPr lvl="1"/>
            <a:r>
              <a:rPr lang="fr-FR" dirty="0"/>
              <a:t>Lors de l’exécution de __new__</a:t>
            </a:r>
          </a:p>
          <a:p>
            <a:r>
              <a:rPr lang="fr-FR" dirty="0"/>
              <a:t>Il s’agit de l’implémentation de l’interpréteur Python</a:t>
            </a:r>
          </a:p>
          <a:p>
            <a:r>
              <a:rPr lang="fr-FR" dirty="0"/>
              <a:t>Il est possible de changer la </a:t>
            </a:r>
            <a:r>
              <a:rPr lang="fr-FR" dirty="0" err="1"/>
              <a:t>métaclasse</a:t>
            </a:r>
            <a:endParaRPr lang="fr-FR" dirty="0"/>
          </a:p>
          <a:p>
            <a:pPr lvl="1"/>
            <a:r>
              <a:rPr lang="fr-FR" dirty="0"/>
              <a:t>class </a:t>
            </a:r>
            <a:r>
              <a:rPr lang="fr-FR" dirty="0" err="1"/>
              <a:t>AbstractClass</a:t>
            </a:r>
            <a:r>
              <a:rPr lang="fr-FR" dirty="0"/>
              <a:t>(</a:t>
            </a:r>
            <a:r>
              <a:rPr lang="fr-FR" dirty="0" err="1"/>
              <a:t>metaclass</a:t>
            </a:r>
            <a:r>
              <a:rPr lang="fr-FR" dirty="0"/>
              <a:t>=</a:t>
            </a:r>
            <a:r>
              <a:rPr lang="fr-FR" dirty="0" err="1"/>
              <a:t>abc.ABCMeta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706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MyPy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fortement typé</a:t>
            </a:r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typing</a:t>
            </a:r>
            <a:r>
              <a:rPr lang="fr-FR"/>
              <a:t> import *</a:t>
            </a:r>
            <a:endParaRPr lang="fr-FR" dirty="0"/>
          </a:p>
          <a:p>
            <a:r>
              <a:rPr lang="fr-FR" dirty="0"/>
              <a:t>Extensions *.</a:t>
            </a:r>
            <a:r>
              <a:rPr lang="fr-FR" dirty="0" err="1"/>
              <a:t>pyi</a:t>
            </a:r>
            <a:endParaRPr lang="fr-FR" dirty="0"/>
          </a:p>
          <a:p>
            <a:pPr lvl="1"/>
            <a:r>
              <a:rPr lang="fr-FR" dirty="0"/>
              <a:t>Généralise le </a:t>
            </a:r>
            <a:r>
              <a:rPr lang="fr-FR" dirty="0" err="1"/>
              <a:t>isinstance</a:t>
            </a:r>
            <a:r>
              <a:rPr lang="fr-FR" dirty="0"/>
              <a:t> par </a:t>
            </a:r>
            <a:r>
              <a:rPr lang="fr-FR" dirty="0" err="1"/>
              <a:t>métaclasse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645024"/>
            <a:ext cx="6577316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9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MyPy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848"/>
            <a:ext cx="9144000" cy="288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5194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7558</TotalTime>
  <Words>788</Words>
  <Application>Microsoft Office PowerPoint</Application>
  <PresentationFormat>Affichage à l'écran (4:3)</PresentationFormat>
  <Paragraphs>119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Monotype Sorts</vt:lpstr>
      <vt:lpstr>Source Code Pro</vt:lpstr>
      <vt:lpstr>Times New Roman</vt:lpstr>
      <vt:lpstr>cvc</vt:lpstr>
      <vt:lpstr>Présentation PowerPoint</vt:lpstr>
      <vt:lpstr>:=</vt:lpstr>
      <vt:lpstr>Réflexion</vt:lpstr>
      <vt:lpstr>Constructeur, destructeur</vt:lpstr>
      <vt:lpstr>Mécanisme détaillé d’instanciation</vt:lpstr>
      <vt:lpstr>__new__</vt:lpstr>
      <vt:lpstr>Métaclasse</vt:lpstr>
      <vt:lpstr>MyPy</vt:lpstr>
      <vt:lpstr>MyPy</vt:lpstr>
      <vt:lpstr>__getattr__</vt:lpstr>
      <vt:lpstr>__setattr__</vt:lpstr>
      <vt:lpstr>__delattr__</vt:lpstr>
      <vt:lpstr>__dict__</vt:lpstr>
      <vt:lpstr>Indexes d’objet</vt:lpstr>
      <vt:lpstr>In et contains</vt:lpstr>
      <vt:lpstr>Surcharge des opérateurs</vt:lpstr>
      <vt:lpstr>Réflexion des data class</vt:lpstr>
      <vt:lpstr>Map</vt:lpstr>
      <vt:lpstr>Reduce</vt:lpstr>
      <vt:lpstr>Reduce</vt:lpstr>
      <vt:lpstr>Les listes en intension</vt:lpstr>
      <vt:lpstr>Générateur</vt:lpstr>
      <vt:lpstr>Yield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322</cp:revision>
  <dcterms:created xsi:type="dcterms:W3CDTF">2000-04-10T19:33:12Z</dcterms:created>
  <dcterms:modified xsi:type="dcterms:W3CDTF">2023-06-05T06:48:25Z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