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0"/>
  </p:notesMasterIdLst>
  <p:handoutMasterIdLst>
    <p:handoutMasterId r:id="rId31"/>
  </p:handoutMasterIdLst>
  <p:sldIdLst>
    <p:sldId id="264" r:id="rId2"/>
    <p:sldId id="289" r:id="rId3"/>
    <p:sldId id="290" r:id="rId4"/>
    <p:sldId id="291" r:id="rId5"/>
    <p:sldId id="292" r:id="rId6"/>
    <p:sldId id="293" r:id="rId7"/>
    <p:sldId id="294" r:id="rId8"/>
    <p:sldId id="306" r:id="rId9"/>
    <p:sldId id="309" r:id="rId10"/>
    <p:sldId id="323" r:id="rId11"/>
    <p:sldId id="324" r:id="rId12"/>
    <p:sldId id="305" r:id="rId13"/>
    <p:sldId id="307" r:id="rId14"/>
    <p:sldId id="308" r:id="rId15"/>
    <p:sldId id="285" r:id="rId16"/>
    <p:sldId id="334" r:id="rId17"/>
    <p:sldId id="335" r:id="rId18"/>
    <p:sldId id="336" r:id="rId19"/>
    <p:sldId id="343" r:id="rId20"/>
    <p:sldId id="304" r:id="rId21"/>
    <p:sldId id="337" r:id="rId22"/>
    <p:sldId id="338" r:id="rId23"/>
    <p:sldId id="339" r:id="rId24"/>
    <p:sldId id="329" r:id="rId25"/>
    <p:sldId id="330" r:id="rId26"/>
    <p:sldId id="331" r:id="rId27"/>
    <p:sldId id="333" r:id="rId28"/>
    <p:sldId id="321" r:id="rId2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590" autoAdjust="0"/>
  </p:normalViewPr>
  <p:slideViewPr>
    <p:cSldViewPr>
      <p:cViewPr varScale="1">
        <p:scale>
          <a:sx n="79" d="100"/>
          <a:sy n="79" d="100"/>
        </p:scale>
        <p:origin x="1608" y="4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531938" y="93663"/>
            <a:ext cx="5175250" cy="3883025"/>
          </a:xfrm>
          <a:noFill/>
          <a:ln/>
        </p:spPr>
      </p:sp>
      <p:sp>
        <p:nvSpPr>
          <p:cNvPr id="6147"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31938" y="93663"/>
            <a:ext cx="5175250" cy="3883025"/>
          </a:xfrm>
          <a:noFill/>
          <a:ln/>
        </p:spPr>
      </p:sp>
      <p:sp>
        <p:nvSpPr>
          <p:cNvPr id="27651"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29699"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3174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35843"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614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8195"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10243"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hidden="1"/>
          <p:cNvSpPr txBox="1">
            <a:spLocks noChangeArrowheads="1"/>
          </p:cNvSpPr>
          <p:nvPr/>
        </p:nvSpPr>
        <p:spPr bwMode="auto">
          <a:xfrm>
            <a:off x="2171700" y="401638"/>
            <a:ext cx="2536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0000"/>
              </a:spcBef>
              <a:defRPr sz="1000">
                <a:solidFill>
                  <a:schemeClr val="tx1"/>
                </a:solidFill>
                <a:latin typeface="Arial" panose="020B0604020202020204" pitchFamily="34" charset="0"/>
                <a:cs typeface="Arial" panose="020B0604020202020204" pitchFamily="34" charset="0"/>
              </a:defRPr>
            </a:lvl1pPr>
            <a:lvl2pPr marL="742950" indent="-28575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pt-BR" altLang="fr-FR" sz="800">
                <a:solidFill>
                  <a:srgbClr val="000000"/>
                </a:solidFill>
              </a:rPr>
              <a:t>&lt;*s*o*u*r*c*e*&gt;*5*1*6*c*1*-*6*-*7*&lt;*/*s*o*u*r*c*e*&gt;</a:t>
            </a:r>
            <a:endParaRPr lang="en-US" altLang="fr-FR" sz="800">
              <a:solidFill>
                <a:srgbClr val="000000"/>
              </a:solidFill>
            </a:endParaRPr>
          </a:p>
        </p:txBody>
      </p:sp>
      <p:sp>
        <p:nvSpPr>
          <p:cNvPr id="38915" name="Rectangle 2"/>
          <p:cNvSpPr>
            <a:spLocks noGrp="1" noRot="1" noChangeAspect="1" noChangeArrowheads="1" noTextEdit="1"/>
          </p:cNvSpPr>
          <p:nvPr>
            <p:ph type="sldImg"/>
          </p:nvPr>
        </p:nvSpPr>
        <p:spPr>
          <a:xfrm>
            <a:off x="1524000" y="241300"/>
            <a:ext cx="5100638" cy="3825875"/>
          </a:xfrm>
          <a:ln/>
        </p:spPr>
      </p:sp>
      <p:sp>
        <p:nvSpPr>
          <p:cNvPr id="38916" name="Rectangle 3"/>
          <p:cNvSpPr>
            <a:spLocks noGrp="1" noChangeArrowheads="1"/>
          </p:cNvSpPr>
          <p:nvPr>
            <p:ph type="body" idx="1"/>
          </p:nvPr>
        </p:nvSpPr>
        <p:spPr>
          <a:xfrm>
            <a:off x="217488" y="4175125"/>
            <a:ext cx="6164262" cy="53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hidden="1"/>
          <p:cNvSpPr txBox="1">
            <a:spLocks noChangeArrowheads="1"/>
          </p:cNvSpPr>
          <p:nvPr/>
        </p:nvSpPr>
        <p:spPr bwMode="auto">
          <a:xfrm>
            <a:off x="2171700" y="401638"/>
            <a:ext cx="2536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30000"/>
              </a:spcBef>
              <a:defRPr sz="1000">
                <a:solidFill>
                  <a:schemeClr val="tx1"/>
                </a:solidFill>
                <a:latin typeface="Arial" panose="020B0604020202020204" pitchFamily="34" charset="0"/>
                <a:cs typeface="Arial" panose="020B0604020202020204" pitchFamily="34" charset="0"/>
              </a:defRPr>
            </a:lvl1pPr>
            <a:lvl2pPr marL="742950" indent="-28575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pt-BR" altLang="fr-FR" sz="800">
                <a:solidFill>
                  <a:srgbClr val="000000"/>
                </a:solidFill>
              </a:rPr>
              <a:t>&lt;*s*o*u*r*c*e*&gt;*5*1*6*c*1*-*6*-*7*&lt;*/*s*o*u*r*c*e*&gt;</a:t>
            </a:r>
            <a:endParaRPr lang="en-US" altLang="fr-FR" sz="800">
              <a:solidFill>
                <a:srgbClr val="000000"/>
              </a:solidFill>
            </a:endParaRPr>
          </a:p>
        </p:txBody>
      </p:sp>
      <p:sp>
        <p:nvSpPr>
          <p:cNvPr id="40963" name="Rectangle 2"/>
          <p:cNvSpPr>
            <a:spLocks noGrp="1" noRot="1" noChangeAspect="1" noChangeArrowheads="1" noTextEdit="1"/>
          </p:cNvSpPr>
          <p:nvPr>
            <p:ph type="sldImg"/>
          </p:nvPr>
        </p:nvSpPr>
        <p:spPr>
          <a:xfrm>
            <a:off x="1524000" y="241300"/>
            <a:ext cx="5100638" cy="3825875"/>
          </a:xfrm>
          <a:ln/>
        </p:spPr>
      </p:sp>
      <p:sp>
        <p:nvSpPr>
          <p:cNvPr id="40964" name="Rectangle 3"/>
          <p:cNvSpPr>
            <a:spLocks noGrp="1" noChangeArrowheads="1"/>
          </p:cNvSpPr>
          <p:nvPr>
            <p:ph type="body" idx="1"/>
          </p:nvPr>
        </p:nvSpPr>
        <p:spPr>
          <a:xfrm>
            <a:off x="217488" y="4175125"/>
            <a:ext cx="6164262" cy="53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latin typeface="Arial" panose="020B0604020202020204" pitchFamily="34" charset="0"/>
              <a:cs typeface="Arial" panose="020B0604020202020204" pitchFamily="34" charset="0"/>
            </a:endParaRP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531938" y="93663"/>
            <a:ext cx="5175250" cy="3883025"/>
          </a:xfrm>
          <a:noFill/>
          <a:ln/>
        </p:spPr>
      </p:sp>
      <p:sp>
        <p:nvSpPr>
          <p:cNvPr id="8195"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531938" y="93663"/>
            <a:ext cx="5175250" cy="3883025"/>
          </a:xfrm>
          <a:noFill/>
          <a:ln/>
        </p:spPr>
      </p:sp>
      <p:sp>
        <p:nvSpPr>
          <p:cNvPr id="10243"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531938" y="93663"/>
            <a:ext cx="5175250" cy="3883025"/>
          </a:xfrm>
          <a:noFill/>
          <a:ln/>
        </p:spPr>
      </p:sp>
      <p:sp>
        <p:nvSpPr>
          <p:cNvPr id="12291"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531938" y="93663"/>
            <a:ext cx="5175250" cy="3883025"/>
          </a:xfrm>
          <a:noFill/>
          <a:ln/>
        </p:spPr>
      </p:sp>
      <p:sp>
        <p:nvSpPr>
          <p:cNvPr id="14339"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531938" y="93663"/>
            <a:ext cx="5175250" cy="3883025"/>
          </a:xfrm>
          <a:noFill/>
          <a:ln/>
        </p:spPr>
      </p:sp>
      <p:sp>
        <p:nvSpPr>
          <p:cNvPr id="16387" name="Rectangle 3"/>
          <p:cNvSpPr>
            <a:spLocks noGrp="1" noChangeArrowheads="1"/>
          </p:cNvSpPr>
          <p:nvPr>
            <p:ph type="body" idx="1"/>
          </p:nvPr>
        </p:nvSpPr>
        <p:spPr>
          <a:xfrm>
            <a:off x="220663" y="4086225"/>
            <a:ext cx="6232525" cy="5299075"/>
          </a:xfrm>
          <a:solidFill>
            <a:srgbClr val="FFFFFF"/>
          </a:solidFill>
          <a:ln>
            <a:solidFill>
              <a:srgbClr val="000000"/>
            </a:solidFill>
          </a:ln>
        </p:spPr>
        <p:txBody>
          <a:bodyPr/>
          <a:lstStyle/>
          <a:p>
            <a:pPr eaLnBrk="1" hangingPunct="1"/>
            <a:r>
              <a:rPr lang="en-US" altLang="fr-FR">
                <a:latin typeface="Arial" panose="020B0604020202020204" pitchFamily="34" charset="0"/>
                <a:cs typeface="Times New Roman" panose="02020603050405020304" pitchFamily="18" charset="0"/>
              </a:rPr>
              <a:t>I try to get to the first hands-on by lunch, and be well into Chapter 3 by the end of the first day. </a:t>
            </a:r>
          </a:p>
          <a:p>
            <a:pPr eaLnBrk="1" hangingPunct="1"/>
            <a:r>
              <a:rPr lang="en-US" altLang="fr-FR">
                <a:latin typeface="Arial" panose="020B0604020202020204" pitchFamily="34" charset="0"/>
                <a:cs typeface="Times New Roman" panose="02020603050405020304" pitchFamily="18" charset="0"/>
              </a:rPr>
              <a:t>Cover this chapter quickly and do not dwell too much on philosophy. Most of the class is usually only concerned with programming! But it is important to have a solid understanding of what terms such as an object mean, and to aspire to be more than just a programmer.</a:t>
            </a:r>
          </a:p>
          <a:p>
            <a:pPr eaLnBrk="1" hangingPunct="1"/>
            <a:r>
              <a:rPr lang="en-US" altLang="fr-FR">
                <a:latin typeface="Arial" panose="020B0604020202020204" pitchFamily="34" charset="0"/>
                <a:cs typeface="Arial" panose="020B0604020202020204" pitchFamily="34" charset="0"/>
              </a:rPr>
              <a:t> </a:t>
            </a:r>
          </a:p>
          <a:p>
            <a:pPr eaLnBrk="1" hangingPunct="1"/>
            <a:r>
              <a:rPr lang="en-US" altLang="fr-FR">
                <a:latin typeface="Arial" panose="020B0604020202020204" pitchFamily="34" charset="0"/>
                <a:cs typeface="Times New Roman" panose="02020603050405020304" pitchFamily="18" charset="0"/>
              </a:rPr>
              <a:t>Note that we changed the chapter title from "Introduction to OOP" to just OOP (to save ink).</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877888" y="733425"/>
            <a:ext cx="4892675" cy="3670300"/>
          </a:xfrm>
          <a:solidFill>
            <a:srgbClr val="FFFFFF"/>
          </a:solidFill>
          <a:ln/>
        </p:spPr>
      </p:sp>
      <p:sp>
        <p:nvSpPr>
          <p:cNvPr id="21507" name="Rectangle 3"/>
          <p:cNvSpPr>
            <a:spLocks noGrp="1" noChangeArrowheads="1"/>
          </p:cNvSpPr>
          <p:nvPr>
            <p:ph type="body" idx="1"/>
          </p:nvPr>
        </p:nvSpPr>
        <p:spPr>
          <a:xfrm>
            <a:off x="217488" y="4168775"/>
            <a:ext cx="6116637" cy="5222875"/>
          </a:xfrm>
          <a:solidFill>
            <a:srgbClr val="FFFFFF"/>
          </a:solidFill>
          <a:ln>
            <a:solidFill>
              <a:srgbClr val="000000"/>
            </a:solidFill>
          </a:ln>
        </p:spPr>
        <p:txBody>
          <a:bodyPr lIns="90221" tIns="45110" rIns="90221" bIns="45110"/>
          <a:lstStyle/>
          <a:p>
            <a:pPr marL="111125" indent="-111125" eaLnBrk="1" hangingPunct="1">
              <a:tabLst>
                <a:tab pos="400050" algn="l"/>
              </a:tabLst>
            </a:pPr>
            <a:r>
              <a:rPr lang="en-US" altLang="fr-FR">
                <a:latin typeface="Arial" panose="020B0604020202020204" pitchFamily="34" charset="0"/>
                <a:cs typeface="Arial" panose="020B0604020202020204" pitchFamily="34" charset="0"/>
              </a:rPr>
              <a:t>&lt;ipf&gt;L, Student introductions—record info on seating chart&lt;/ipf&gt;</a:t>
            </a:r>
          </a:p>
          <a:p>
            <a:pPr marL="111125" indent="-111125" eaLnBrk="1" hangingPunct="1">
              <a:tabLst>
                <a:tab pos="400050" algn="l"/>
              </a:tabLst>
            </a:pPr>
            <a:endParaRPr lang="en-US" altLang="fr-FR">
              <a:latin typeface="Arial" panose="020B0604020202020204" pitchFamily="34" charset="0"/>
              <a:cs typeface="Arial" panose="020B0604020202020204" pitchFamily="34" charset="0"/>
            </a:endParaRPr>
          </a:p>
          <a:p>
            <a:pPr marL="111125" indent="-111125" eaLnBrk="1" hangingPunct="1">
              <a:buFontTx/>
              <a:buChar char="•"/>
              <a:tabLst>
                <a:tab pos="400050" algn="l"/>
              </a:tabLst>
            </a:pPr>
            <a:r>
              <a:rPr lang="en-US" altLang="fr-FR" b="1">
                <a:latin typeface="Arial" panose="020B0604020202020204" pitchFamily="34" charset="0"/>
                <a:cs typeface="Arial" panose="020B0604020202020204" pitchFamily="34" charset="0"/>
              </a:rPr>
              <a:t>As students provide background information, record it on a seating chart so you will be able to use it later in the course (try to keep to approximately 1 minute per student)</a:t>
            </a:r>
          </a:p>
          <a:p>
            <a:pPr marL="111125" indent="-111125" eaLnBrk="1" hangingPunct="1">
              <a:tabLst>
                <a:tab pos="400050" algn="l"/>
              </a:tabLst>
            </a:pPr>
            <a:r>
              <a:rPr lang="en-US" altLang="fr-FR">
                <a:latin typeface="Arial" panose="020B0604020202020204" pitchFamily="34" charset="0"/>
                <a:cs typeface="Arial" panose="020B0604020202020204" pitchFamily="34" charset="0"/>
              </a:rPr>
              <a:t>	-  Suggested introduction methods</a:t>
            </a:r>
          </a:p>
          <a:p>
            <a:pPr marL="223838" lvl="1" eaLnBrk="1" hangingPunct="1">
              <a:tabLst>
                <a:tab pos="400050" algn="l"/>
              </a:tabLst>
            </a:pPr>
            <a:r>
              <a:rPr lang="en-US" altLang="fr-FR">
                <a:latin typeface="Arial" panose="020B0604020202020204" pitchFamily="34" charset="0"/>
                <a:cs typeface="Arial" panose="020B0604020202020204" pitchFamily="34" charset="0"/>
              </a:rPr>
              <a:t>--  Paired introductions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4-5 questions (as shown on slide)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students 3 minutes to interview their partners, then switch</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student introduce their partner to the class</a:t>
            </a:r>
          </a:p>
          <a:p>
            <a:pPr marL="223838" lvl="1" eaLnBrk="1" hangingPunct="1">
              <a:tabLst>
                <a:tab pos="400050" algn="l"/>
              </a:tabLst>
            </a:pPr>
            <a:r>
              <a:rPr lang="en-US" altLang="fr-FR">
                <a:latin typeface="Arial" panose="020B0604020202020204" pitchFamily="34" charset="0"/>
                <a:cs typeface="Arial" panose="020B0604020202020204" pitchFamily="34" charset="0"/>
              </a:rPr>
              <a:t>--  Group introductions (for large classes)</a:t>
            </a:r>
          </a:p>
          <a:p>
            <a:pPr marL="223838" lvl="1" eaLnBrk="1" hangingPunct="1">
              <a:tabLst>
                <a:tab pos="400050" algn="l"/>
              </a:tabLst>
            </a:pPr>
            <a:r>
              <a:rPr lang="en-US" altLang="fr-FR">
                <a:latin typeface="Arial" panose="020B0604020202020204" pitchFamily="34" charset="0"/>
                <a:cs typeface="Arial" panose="020B0604020202020204" pitchFamily="34" charset="0"/>
              </a:rPr>
              <a:t>	--- Provide a list of 3-4 questions</a:t>
            </a:r>
          </a:p>
          <a:p>
            <a:pPr marL="223838" lvl="1" eaLnBrk="1" hangingPunct="1">
              <a:tabLst>
                <a:tab pos="400050" algn="l"/>
              </a:tabLst>
            </a:pPr>
            <a:r>
              <a:rPr lang="en-US" altLang="fr-FR">
                <a:latin typeface="Arial" panose="020B0604020202020204" pitchFamily="34" charset="0"/>
                <a:cs typeface="Arial" panose="020B0604020202020204" pitchFamily="34" charset="0"/>
              </a:rPr>
              <a:t>	--- Have each row (4 students) select a spokesperson/scribe</a:t>
            </a:r>
          </a:p>
          <a:p>
            <a:pPr marL="223838" lvl="1" eaLnBrk="1" hangingPunct="1">
              <a:tabLst>
                <a:tab pos="400050" algn="l"/>
              </a:tabLst>
            </a:pPr>
            <a:r>
              <a:rPr lang="en-US" altLang="fr-FR">
                <a:latin typeface="Arial" panose="020B0604020202020204" pitchFamily="34" charset="0"/>
                <a:cs typeface="Arial" panose="020B0604020202020204" pitchFamily="34" charset="0"/>
              </a:rPr>
              <a:t>	--- Give spokesperson 6-8 minutes to interview other 3 members of group</a:t>
            </a:r>
          </a:p>
          <a:p>
            <a:pPr marL="223838" lvl="1" eaLnBrk="1" hangingPunct="1">
              <a:tabLst>
                <a:tab pos="400050" algn="l"/>
              </a:tabLst>
            </a:pPr>
            <a:r>
              <a:rPr lang="en-US" altLang="fr-FR">
                <a:latin typeface="Arial" panose="020B0604020202020204" pitchFamily="34" charset="0"/>
                <a:cs typeface="Arial" panose="020B0604020202020204" pitchFamily="34" charset="0"/>
              </a:rPr>
              <a:t>	--- Each row’s spokesperson then introduces themselves and members of their group</a:t>
            </a:r>
          </a:p>
          <a:p>
            <a:pPr marL="223838" lvl="1" eaLnBrk="1" hangingPunct="1">
              <a:tabLst>
                <a:tab pos="400050" algn="l"/>
              </a:tabLst>
            </a:pPr>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524000" y="241300"/>
            <a:ext cx="5100638" cy="3825875"/>
          </a:xfrm>
          <a:ln/>
        </p:spPr>
      </p:sp>
      <p:sp>
        <p:nvSpPr>
          <p:cNvPr id="23555" name="Rectangle 3"/>
          <p:cNvSpPr>
            <a:spLocks noGrp="1" noChangeArrowheads="1"/>
          </p:cNvSpPr>
          <p:nvPr>
            <p:ph type="body" idx="1"/>
          </p:nvPr>
        </p:nvSpPr>
        <p:spPr>
          <a:xfrm>
            <a:off x="217488" y="4175125"/>
            <a:ext cx="6164262" cy="541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&lt;ipf&gt;R,76: Dynamic Loading of Classes&lt;/ipf&gt;</a:t>
            </a:r>
          </a:p>
          <a:p>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24000" y="241300"/>
            <a:ext cx="5100638" cy="3825875"/>
          </a:xfrm>
          <a:ln/>
        </p:spPr>
      </p:sp>
      <p:sp>
        <p:nvSpPr>
          <p:cNvPr id="25603" name="Rectangle 3"/>
          <p:cNvSpPr>
            <a:spLocks noGrp="1" noChangeArrowheads="1"/>
          </p:cNvSpPr>
          <p:nvPr>
            <p:ph type="body" idx="1"/>
          </p:nvPr>
        </p:nvSpPr>
        <p:spPr>
          <a:xfrm>
            <a:off x="217488" y="4175125"/>
            <a:ext cx="6164262" cy="290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cs typeface="Arial" panose="020B0604020202020204" pitchFamily="34" charset="0"/>
              </a:rPr>
              <a:t>&lt;ipf&gt;R,18: Factory Design Pattern&lt;/ipf&gt;</a:t>
            </a:r>
            <a:endParaRPr lang="en-CA"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a:t>Chapitre 10</a:t>
            </a:r>
            <a:endParaRPr lang="fr-FR" altLang="fr-FR" dirty="0"/>
          </a:p>
          <a:p>
            <a:pPr eaLnBrk="1" hangingPunct="1"/>
            <a:r>
              <a:rPr lang="fr-FR" altLang="fr-FR" dirty="0"/>
              <a:t>Design Pattern</a:t>
            </a:r>
          </a:p>
        </p:txBody>
      </p:sp>
      <p:pic>
        <p:nvPicPr>
          <p:cNvPr id="102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2856"/>
            <a:ext cx="4629150" cy="1371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FR" altLang="fr-FR" sz="3600"/>
              <a:t>Chargement dynamique de classes</a:t>
            </a:r>
          </a:p>
        </p:txBody>
      </p:sp>
      <p:sp>
        <p:nvSpPr>
          <p:cNvPr id="22531" name="Rectangle 3"/>
          <p:cNvSpPr>
            <a:spLocks noGrp="1" noChangeArrowheads="1"/>
          </p:cNvSpPr>
          <p:nvPr>
            <p:ph idx="1"/>
          </p:nvPr>
        </p:nvSpPr>
        <p:spPr>
          <a:xfrm>
            <a:off x="279400" y="1312863"/>
            <a:ext cx="8599488" cy="4043362"/>
          </a:xfrm>
        </p:spPr>
        <p:txBody>
          <a:bodyPr/>
          <a:lstStyle/>
          <a:p>
            <a:r>
              <a:rPr lang="fr-FR" altLang="fr-FR" sz="2400"/>
              <a:t>Les frameworks doivent souvent exécuter du code fourni par le client lors de l’exécution</a:t>
            </a:r>
          </a:p>
          <a:p>
            <a:pPr lvl="1"/>
            <a:r>
              <a:rPr lang="fr-FR" altLang="fr-FR" sz="2000"/>
              <a:t>Par exemple :</a:t>
            </a:r>
          </a:p>
          <a:p>
            <a:pPr lvl="2"/>
            <a:r>
              <a:rPr lang="fr-FR" altLang="fr-FR" sz="1800"/>
              <a:t>Les moteurs de servlets exécutent des servlets</a:t>
            </a:r>
          </a:p>
          <a:p>
            <a:pPr lvl="2"/>
            <a:r>
              <a:rPr lang="fr-FR" altLang="fr-FR" sz="1800" i="1"/>
              <a:t>Ant</a:t>
            </a:r>
            <a:r>
              <a:rPr lang="fr-FR" altLang="fr-FR" sz="1800"/>
              <a:t> exécute des tâches personnalisées</a:t>
            </a:r>
          </a:p>
          <a:p>
            <a:pPr lvl="1"/>
            <a:r>
              <a:rPr lang="fr-FR" altLang="fr-FR" sz="2000"/>
              <a:t>Ils doivent charger les classes des clients</a:t>
            </a:r>
          </a:p>
          <a:p>
            <a:pPr lvl="2"/>
            <a:r>
              <a:rPr lang="fr-FR" altLang="fr-FR" sz="1800"/>
              <a:t>Ces classes ne font pas partie du </a:t>
            </a:r>
            <a:r>
              <a:rPr lang="fr-FR" altLang="fr-FR" sz="1800">
                <a:cs typeface="Arial" panose="020B0604020202020204" pitchFamily="34" charset="0"/>
              </a:rPr>
              <a:t>chemin d’accès</a:t>
            </a:r>
            <a:r>
              <a:rPr lang="fr-FR" altLang="fr-FR" sz="1800"/>
              <a:t> du framework</a:t>
            </a:r>
          </a:p>
          <a:p>
            <a:r>
              <a:rPr lang="fr-FR" altLang="fr-FR" sz="2400"/>
              <a:t>Java supporte le chargement dynamique de classes</a:t>
            </a:r>
          </a:p>
          <a:p>
            <a:pPr lvl="1"/>
            <a:r>
              <a:rPr lang="fr-FR" altLang="fr-FR" sz="2000">
                <a:latin typeface="Courier New" panose="02070309020205020404" pitchFamily="49" charset="0"/>
              </a:rPr>
              <a:t>Class.forName(className)</a:t>
            </a:r>
            <a:r>
              <a:rPr lang="fr-FR" altLang="fr-FR" sz="2000"/>
              <a:t> si le byte code est accessible via le </a:t>
            </a:r>
            <a:r>
              <a:rPr lang="fr-FR" altLang="fr-FR" sz="2000">
                <a:cs typeface="Arial" panose="020B0604020202020204" pitchFamily="34" charset="0"/>
              </a:rPr>
              <a:t>chemin d’accès</a:t>
            </a:r>
            <a:r>
              <a:rPr lang="fr-FR" altLang="fr-FR" sz="2000"/>
              <a:t> </a:t>
            </a:r>
            <a:endParaRPr lang="fr-FR" altLang="fr-FR" sz="2000">
              <a:latin typeface="Courier New" panose="02070309020205020404" pitchFamily="49" charset="0"/>
              <a:cs typeface="Courier New" panose="02070309020205020404" pitchFamily="49" charset="0"/>
            </a:endParaRPr>
          </a:p>
          <a:p>
            <a:pPr lvl="1"/>
            <a:r>
              <a:rPr lang="fr-FR" altLang="fr-FR" sz="2000"/>
              <a:t>Plus compliqué lorsque le byte code n’est pas accessible via le </a:t>
            </a:r>
            <a:r>
              <a:rPr lang="fr-FR" altLang="fr-FR" sz="2000">
                <a:cs typeface="Arial" panose="020B0604020202020204" pitchFamily="34" charset="0"/>
              </a:rPr>
              <a:t>chemin d’accès</a:t>
            </a:r>
            <a:r>
              <a:rPr lang="fr-FR" altLang="fr-FR" sz="2000"/>
              <a:t> </a:t>
            </a:r>
          </a:p>
          <a:p>
            <a:pPr lvl="2"/>
            <a:r>
              <a:rPr lang="fr-FR" altLang="fr-FR" sz="1800"/>
              <a:t>Le framework doit alors effectuer une recherche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r-FR" altLang="fr-FR"/>
              <a:t>Le design pattern </a:t>
            </a:r>
            <a:r>
              <a:rPr lang="fr-FR" altLang="fr-FR" i="1"/>
              <a:t>Fabrication</a:t>
            </a:r>
          </a:p>
        </p:txBody>
      </p:sp>
      <p:sp>
        <p:nvSpPr>
          <p:cNvPr id="24579" name="Rectangle 3"/>
          <p:cNvSpPr>
            <a:spLocks noGrp="1" noChangeArrowheads="1"/>
          </p:cNvSpPr>
          <p:nvPr>
            <p:ph idx="1"/>
          </p:nvPr>
        </p:nvSpPr>
        <p:spPr bwMode="gray">
          <a:xfrm>
            <a:off x="279400" y="1312863"/>
            <a:ext cx="8599488" cy="949325"/>
          </a:xfrm>
        </p:spPr>
        <p:txBody>
          <a:bodyPr/>
          <a:lstStyle/>
          <a:p>
            <a:r>
              <a:rPr lang="fr-FR" altLang="fr-FR" sz="2400" dirty="0"/>
              <a:t>Le rôle du pattern </a:t>
            </a:r>
            <a:r>
              <a:rPr lang="fr-FR" altLang="fr-FR" sz="2400" i="1" dirty="0">
                <a:latin typeface="Century Schoolbook" panose="02040604050505020304" pitchFamily="18" charset="0"/>
              </a:rPr>
              <a:t>Fabrication </a:t>
            </a:r>
            <a:r>
              <a:rPr lang="fr-FR" altLang="fr-FR" sz="2400" dirty="0">
                <a:cs typeface="Arial" panose="020B0604020202020204" pitchFamily="34" charset="0"/>
              </a:rPr>
              <a:t>est de permettre la création d’instances</a:t>
            </a:r>
            <a:r>
              <a:rPr lang="fr-FR" altLang="fr-FR" sz="2400" dirty="0"/>
              <a:t> de classe sans appel explicite de méthode constructeur</a:t>
            </a:r>
            <a:endParaRPr lang="fr-FR" altLang="fr-FR" sz="2400" i="1" dirty="0">
              <a:latin typeface="Century Schoolbook" panose="020406040505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spcAft>
                <a:spcPts val="300"/>
              </a:spcAft>
            </a:pPr>
            <a:r>
              <a:rPr lang="en-US" altLang="fr-FR" dirty="0"/>
              <a:t>Design Patterns </a:t>
            </a:r>
            <a:endParaRPr lang="fr-FR" altLang="fr-FR" dirty="0"/>
          </a:p>
        </p:txBody>
      </p:sp>
      <p:sp>
        <p:nvSpPr>
          <p:cNvPr id="26627" name="Rectangle 3"/>
          <p:cNvSpPr>
            <a:spLocks noGrp="1" noChangeArrowheads="1"/>
          </p:cNvSpPr>
          <p:nvPr>
            <p:ph type="body" idx="1"/>
          </p:nvPr>
        </p:nvSpPr>
        <p:spPr>
          <a:xfrm>
            <a:off x="292100" y="1198563"/>
            <a:ext cx="8599488" cy="5746750"/>
          </a:xfrm>
        </p:spPr>
        <p:txBody>
          <a:bodyPr/>
          <a:lstStyle/>
          <a:p>
            <a:r>
              <a:rPr lang="fr-FR" altLang="fr-FR" sz="1800"/>
              <a:t>JEE fournit un framework pour la construction d’applications distribuées complexes</a:t>
            </a:r>
          </a:p>
          <a:p>
            <a:pPr lvl="1"/>
            <a:r>
              <a:rPr lang="fr-FR" altLang="fr-FR" sz="1600"/>
              <a:t>Support transparent pour les problèmes les plus communs</a:t>
            </a:r>
          </a:p>
          <a:p>
            <a:pPr>
              <a:spcBef>
                <a:spcPts val="1000"/>
              </a:spcBef>
            </a:pPr>
            <a:r>
              <a:rPr lang="fr-FR" altLang="fr-FR" sz="1800"/>
              <a:t>Il y a de nombreux problèmes qu’un développeur doit toujours prendre en considération :</a:t>
            </a:r>
          </a:p>
          <a:p>
            <a:pPr lvl="1"/>
            <a:r>
              <a:rPr lang="fr-FR" altLang="fr-FR" sz="1600" b="1"/>
              <a:t>Flexibilité</a:t>
            </a:r>
          </a:p>
          <a:p>
            <a:pPr lvl="2"/>
            <a:r>
              <a:rPr lang="fr-FR" altLang="fr-FR" sz="1400"/>
              <a:t>Les logiciels évoluent</a:t>
            </a:r>
          </a:p>
          <a:p>
            <a:pPr lvl="3"/>
            <a:r>
              <a:rPr lang="fr-FR" altLang="fr-FR" sz="1200"/>
              <a:t>Concevoir pour pouvoir adapter</a:t>
            </a:r>
          </a:p>
          <a:p>
            <a:pPr lvl="1"/>
            <a:r>
              <a:rPr lang="fr-FR" altLang="fr-FR" sz="1600" b="1"/>
              <a:t>Maintenabilité</a:t>
            </a:r>
          </a:p>
          <a:p>
            <a:pPr lvl="2"/>
            <a:r>
              <a:rPr lang="fr-FR" altLang="fr-FR" sz="1400"/>
              <a:t>Le code doit pouvoir être maintenu de la façon la plus simple possible</a:t>
            </a:r>
          </a:p>
          <a:p>
            <a:pPr lvl="1"/>
            <a:r>
              <a:rPr lang="fr-FR" altLang="fr-FR" sz="1600" b="1"/>
              <a:t>Performances et Extensibilité</a:t>
            </a:r>
          </a:p>
          <a:p>
            <a:pPr lvl="2"/>
            <a:r>
              <a:rPr lang="fr-FR" altLang="fr-FR" sz="1400"/>
              <a:t>Les systèmes des entreprises s’étendent</a:t>
            </a:r>
          </a:p>
          <a:p>
            <a:pPr lvl="2"/>
            <a:r>
              <a:rPr lang="fr-FR" altLang="fr-FR" sz="1400"/>
              <a:t>Ce qui aura un impact sur les performances</a:t>
            </a:r>
          </a:p>
          <a:p>
            <a:pPr lvl="1"/>
            <a:r>
              <a:rPr lang="fr-FR" altLang="fr-FR" sz="1600" b="1"/>
              <a:t>Complexité extrême</a:t>
            </a:r>
          </a:p>
          <a:p>
            <a:pPr lvl="2"/>
            <a:r>
              <a:rPr lang="fr-FR" altLang="fr-FR" sz="1400"/>
              <a:t>Les solutions les plus performantes ne sont pas toujours les meilleures !</a:t>
            </a:r>
          </a:p>
          <a:p>
            <a:pPr>
              <a:spcBef>
                <a:spcPts val="1000"/>
              </a:spcBef>
            </a:pPr>
            <a:r>
              <a:rPr lang="fr-FR" altLang="fr-FR" sz="1800"/>
              <a:t>Maintenir l’équilibre entre ces différents points est la clé d’une bonne conception</a:t>
            </a:r>
          </a:p>
          <a:p>
            <a:endParaRPr lang="fr-FR" altLang="fr-F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73163" y="457200"/>
            <a:ext cx="7772400" cy="811213"/>
          </a:xfrm>
        </p:spPr>
        <p:txBody>
          <a:bodyPr/>
          <a:lstStyle/>
          <a:p>
            <a:r>
              <a:rPr lang="en-US" altLang="fr-FR"/>
              <a:t>Le pattern </a:t>
            </a:r>
            <a:r>
              <a:rPr lang="en-US" altLang="fr-FR" i="1"/>
              <a:t>Entity</a:t>
            </a:r>
            <a:endParaRPr lang="fr-FR" altLang="fr-FR" i="1"/>
          </a:p>
        </p:txBody>
      </p:sp>
      <p:sp>
        <p:nvSpPr>
          <p:cNvPr id="28675" name="Rectangle 3"/>
          <p:cNvSpPr>
            <a:spLocks noGrp="1" noChangeArrowheads="1"/>
          </p:cNvSpPr>
          <p:nvPr>
            <p:ph type="body" idx="1"/>
          </p:nvPr>
        </p:nvSpPr>
        <p:spPr>
          <a:xfrm>
            <a:off x="279400" y="1312863"/>
            <a:ext cx="8599488" cy="4551362"/>
          </a:xfrm>
        </p:spPr>
        <p:txBody>
          <a:bodyPr/>
          <a:lstStyle/>
          <a:p>
            <a:r>
              <a:rPr lang="fr-FR" altLang="fr-FR"/>
              <a:t>Une </a:t>
            </a:r>
            <a:r>
              <a:rPr lang="fr-FR" altLang="fr-FR" i="1">
                <a:latin typeface="Century Schoolbook" panose="02040604050505020304" pitchFamily="18" charset="0"/>
              </a:rPr>
              <a:t>Entity </a:t>
            </a:r>
            <a:r>
              <a:rPr lang="fr-FR" altLang="fr-FR"/>
              <a:t>a les caractéristiques suivantes :</a:t>
            </a:r>
          </a:p>
          <a:p>
            <a:r>
              <a:rPr lang="fr-FR" altLang="fr-FR"/>
              <a:t>Il représente des données catégorisées entité dans le modèle du domaine</a:t>
            </a:r>
          </a:p>
          <a:p>
            <a:pPr lvl="1"/>
            <a:r>
              <a:rPr lang="fr-FR" altLang="fr-FR"/>
              <a:t>Il est orienté DATA</a:t>
            </a:r>
          </a:p>
          <a:p>
            <a:pPr lvl="1"/>
            <a:r>
              <a:rPr lang="fr-FR" altLang="fr-FR"/>
              <a:t>Il maintient l’état des entités</a:t>
            </a:r>
          </a:p>
          <a:p>
            <a:pPr lvl="1"/>
            <a:r>
              <a:rPr lang="fr-FR" altLang="fr-FR"/>
              <a:t>Il peut aussi représenter les relations entre différentes entités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160338"/>
            <a:ext cx="8415337" cy="725487"/>
          </a:xfrm>
        </p:spPr>
        <p:txBody>
          <a:bodyPr/>
          <a:lstStyle/>
          <a:p>
            <a:r>
              <a:rPr lang="fr-FR" altLang="fr-FR"/>
              <a:t>Stratégies d’implémentation du pattern </a:t>
            </a:r>
            <a:r>
              <a:rPr lang="fr-FR" altLang="fr-FR" i="1"/>
              <a:t>Entity</a:t>
            </a:r>
          </a:p>
        </p:txBody>
      </p:sp>
      <p:sp>
        <p:nvSpPr>
          <p:cNvPr id="30723" name="Rectangle 3"/>
          <p:cNvSpPr>
            <a:spLocks noGrp="1" noChangeArrowheads="1"/>
          </p:cNvSpPr>
          <p:nvPr>
            <p:ph type="body" idx="1"/>
          </p:nvPr>
        </p:nvSpPr>
        <p:spPr>
          <a:xfrm>
            <a:off x="279400" y="1312863"/>
            <a:ext cx="8599488" cy="4246562"/>
          </a:xfrm>
        </p:spPr>
        <p:txBody>
          <a:bodyPr/>
          <a:lstStyle/>
          <a:p>
            <a:r>
              <a:rPr lang="fr-FR" altLang="fr-FR" dirty="0"/>
              <a:t>POPO (</a:t>
            </a:r>
            <a:r>
              <a:rPr lang="fr-FR" altLang="fr-FR" u="sng" dirty="0"/>
              <a:t>P</a:t>
            </a:r>
            <a:r>
              <a:rPr lang="fr-FR" altLang="fr-FR" dirty="0"/>
              <a:t>lain </a:t>
            </a:r>
            <a:r>
              <a:rPr lang="fr-FR" altLang="fr-FR" u="sng" dirty="0"/>
              <a:t>O</a:t>
            </a:r>
            <a:r>
              <a:rPr lang="fr-FR" altLang="fr-FR" dirty="0"/>
              <a:t>ld </a:t>
            </a:r>
            <a:r>
              <a:rPr lang="fr-FR" altLang="fr-FR" u="sng" dirty="0"/>
              <a:t>Python</a:t>
            </a:r>
            <a:r>
              <a:rPr lang="fr-FR" altLang="fr-FR" dirty="0"/>
              <a:t> </a:t>
            </a:r>
            <a:r>
              <a:rPr lang="fr-FR" altLang="fr-FR" u="sng" dirty="0"/>
              <a:t>O</a:t>
            </a:r>
            <a:r>
              <a:rPr lang="fr-FR" altLang="fr-FR" dirty="0"/>
              <a:t>bject)</a:t>
            </a:r>
          </a:p>
          <a:p>
            <a:pPr lvl="1"/>
            <a:r>
              <a:rPr lang="fr-FR" altLang="fr-FR" dirty="0"/>
              <a:t>Simple à implémenter</a:t>
            </a:r>
          </a:p>
          <a:p>
            <a:pPr lvl="1"/>
            <a:r>
              <a:rPr lang="fr-FR" altLang="fr-FR" dirty="0"/>
              <a:t>Le développeur doit :</a:t>
            </a:r>
          </a:p>
          <a:p>
            <a:pPr lvl="2"/>
            <a:r>
              <a:rPr lang="fr-FR" altLang="fr-FR" dirty="0"/>
              <a:t>Gérer la persistance</a:t>
            </a:r>
          </a:p>
          <a:p>
            <a:pPr lvl="2"/>
            <a:r>
              <a:rPr lang="fr-FR" altLang="fr-FR" dirty="0"/>
              <a:t>Implémenter les transactions pour les cas d’utilisation</a:t>
            </a:r>
          </a:p>
          <a:p>
            <a:r>
              <a:rPr lang="fr-FR" altLang="fr-FR" dirty="0"/>
              <a:t>SQL </a:t>
            </a:r>
            <a:r>
              <a:rPr lang="fr-FR" altLang="fr-FR" dirty="0" err="1"/>
              <a:t>Alchemy</a:t>
            </a:r>
            <a:endParaRPr lang="fr-FR" altLang="fr-FR" dirty="0"/>
          </a:p>
          <a:p>
            <a:pPr lvl="1"/>
            <a:r>
              <a:rPr lang="fr-FR" altLang="fr-FR" dirty="0"/>
              <a:t>Object </a:t>
            </a:r>
            <a:r>
              <a:rPr lang="fr-FR" altLang="fr-FR" dirty="0" err="1"/>
              <a:t>Relational</a:t>
            </a:r>
            <a:r>
              <a:rPr lang="fr-FR" altLang="fr-FR" dirty="0"/>
              <a:t> Mapping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a:t>Layers</a:t>
            </a:r>
          </a:p>
        </p:txBody>
      </p:sp>
      <p:sp>
        <p:nvSpPr>
          <p:cNvPr id="32771" name="Espace réservé du contenu 2"/>
          <p:cNvSpPr>
            <a:spLocks noGrp="1"/>
          </p:cNvSpPr>
          <p:nvPr>
            <p:ph idx="1"/>
          </p:nvPr>
        </p:nvSpPr>
        <p:spPr/>
        <p:txBody>
          <a:bodyPr/>
          <a:lstStyle/>
          <a:p>
            <a:r>
              <a:rPr lang="fr-FR" altLang="fr-FR"/>
              <a:t>Les patterns structuraux s'assemblent en couche</a:t>
            </a:r>
          </a:p>
          <a:p>
            <a:r>
              <a:rPr lang="fr-FR" altLang="fr-FR"/>
              <a:t>Chaque couche est un composant</a:t>
            </a:r>
          </a:p>
          <a:p>
            <a:r>
              <a:rPr lang="fr-FR" altLang="fr-FR"/>
              <a:t>Les dépendances entre les couches sont bien définies</a:t>
            </a:r>
          </a:p>
          <a:p>
            <a:r>
              <a:rPr lang="fr-FR" altLang="fr-FR"/>
              <a:t>Entity Layer (EL) est la couche la plus basse en terme de dépendance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a:t>Repository</a:t>
            </a:r>
          </a:p>
        </p:txBody>
      </p:sp>
      <p:sp>
        <p:nvSpPr>
          <p:cNvPr id="33795" name="Espace réservé du contenu 2"/>
          <p:cNvSpPr>
            <a:spLocks noGrp="1"/>
          </p:cNvSpPr>
          <p:nvPr>
            <p:ph idx="1"/>
          </p:nvPr>
        </p:nvSpPr>
        <p:spPr/>
        <p:txBody>
          <a:bodyPr/>
          <a:lstStyle/>
          <a:p>
            <a:r>
              <a:rPr lang="fr-FR" altLang="fr-FR"/>
              <a:t>Une classe Repository contient les accès à la source de données</a:t>
            </a:r>
          </a:p>
          <a:p>
            <a:pPr lvl="1"/>
            <a:r>
              <a:rPr lang="fr-FR" altLang="fr-FR"/>
              <a:t>La communication se fait via les entités</a:t>
            </a:r>
          </a:p>
          <a:p>
            <a:pPr lvl="1"/>
            <a:r>
              <a:rPr lang="fr-FR" altLang="fr-FR"/>
              <a:t>CRUD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fr-FR"/>
              <a:t>Le pattern </a:t>
            </a:r>
            <a:r>
              <a:rPr lang="en-US" altLang="fr-FR" i="1"/>
              <a:t>Application Service</a:t>
            </a:r>
            <a:endParaRPr lang="fr-FR" altLang="fr-FR" i="1"/>
          </a:p>
        </p:txBody>
      </p:sp>
      <p:sp>
        <p:nvSpPr>
          <p:cNvPr id="34819" name="Rectangle 3"/>
          <p:cNvSpPr>
            <a:spLocks noGrp="1" noChangeArrowheads="1"/>
          </p:cNvSpPr>
          <p:nvPr>
            <p:ph type="body" idx="1"/>
          </p:nvPr>
        </p:nvSpPr>
        <p:spPr>
          <a:xfrm>
            <a:off x="279400" y="1312863"/>
            <a:ext cx="8599488" cy="2619375"/>
          </a:xfrm>
        </p:spPr>
        <p:txBody>
          <a:bodyPr/>
          <a:lstStyle/>
          <a:p>
            <a:r>
              <a:rPr lang="fr-FR" altLang="fr-FR" sz="2400"/>
              <a:t>Un objet </a:t>
            </a:r>
            <a:r>
              <a:rPr lang="fr-FR" altLang="fr-FR" sz="2400" i="1">
                <a:latin typeface="Century Schoolbook" panose="02040604050505020304" pitchFamily="18" charset="0"/>
              </a:rPr>
              <a:t>Application Service </a:t>
            </a:r>
            <a:r>
              <a:rPr lang="fr-FR" altLang="fr-FR" sz="2400"/>
              <a:t>est implémenté séparément</a:t>
            </a:r>
          </a:p>
          <a:p>
            <a:pPr lvl="1"/>
            <a:r>
              <a:rPr lang="fr-FR" altLang="fr-FR" sz="2000"/>
              <a:t>Il fournit les opérations qui n’appartiennent à aucun objet métier particulier</a:t>
            </a:r>
          </a:p>
          <a:p>
            <a:pPr lvl="2"/>
            <a:r>
              <a:rPr lang="fr-FR" altLang="fr-FR" sz="1800"/>
              <a:t>Centralise et agrège le comportement de l’opération “réaffecter stock”</a:t>
            </a:r>
          </a:p>
          <a:p>
            <a:pPr lvl="1"/>
            <a:r>
              <a:rPr lang="fr-FR" altLang="fr-FR" sz="2000"/>
              <a:t>Il ne maintient pas l’état des objets métier persistants</a:t>
            </a:r>
          </a:p>
          <a:p>
            <a:pPr lvl="2"/>
            <a:r>
              <a:rPr lang="fr-FR" altLang="fr-FR" sz="1800"/>
              <a:t>Cette responsabilité demeure celle des objets métier sous-jacents</a:t>
            </a:r>
          </a:p>
          <a:p>
            <a:r>
              <a:rPr lang="fr-FR" altLang="fr-FR" sz="2400"/>
              <a:t>Un objet </a:t>
            </a:r>
            <a:r>
              <a:rPr lang="fr-FR" altLang="fr-FR" sz="2400" i="1"/>
              <a:t>Application service</a:t>
            </a:r>
            <a:r>
              <a:rPr lang="fr-FR" altLang="fr-FR" sz="2400"/>
              <a:t> interagit avec :</a:t>
            </a:r>
          </a:p>
          <a:p>
            <a:pPr lvl="1"/>
            <a:r>
              <a:rPr lang="fr-FR" altLang="fr-FR" sz="2000"/>
              <a:t>Les objets métier pour accéder à l’état</a:t>
            </a:r>
          </a:p>
          <a:p>
            <a:pPr lvl="1"/>
            <a:r>
              <a:rPr lang="fr-FR" altLang="fr-FR" sz="2000"/>
              <a:t>D’autres services de l’application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a:t>Service</a:t>
            </a:r>
          </a:p>
        </p:txBody>
      </p:sp>
      <p:sp>
        <p:nvSpPr>
          <p:cNvPr id="36867" name="Espace réservé du contenu 2"/>
          <p:cNvSpPr>
            <a:spLocks noGrp="1"/>
          </p:cNvSpPr>
          <p:nvPr>
            <p:ph idx="1"/>
          </p:nvPr>
        </p:nvSpPr>
        <p:spPr/>
        <p:txBody>
          <a:bodyPr/>
          <a:lstStyle/>
          <a:p>
            <a:r>
              <a:rPr lang="fr-FR" altLang="fr-FR"/>
              <a:t>Une classe service est dépendante des entités et des repositories</a:t>
            </a:r>
          </a:p>
          <a:p>
            <a:r>
              <a:rPr lang="fr-FR" altLang="fr-FR"/>
              <a:t>Représente un Use Case UML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25D4A-C78D-8B6E-8C64-ECF99FCC50F7}"/>
              </a:ext>
            </a:extLst>
          </p:cNvPr>
          <p:cNvSpPr>
            <a:spLocks noGrp="1"/>
          </p:cNvSpPr>
          <p:nvPr>
            <p:ph type="title"/>
          </p:nvPr>
        </p:nvSpPr>
        <p:spPr/>
        <p:txBody>
          <a:bodyPr/>
          <a:lstStyle/>
          <a:p>
            <a:r>
              <a:rPr lang="fr-FR" dirty="0"/>
              <a:t>MVC</a:t>
            </a:r>
          </a:p>
        </p:txBody>
      </p:sp>
      <p:sp>
        <p:nvSpPr>
          <p:cNvPr id="3" name="Espace réservé du contenu 2">
            <a:extLst>
              <a:ext uri="{FF2B5EF4-FFF2-40B4-BE49-F238E27FC236}">
                <a16:creationId xmlns:a16="http://schemas.microsoft.com/office/drawing/2014/main" id="{58A72149-6192-F3D5-711F-73D38F2EDEFD}"/>
              </a:ext>
            </a:extLst>
          </p:cNvPr>
          <p:cNvSpPr>
            <a:spLocks noGrp="1"/>
          </p:cNvSpPr>
          <p:nvPr>
            <p:ph idx="1"/>
          </p:nvPr>
        </p:nvSpPr>
        <p:spPr/>
        <p:txBody>
          <a:bodyPr/>
          <a:lstStyle/>
          <a:p>
            <a:r>
              <a:rPr lang="fr-FR" dirty="0"/>
              <a:t>Model </a:t>
            </a:r>
            <a:r>
              <a:rPr lang="fr-FR" dirty="0" err="1"/>
              <a:t>View</a:t>
            </a:r>
            <a:r>
              <a:rPr lang="fr-FR" dirty="0"/>
              <a:t> Controller</a:t>
            </a:r>
          </a:p>
          <a:p>
            <a:r>
              <a:rPr lang="fr-FR" dirty="0"/>
              <a:t>Architecture moderne</a:t>
            </a:r>
          </a:p>
        </p:txBody>
      </p:sp>
    </p:spTree>
    <p:extLst>
      <p:ext uri="{BB962C8B-B14F-4D97-AF65-F5344CB8AC3E}">
        <p14:creationId xmlns:p14="http://schemas.microsoft.com/office/powerpoint/2010/main" val="57451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spcAft>
                <a:spcPts val="300"/>
              </a:spcAft>
            </a:pPr>
            <a:r>
              <a:rPr lang="fr-FR" altLang="fr-FR"/>
              <a:t>Qu’est-ce qu’un Design Pattern ?</a:t>
            </a:r>
          </a:p>
        </p:txBody>
      </p:sp>
      <p:sp>
        <p:nvSpPr>
          <p:cNvPr id="5123" name="Rectangle 3"/>
          <p:cNvSpPr>
            <a:spLocks noGrp="1" noChangeArrowheads="1"/>
          </p:cNvSpPr>
          <p:nvPr>
            <p:ph type="body" idx="1"/>
          </p:nvPr>
        </p:nvSpPr>
        <p:spPr>
          <a:xfrm>
            <a:off x="279400" y="1312863"/>
            <a:ext cx="8599488" cy="4276725"/>
          </a:xfrm>
        </p:spPr>
        <p:txBody>
          <a:bodyPr/>
          <a:lstStyle/>
          <a:p>
            <a:r>
              <a:rPr lang="fr-FR" altLang="fr-FR" sz="2000"/>
              <a:t>Concevoir des systèmes logiciel complexes n’est pas trivial</a:t>
            </a:r>
          </a:p>
          <a:p>
            <a:r>
              <a:rPr lang="fr-FR" altLang="fr-FR" sz="2000"/>
              <a:t>De nombreuses contraintes imposent des restrictions à la conception</a:t>
            </a:r>
          </a:p>
          <a:p>
            <a:pPr lvl="1"/>
            <a:r>
              <a:rPr lang="fr-FR" altLang="fr-FR" sz="1800"/>
              <a:t>Exigences fonctionnelles</a:t>
            </a:r>
          </a:p>
          <a:p>
            <a:pPr lvl="2"/>
            <a:r>
              <a:rPr lang="fr-FR" altLang="fr-FR" sz="1600"/>
              <a:t>Sujettes au changement</a:t>
            </a:r>
          </a:p>
          <a:p>
            <a:pPr lvl="1"/>
            <a:r>
              <a:rPr lang="fr-FR" altLang="fr-FR" sz="1800"/>
              <a:t>Limitations imposées par le matériel</a:t>
            </a:r>
          </a:p>
          <a:p>
            <a:pPr lvl="1"/>
            <a:r>
              <a:rPr lang="fr-FR" altLang="fr-FR" sz="1800"/>
              <a:t>Contraintes des langages de programmation</a:t>
            </a:r>
          </a:p>
          <a:p>
            <a:pPr lvl="1"/>
            <a:r>
              <a:rPr lang="fr-FR" altLang="fr-FR" sz="1800"/>
              <a:t>Logiciels et frameworks existants</a:t>
            </a:r>
          </a:p>
          <a:p>
            <a:pPr lvl="1"/>
            <a:r>
              <a:rPr lang="fr-FR" altLang="fr-FR" sz="1800"/>
              <a:t>Dates butoir des projets</a:t>
            </a:r>
          </a:p>
          <a:p>
            <a:r>
              <a:rPr lang="fr-FR" altLang="fr-FR" sz="2000"/>
              <a:t>Nombreux sont, parmi ces problèmes, ceux qui ne sont pas nouveaux</a:t>
            </a:r>
          </a:p>
          <a:p>
            <a:pPr lvl="1"/>
            <a:r>
              <a:rPr lang="fr-FR" altLang="fr-FR" sz="1800"/>
              <a:t>Ils ont déjà été traités par des experts du domaine</a:t>
            </a:r>
          </a:p>
          <a:p>
            <a:r>
              <a:rPr lang="fr-FR" altLang="fr-FR" sz="2000"/>
              <a:t>Les design patterns intègrent les connaissances des experts !</a:t>
            </a:r>
          </a:p>
          <a:p>
            <a:endParaRPr lang="fr-FR" altLang="fr-F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fr-FR" altLang="fr-FR"/>
              <a:t>Le but de la couche model</a:t>
            </a:r>
          </a:p>
        </p:txBody>
      </p:sp>
      <p:sp>
        <p:nvSpPr>
          <p:cNvPr id="5123" name="Rectangle 3"/>
          <p:cNvSpPr>
            <a:spLocks noGrp="1" noChangeArrowheads="1"/>
          </p:cNvSpPr>
          <p:nvPr>
            <p:ph type="body" idx="1"/>
          </p:nvPr>
        </p:nvSpPr>
        <p:spPr>
          <a:xfrm>
            <a:off x="279400" y="1312863"/>
            <a:ext cx="8599488" cy="4246562"/>
          </a:xfrm>
        </p:spPr>
        <p:txBody>
          <a:bodyPr/>
          <a:lstStyle/>
          <a:p>
            <a:r>
              <a:rPr lang="fr-FR" altLang="fr-FR" sz="2000"/>
              <a:t>La couche métier modélise le cœur des fonctionnalités d’une application</a:t>
            </a:r>
          </a:p>
          <a:p>
            <a:pPr lvl="1"/>
            <a:r>
              <a:rPr lang="fr-FR" altLang="fr-FR" sz="1800"/>
              <a:t>Implémente les cas d’utilisation</a:t>
            </a:r>
          </a:p>
          <a:p>
            <a:pPr lvl="2"/>
            <a:r>
              <a:rPr lang="fr-FR" altLang="fr-FR" sz="1600"/>
              <a:t>Par exemple, ajouter un article au caddie, générer un rapport</a:t>
            </a:r>
          </a:p>
          <a:p>
            <a:pPr lvl="1"/>
            <a:r>
              <a:rPr lang="fr-FR" altLang="fr-FR" sz="1800"/>
              <a:t>Met à jour l’état de l’application via la couche intégration</a:t>
            </a:r>
          </a:p>
          <a:p>
            <a:r>
              <a:rPr lang="fr-FR" altLang="fr-FR" sz="2000"/>
              <a:t>Nous nous sommes jusqu’à présent concentrés sur la couche</a:t>
            </a:r>
            <a:br>
              <a:rPr lang="fr-FR" altLang="fr-FR" sz="2000"/>
            </a:br>
            <a:r>
              <a:rPr lang="fr-FR" altLang="fr-FR" sz="2000"/>
              <a:t>présentation Web</a:t>
            </a:r>
          </a:p>
          <a:p>
            <a:pPr lvl="1"/>
            <a:r>
              <a:rPr lang="fr-FR" altLang="fr-FR" sz="1800"/>
              <a:t>La couche présentation la plus habituelle pour les applications J2EE </a:t>
            </a:r>
          </a:p>
          <a:p>
            <a:pPr lvl="1"/>
            <a:r>
              <a:rPr lang="fr-FR" altLang="fr-FR" sz="1800"/>
              <a:t>Problèmes de conception complexes</a:t>
            </a:r>
          </a:p>
          <a:p>
            <a:r>
              <a:rPr lang="fr-FR" altLang="fr-FR" sz="2000"/>
              <a:t>La couche présentation est simplement un client de la couche métier</a:t>
            </a:r>
          </a:p>
          <a:p>
            <a:pPr lvl="1"/>
            <a:r>
              <a:rPr lang="fr-FR" altLang="fr-FR" sz="1800"/>
              <a:t>Se comporte comme une vue</a:t>
            </a:r>
          </a:p>
          <a:p>
            <a:pPr lvl="2"/>
            <a:r>
              <a:rPr lang="fr-FR" altLang="fr-FR" sz="1600"/>
              <a:t>Rendu de l’état des composants métier pour l’utilisateur</a:t>
            </a:r>
          </a:p>
          <a:p>
            <a:pPr lvl="1"/>
            <a:r>
              <a:rPr lang="fr-FR" altLang="fr-FR" sz="1800"/>
              <a:t>Se comporte aussi comme un contrôleur</a:t>
            </a:r>
          </a:p>
          <a:p>
            <a:pPr lvl="2"/>
            <a:r>
              <a:rPr lang="fr-FR" altLang="fr-FR" sz="1600"/>
              <a:t>Appelle les méthodes pour la mise à jour des composants métier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fr-FR" altLang="fr-FR"/>
              <a:t>Structuration de la couche model</a:t>
            </a:r>
          </a:p>
        </p:txBody>
      </p:sp>
      <p:sp>
        <p:nvSpPr>
          <p:cNvPr id="7171" name="Rectangle 3"/>
          <p:cNvSpPr>
            <a:spLocks noGrp="1" noChangeArrowheads="1"/>
          </p:cNvSpPr>
          <p:nvPr>
            <p:ph type="body" idx="1"/>
          </p:nvPr>
        </p:nvSpPr>
        <p:spPr>
          <a:xfrm>
            <a:off x="279400" y="1312863"/>
            <a:ext cx="8599488" cy="4124325"/>
          </a:xfrm>
        </p:spPr>
        <p:txBody>
          <a:bodyPr/>
          <a:lstStyle/>
          <a:p>
            <a:pPr>
              <a:buFont typeface="Arial" panose="020B0604020202020204" pitchFamily="34" charset="0"/>
              <a:buNone/>
            </a:pPr>
            <a:r>
              <a:rPr lang="fr-FR" altLang="fr-FR" sz="2400"/>
              <a:t>Une bonne structuration de la logique de la couche métier doit </a:t>
            </a:r>
          </a:p>
          <a:p>
            <a:r>
              <a:rPr lang="fr-FR" altLang="fr-FR" sz="2400"/>
              <a:t>Etre facile à lire</a:t>
            </a:r>
          </a:p>
          <a:p>
            <a:pPr lvl="1"/>
            <a:r>
              <a:rPr lang="fr-FR" altLang="fr-FR" sz="2000"/>
              <a:t>Elle doit modéliser le cœur des exigences métier de l’application</a:t>
            </a:r>
          </a:p>
          <a:p>
            <a:r>
              <a:rPr lang="fr-FR" altLang="fr-FR" sz="2400"/>
              <a:t>Elle doit représenter les </a:t>
            </a:r>
            <a:r>
              <a:rPr lang="fr-FR" altLang="fr-FR" sz="2400" i="1">
                <a:latin typeface="Century Schoolbook" panose="02040604050505020304" pitchFamily="18" charset="0"/>
              </a:rPr>
              <a:t>entités </a:t>
            </a:r>
            <a:r>
              <a:rPr lang="fr-FR" altLang="fr-FR" sz="2400"/>
              <a:t>et les </a:t>
            </a:r>
            <a:r>
              <a:rPr lang="fr-FR" altLang="fr-FR" sz="2400" i="1">
                <a:latin typeface="Century Schoolbook" panose="02040604050505020304" pitchFamily="18" charset="0"/>
              </a:rPr>
              <a:t>cas d’utilisation</a:t>
            </a:r>
            <a:endParaRPr lang="fr-FR" altLang="fr-FR" sz="2400"/>
          </a:p>
          <a:p>
            <a:pPr lvl="1"/>
            <a:r>
              <a:rPr lang="fr-FR" altLang="fr-FR" sz="2000"/>
              <a:t>Les clients passent des commandes</a:t>
            </a:r>
          </a:p>
          <a:p>
            <a:pPr lvl="1"/>
            <a:r>
              <a:rPr lang="fr-FR" altLang="fr-FR" sz="2000"/>
              <a:t>Les clients réalisent des paiements</a:t>
            </a:r>
          </a:p>
          <a:p>
            <a:pPr lvl="1"/>
            <a:r>
              <a:rPr lang="fr-FR" altLang="fr-FR" sz="2000"/>
              <a:t>Des articles sont livrés aux clients</a:t>
            </a:r>
          </a:p>
          <a:p>
            <a:pPr lvl="1"/>
            <a:r>
              <a:rPr lang="fr-FR" altLang="fr-FR" sz="2000"/>
              <a:t>Les cas d’utilisation peuvent être transactionnels</a:t>
            </a:r>
          </a:p>
          <a:p>
            <a:r>
              <a:rPr lang="fr-FR" altLang="fr-FR" sz="2400"/>
              <a:t>Elle ne doit pas comporter</a:t>
            </a:r>
          </a:p>
          <a:p>
            <a:pPr lvl="1"/>
            <a:r>
              <a:rPr lang="fr-FR" altLang="fr-FR" sz="2000"/>
              <a:t>La logique des vues</a:t>
            </a:r>
          </a:p>
          <a:p>
            <a:pPr lvl="1"/>
            <a:r>
              <a:rPr lang="fr-FR" altLang="fr-FR" sz="2000"/>
              <a:t>Le code de gestion de la persistance</a:t>
            </a:r>
          </a:p>
          <a:p>
            <a:pPr lvl="2"/>
            <a:r>
              <a:rPr lang="fr-FR" altLang="fr-FR" sz="1800"/>
              <a:t>C’est le rôle de la couche intégration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71563" y="260350"/>
            <a:ext cx="7772400" cy="1143000"/>
          </a:xfrm>
        </p:spPr>
        <p:txBody>
          <a:bodyPr/>
          <a:lstStyle/>
          <a:p>
            <a:r>
              <a:rPr lang="fr-FR" altLang="fr-FR"/>
              <a:t>Représentation du modèle du domaine</a:t>
            </a:r>
          </a:p>
        </p:txBody>
      </p:sp>
      <p:sp>
        <p:nvSpPr>
          <p:cNvPr id="9219" name="Rectangle 3"/>
          <p:cNvSpPr>
            <a:spLocks noGrp="1" noChangeArrowheads="1"/>
          </p:cNvSpPr>
          <p:nvPr>
            <p:ph type="body" idx="1"/>
          </p:nvPr>
        </p:nvSpPr>
        <p:spPr>
          <a:xfrm>
            <a:off x="279400" y="1312863"/>
            <a:ext cx="8599488" cy="4343400"/>
          </a:xfrm>
        </p:spPr>
        <p:txBody>
          <a:bodyPr/>
          <a:lstStyle/>
          <a:p>
            <a:r>
              <a:rPr lang="fr-FR" altLang="fr-FR" sz="2000"/>
              <a:t>Les exigences d’une application peuvent être représentées dans un modèle du domaine</a:t>
            </a:r>
          </a:p>
          <a:p>
            <a:pPr lvl="1">
              <a:buFontTx/>
              <a:buNone/>
            </a:pPr>
            <a:br>
              <a:rPr lang="fr-FR" altLang="fr-FR" sz="1800" i="1"/>
            </a:br>
            <a:endParaRPr lang="fr-FR" altLang="fr-FR" sz="1800" i="1"/>
          </a:p>
          <a:p>
            <a:pPr lvl="1">
              <a:buFontTx/>
              <a:buNone/>
            </a:pPr>
            <a:endParaRPr lang="fr-FR" altLang="fr-FR" sz="1800" i="1"/>
          </a:p>
          <a:p>
            <a:pPr lvl="1">
              <a:buFontTx/>
              <a:buNone/>
            </a:pPr>
            <a:endParaRPr lang="fr-FR" altLang="fr-FR" sz="1800" i="1"/>
          </a:p>
          <a:p>
            <a:pPr lvl="1">
              <a:buFontTx/>
              <a:buNone/>
            </a:pPr>
            <a:endParaRPr lang="fr-FR" altLang="fr-FR" sz="1800" i="1"/>
          </a:p>
          <a:p>
            <a:pPr lvl="1">
              <a:buFontTx/>
              <a:buNone/>
            </a:pPr>
            <a:endParaRPr lang="fr-FR" altLang="fr-FR" sz="1800"/>
          </a:p>
          <a:p>
            <a:r>
              <a:rPr lang="fr-FR" altLang="fr-FR" sz="2000"/>
              <a:t>Implémentation d’un modèle du domaine dans la couche métier</a:t>
            </a:r>
          </a:p>
          <a:p>
            <a:pPr lvl="1"/>
            <a:r>
              <a:rPr lang="fr-FR" altLang="fr-FR" sz="1800"/>
              <a:t>Fournit une abstraction claire des exigences métier</a:t>
            </a:r>
          </a:p>
          <a:p>
            <a:pPr lvl="1"/>
            <a:r>
              <a:rPr lang="fr-FR" altLang="fr-FR" sz="1800"/>
              <a:t>Améliore la lisibilité du code</a:t>
            </a:r>
          </a:p>
          <a:p>
            <a:pPr lvl="1"/>
            <a:r>
              <a:rPr lang="fr-FR" altLang="fr-FR" sz="1800"/>
              <a:t>Et diminue le couplage avec les mécanismes de persistance sous-jacents</a:t>
            </a:r>
          </a:p>
          <a:p>
            <a:pPr lvl="2"/>
            <a:r>
              <a:rPr lang="fr-FR" altLang="fr-FR" sz="1600"/>
              <a:t>Les tables des bases ne capturent pas les exigences métier “élégamment”</a:t>
            </a:r>
          </a:p>
        </p:txBody>
      </p:sp>
      <p:sp>
        <p:nvSpPr>
          <p:cNvPr id="9220" name="Rectangle 4"/>
          <p:cNvSpPr>
            <a:spLocks noChangeArrowheads="1"/>
          </p:cNvSpPr>
          <p:nvPr/>
        </p:nvSpPr>
        <p:spPr bwMode="blackWhite">
          <a:xfrm>
            <a:off x="315913" y="2024063"/>
            <a:ext cx="8528050" cy="17224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anchor="ctr">
            <a:spAutoFit/>
          </a:bodyPr>
          <a:lstStyle>
            <a:lvl1pPr>
              <a:spcBef>
                <a:spcPct val="20000"/>
              </a:spcBef>
              <a:buClr>
                <a:schemeClr val="tx1"/>
              </a:buClr>
              <a:buFont typeface="Monotype Sorts" pitchFamily="2" charset="2"/>
              <a:buChar char="o"/>
              <a:tabLst>
                <a:tab pos="230188" algn="l"/>
              </a:tabLst>
              <a:defRPr sz="2800">
                <a:solidFill>
                  <a:schemeClr val="tx1"/>
                </a:solidFill>
                <a:latin typeface="Arial" panose="020B0604020202020204" pitchFamily="34" charset="0"/>
              </a:defRPr>
            </a:lvl1pPr>
            <a:lvl2pPr marL="742950" indent="-285750">
              <a:spcBef>
                <a:spcPct val="20000"/>
              </a:spcBef>
              <a:buChar char="–"/>
              <a:tabLst>
                <a:tab pos="230188" algn="l"/>
              </a:tabLst>
              <a:defRPr sz="2400">
                <a:solidFill>
                  <a:schemeClr val="tx1"/>
                </a:solidFill>
                <a:latin typeface="Arial" panose="020B0604020202020204" pitchFamily="34" charset="0"/>
              </a:defRPr>
            </a:lvl2pPr>
            <a:lvl3pPr marL="1143000" indent="-228600">
              <a:spcBef>
                <a:spcPct val="20000"/>
              </a:spcBef>
              <a:buChar char="•"/>
              <a:tabLst>
                <a:tab pos="230188" algn="l"/>
              </a:tabLst>
              <a:defRPr sz="2000">
                <a:solidFill>
                  <a:schemeClr val="tx1"/>
                </a:solidFill>
                <a:latin typeface="Arial" panose="020B0604020202020204" pitchFamily="34" charset="0"/>
              </a:defRPr>
            </a:lvl3pPr>
            <a:lvl4pPr marL="1600200" indent="-228600">
              <a:spcBef>
                <a:spcPct val="20000"/>
              </a:spcBef>
              <a:buChar char="–"/>
              <a:tabLst>
                <a:tab pos="230188" algn="l"/>
              </a:tabLst>
              <a:defRPr>
                <a:solidFill>
                  <a:schemeClr val="tx1"/>
                </a:solidFill>
                <a:latin typeface="Arial" panose="020B0604020202020204" pitchFamily="34" charset="0"/>
              </a:defRPr>
            </a:lvl4pPr>
            <a:lvl5pPr marL="2057400" indent="-228600">
              <a:spcBef>
                <a:spcPct val="20000"/>
              </a:spcBef>
              <a:buChar char="»"/>
              <a:tabLst>
                <a:tab pos="230188"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30188" algn="l"/>
              </a:tabLst>
              <a:defRPr sz="1600">
                <a:solidFill>
                  <a:schemeClr val="tx1"/>
                </a:solidFill>
                <a:latin typeface="Arial" panose="020B0604020202020204" pitchFamily="34" charset="0"/>
              </a:defRPr>
            </a:lvl9pPr>
          </a:lstStyle>
          <a:p>
            <a:pPr eaLnBrk="1" hangingPunct="1">
              <a:spcBef>
                <a:spcPct val="0"/>
              </a:spcBef>
              <a:buClrTx/>
              <a:buFontTx/>
              <a:buNone/>
            </a:pPr>
            <a:r>
              <a:rPr lang="en-US" altLang="fr-FR" sz="1800">
                <a:solidFill>
                  <a:srgbClr val="000080"/>
                </a:solidFill>
              </a:rPr>
              <a:t>“</a:t>
            </a:r>
            <a:r>
              <a:rPr lang="fr-FR" altLang="fr-FR" sz="1800">
                <a:solidFill>
                  <a:srgbClr val="000080"/>
                </a:solidFill>
              </a:rPr>
              <a:t>Un modèle abstrait qui capture les types d’objets importants dans le contexte du système. Les objets du domaine représentent les ‘choses’ qui existent ou les événements qui se produisent dans l’environnement dans lequel le système opère.”</a:t>
            </a:r>
            <a:br>
              <a:rPr lang="fr-FR" altLang="fr-FR" sz="1800">
                <a:solidFill>
                  <a:srgbClr val="000080"/>
                </a:solidFill>
              </a:rPr>
            </a:br>
            <a:endParaRPr lang="fr-FR" altLang="fr-FR" sz="1800">
              <a:solidFill>
                <a:srgbClr val="000080"/>
              </a:solidFill>
            </a:endParaRPr>
          </a:p>
          <a:p>
            <a:pPr eaLnBrk="1" hangingPunct="1">
              <a:spcBef>
                <a:spcPct val="0"/>
              </a:spcBef>
              <a:buClrTx/>
              <a:buFontTx/>
              <a:buNone/>
            </a:pPr>
            <a:r>
              <a:rPr lang="en-US" altLang="fr-FR" sz="1600">
                <a:solidFill>
                  <a:srgbClr val="000080"/>
                </a:solidFill>
              </a:rPr>
              <a:t>							—Jacobsen, et. 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altLang="fr-FR"/>
              <a:t>MVC</a:t>
            </a:r>
          </a:p>
        </p:txBody>
      </p:sp>
      <p:sp>
        <p:nvSpPr>
          <p:cNvPr id="11267" name="Espace réservé du contenu 2"/>
          <p:cNvSpPr>
            <a:spLocks noGrp="1"/>
          </p:cNvSpPr>
          <p:nvPr>
            <p:ph idx="1"/>
          </p:nvPr>
        </p:nvSpPr>
        <p:spPr>
          <a:xfrm>
            <a:off x="1187450" y="1557338"/>
            <a:ext cx="7772400" cy="4114800"/>
          </a:xfrm>
        </p:spPr>
        <p:txBody>
          <a:bodyPr/>
          <a:lstStyle/>
          <a:p>
            <a:r>
              <a:rPr lang="fr-FR" altLang="fr-FR"/>
              <a:t>Model View Controller</a:t>
            </a:r>
          </a:p>
          <a:p>
            <a:r>
              <a:rPr lang="fr-FR" altLang="fr-FR"/>
              <a:t>Séparation de la Vue et du Model</a:t>
            </a:r>
          </a:p>
          <a:p>
            <a:r>
              <a:rPr lang="fr-FR" altLang="fr-FR"/>
              <a:t>Le Controller effectue l'aiguillage entre la Vue et le Model</a:t>
            </a:r>
          </a:p>
        </p:txBody>
      </p:sp>
      <p:pic>
        <p:nvPicPr>
          <p:cNvPr id="1026" name="Picture 2" descr="Spring MV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861048"/>
            <a:ext cx="4200525" cy="2105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fr-FR" altLang="fr-FR"/>
              <a:t>Inversion de Contrôle</a:t>
            </a:r>
          </a:p>
        </p:txBody>
      </p:sp>
      <p:sp>
        <p:nvSpPr>
          <p:cNvPr id="37891" name="Rectangle 3"/>
          <p:cNvSpPr>
            <a:spLocks noGrp="1" noChangeArrowheads="1"/>
          </p:cNvSpPr>
          <p:nvPr>
            <p:ph idx="1"/>
          </p:nvPr>
        </p:nvSpPr>
        <p:spPr bwMode="gray">
          <a:xfrm>
            <a:off x="279400" y="1312863"/>
            <a:ext cx="8599488" cy="2616200"/>
          </a:xfrm>
        </p:spPr>
        <p:txBody>
          <a:bodyPr/>
          <a:lstStyle/>
          <a:p>
            <a:r>
              <a:rPr lang="fr-FR" altLang="fr-FR" sz="2400"/>
              <a:t>La recherche de dépendance consiste pour un objet à interroger le conteneur, afin de trouver ses dépendances avec les autres objets.</a:t>
            </a:r>
          </a:p>
          <a:p>
            <a:endParaRPr lang="fr-FR" altLang="fr-F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fr-FR" altLang="fr-FR"/>
              <a:t>IoC</a:t>
            </a:r>
          </a:p>
        </p:txBody>
      </p:sp>
      <p:sp>
        <p:nvSpPr>
          <p:cNvPr id="39939" name="Rectangle 3"/>
          <p:cNvSpPr>
            <a:spLocks noGrp="1" noChangeArrowheads="1"/>
          </p:cNvSpPr>
          <p:nvPr>
            <p:ph idx="1"/>
          </p:nvPr>
        </p:nvSpPr>
        <p:spPr bwMode="gray">
          <a:xfrm>
            <a:off x="279400" y="1312863"/>
            <a:ext cx="8599488" cy="2616200"/>
          </a:xfrm>
        </p:spPr>
        <p:txBody>
          <a:bodyPr/>
          <a:lstStyle/>
          <a:p>
            <a:r>
              <a:rPr lang="fr-FR" altLang="fr-FR" sz="2400"/>
              <a:t>Utiliser une fabrique à usage général plutôt qu’une fabrique personnalisée</a:t>
            </a:r>
          </a:p>
          <a:p>
            <a:pPr lvl="1"/>
            <a:r>
              <a:rPr lang="fr-FR" altLang="fr-FR" sz="2000"/>
              <a:t>Il n’est plus nécessaire d’écrire et de maintenir du code pour lire des fichiers de configuration spécifiques</a:t>
            </a:r>
          </a:p>
          <a:p>
            <a:pPr lvl="1"/>
            <a:r>
              <a:rPr lang="fr-FR" altLang="fr-FR" sz="2000"/>
              <a:t>Il faut un container permettant l’IoC</a:t>
            </a:r>
          </a:p>
          <a:p>
            <a:r>
              <a:rPr lang="fr-FR" altLang="fr-FR" sz="2400"/>
              <a:t>Les clients n’invoquent plus la fabrique directement</a:t>
            </a:r>
          </a:p>
          <a:p>
            <a:pPr lvl="1"/>
            <a:r>
              <a:rPr lang="fr-FR" altLang="fr-FR" sz="2000"/>
              <a:t>C’est la fabrique qui injecte les dépendances aux clients</a:t>
            </a:r>
          </a:p>
          <a:p>
            <a:pPr lvl="2"/>
            <a:r>
              <a:rPr lang="fr-FR" altLang="fr-FR" sz="1800"/>
              <a:t>Par invocation du constructeur ou par appel d’une méthode « setter »</a:t>
            </a:r>
          </a:p>
          <a:p>
            <a:r>
              <a:rPr lang="fr-FR" altLang="fr-FR" sz="2600"/>
              <a:t>Comment à partir d'une interface créé la classe concrète sans la connaitre</a:t>
            </a:r>
          </a:p>
          <a:p>
            <a:pPr lvl="1"/>
            <a:r>
              <a:rPr lang="fr-FR" altLang="fr-FR" sz="2200"/>
              <a:t>En passant par une fabrique et un paramètre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a:t>Injection of Dependancy</a:t>
            </a:r>
          </a:p>
        </p:txBody>
      </p:sp>
      <p:sp>
        <p:nvSpPr>
          <p:cNvPr id="41987" name="Espace réservé du contenu 2"/>
          <p:cNvSpPr>
            <a:spLocks noGrp="1"/>
          </p:cNvSpPr>
          <p:nvPr>
            <p:ph idx="1"/>
          </p:nvPr>
        </p:nvSpPr>
        <p:spPr/>
        <p:txBody>
          <a:bodyPr/>
          <a:lstStyle/>
          <a:p>
            <a:r>
              <a:rPr lang="fr-FR" altLang="fr-FR"/>
              <a:t>Certaines classes ont besoin d'une dépendance pour fonctionner</a:t>
            </a:r>
          </a:p>
          <a:p>
            <a:pPr lvl="1"/>
            <a:r>
              <a:rPr lang="fr-FR" altLang="fr-FR"/>
              <a:t>Paramètre d'un constructeur</a:t>
            </a:r>
          </a:p>
          <a:p>
            <a:pPr lvl="1"/>
            <a:r>
              <a:rPr lang="fr-FR" altLang="fr-FR"/>
              <a:t>Setter</a:t>
            </a:r>
          </a:p>
          <a:p>
            <a:r>
              <a:rPr lang="fr-FR" altLang="fr-FR"/>
              <a:t>Cette dépendance provient de la couche au dessus donc de la fabrique</a:t>
            </a:r>
          </a:p>
          <a:p>
            <a:pPr lvl="1"/>
            <a:r>
              <a:rPr lang="fr-FR" altLang="fr-FR"/>
              <a:t>Comment passer un paramètre à une instance dont on connait pas le type</a:t>
            </a:r>
          </a:p>
          <a:p>
            <a:pPr lvl="1"/>
            <a:r>
              <a:rPr lang="fr-FR" altLang="fr-FR"/>
              <a:t>Par une fabrique et par une interface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a:t>IoD</a:t>
            </a:r>
          </a:p>
        </p:txBody>
      </p:sp>
      <p:sp>
        <p:nvSpPr>
          <p:cNvPr id="43011" name="Espace réservé du contenu 2"/>
          <p:cNvSpPr>
            <a:spLocks noGrp="1"/>
          </p:cNvSpPr>
          <p:nvPr>
            <p:ph idx="1"/>
          </p:nvPr>
        </p:nvSpPr>
        <p:spPr/>
        <p:txBody>
          <a:bodyPr/>
          <a:lstStyle/>
          <a:p>
            <a:r>
              <a:rPr lang="fr-FR" altLang="fr-FR"/>
              <a:t>Spring, grâce à sa couche d’abstraction, ne concurrence pas d’autres frameworks dans une couche spécifique d’un modèle architectural MVC mais s’avère un framework multi-couches pouvant s’insérer au niveau de toutes les couches</a:t>
            </a:r>
          </a:p>
          <a:p>
            <a:r>
              <a:rPr lang="fr-FR" altLang="fr-FR"/>
              <a:t>Ainsi il permet Hibernate et JPA pour la couche Repository ou JSF pour la vue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a:t>Anti Patterns</a:t>
            </a:r>
          </a:p>
        </p:txBody>
      </p:sp>
      <p:sp>
        <p:nvSpPr>
          <p:cNvPr id="44035" name="Espace réservé du contenu 2"/>
          <p:cNvSpPr>
            <a:spLocks noGrp="1"/>
          </p:cNvSpPr>
          <p:nvPr>
            <p:ph idx="1"/>
          </p:nvPr>
        </p:nvSpPr>
        <p:spPr>
          <a:xfrm>
            <a:off x="900113" y="1341438"/>
            <a:ext cx="7772400" cy="4114800"/>
          </a:xfrm>
        </p:spPr>
        <p:txBody>
          <a:bodyPr/>
          <a:lstStyle/>
          <a:p>
            <a:r>
              <a:rPr lang="fr-FR" altLang="fr-FR" sz="2000"/>
              <a:t>Abstraction inverse</a:t>
            </a:r>
          </a:p>
          <a:p>
            <a:r>
              <a:rPr lang="fr-FR" altLang="fr-FR" sz="2000"/>
              <a:t>Action à distance</a:t>
            </a:r>
          </a:p>
          <a:p>
            <a:r>
              <a:rPr lang="fr-FR" altLang="fr-FR" sz="2000"/>
              <a:t>Ancre de bateau</a:t>
            </a:r>
          </a:p>
          <a:p>
            <a:r>
              <a:rPr lang="fr-FR" altLang="fr-FR" sz="2000"/>
              <a:t>Erreur de copier/coller</a:t>
            </a:r>
          </a:p>
          <a:p>
            <a:r>
              <a:rPr lang="fr-FR" altLang="fr-FR" sz="2000"/>
              <a:t>Programmation spaghetti</a:t>
            </a:r>
          </a:p>
          <a:p>
            <a:r>
              <a:rPr lang="fr-FR" altLang="fr-FR" sz="2000"/>
              <a:t>Réinventer la roue (carrée)</a:t>
            </a:r>
          </a:p>
          <a:p>
            <a:r>
              <a:rPr lang="fr-FR" altLang="fr-FR" sz="2000"/>
              <a:t>Surcharge des interfaces</a:t>
            </a:r>
          </a:p>
          <a:p>
            <a:r>
              <a:rPr lang="fr-FR" altLang="fr-FR" sz="2000"/>
              <a:t>L'objet divin</a:t>
            </a:r>
          </a:p>
          <a:p>
            <a:r>
              <a:rPr lang="fr-FR" altLang="fr-FR" sz="2000"/>
              <a:t>Vous n'en aurez pas besoin (YAGNI)</a:t>
            </a:r>
          </a:p>
          <a:p>
            <a:r>
              <a:rPr lang="fr-FR" altLang="fr-FR" sz="2000"/>
              <a:t>ArchitectureAsRequirements</a:t>
            </a:r>
          </a:p>
          <a:p>
            <a:r>
              <a:rPr lang="fr-FR" altLang="fr-FR" sz="2000"/>
              <a:t>ArchitectureByImplication</a:t>
            </a:r>
          </a:p>
          <a:p>
            <a:r>
              <a:rPr lang="fr-FR" altLang="fr-FR" sz="2000"/>
              <a:t>Coulée de lave</a:t>
            </a:r>
          </a:p>
          <a:p>
            <a:r>
              <a:rPr lang="fr-FR" altLang="fr-FR" sz="2000"/>
              <a:t>Deuxième Système</a:t>
            </a:r>
          </a:p>
          <a:p>
            <a:r>
              <a:rPr lang="fr-FR" altLang="fr-FR" sz="2000"/>
              <a:t>Marteau doré</a:t>
            </a:r>
          </a:p>
          <a:p>
            <a:endParaRPr lang="fr-FR" altLang="fr-FR" sz="2000"/>
          </a:p>
          <a:p>
            <a:endParaRPr lang="fr-FR" altLang="fr-F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spcAft>
                <a:spcPts val="300"/>
              </a:spcAft>
            </a:pPr>
            <a:r>
              <a:rPr lang="fr-FR" altLang="fr-FR"/>
              <a:t>Qu’est-ce qu’un Design Pattern ?</a:t>
            </a:r>
            <a:endParaRPr lang="en-US" altLang="fr-FR"/>
          </a:p>
        </p:txBody>
      </p:sp>
      <p:sp>
        <p:nvSpPr>
          <p:cNvPr id="7171" name="Rectangle 52"/>
          <p:cNvSpPr>
            <a:spLocks noChangeArrowheads="1"/>
          </p:cNvSpPr>
          <p:nvPr/>
        </p:nvSpPr>
        <p:spPr bwMode="auto">
          <a:xfrm>
            <a:off x="279400" y="1249363"/>
            <a:ext cx="8599488"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0188" indent="-230188">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685800" indent="-341313">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Utilisé à l'origine dans le contexte du bâtiment et de l'urbanisme</a:t>
            </a:r>
            <a:endParaRPr lang="en-US" altLang="fr-FR" sz="18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endParaRPr lang="en-US" altLang="fr-FR" sz="500" b="1">
              <a:solidFill>
                <a:srgbClr val="000080"/>
              </a:solidFill>
            </a:endParaRP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patterns liés à l’architecture sont destinés aux problèmes de fonctionnalité et d’esthétique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Par ex : </a:t>
            </a:r>
            <a:r>
              <a:rPr lang="fr-FR" altLang="fr-FR" sz="1800" i="1">
                <a:solidFill>
                  <a:srgbClr val="000080"/>
                </a:solidFill>
              </a:rPr>
              <a:t>Cooking Layout, Light on Two Sides</a:t>
            </a: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systèmes logiciel traitent de problèmes extrêmement complexes</a:t>
            </a:r>
          </a:p>
          <a:p>
            <a:pPr eaLnBrk="1" hangingPunct="1">
              <a:spcBef>
                <a:spcPts val="1400"/>
              </a:spcBef>
              <a:buClr>
                <a:schemeClr val="accent2"/>
              </a:buClr>
              <a:buSzPct val="115000"/>
              <a:buFont typeface="Arial" panose="020B0604020202020204" pitchFamily="34" charset="0"/>
              <a:buChar char="•"/>
            </a:pPr>
            <a:r>
              <a:rPr lang="fr-FR" altLang="fr-FR" sz="1800" b="1">
                <a:solidFill>
                  <a:srgbClr val="000080"/>
                </a:solidFill>
              </a:rPr>
              <a:t>Les patterns logiciel traitent de nombreux problèmes, parmi lesquels :</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Comportement dynamique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Optimisation des performances</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Maintenabilité et flexibilité du code</a:t>
            </a:r>
          </a:p>
          <a:p>
            <a:pPr lvl="1" eaLnBrk="1" hangingPunct="1">
              <a:spcBef>
                <a:spcPts val="200"/>
              </a:spcBef>
              <a:buClr>
                <a:schemeClr val="accent2"/>
              </a:buClr>
              <a:buFont typeface="Arial" panose="020B0604020202020204" pitchFamily="34" charset="0"/>
              <a:buChar char="—"/>
            </a:pPr>
            <a:r>
              <a:rPr lang="fr-FR" altLang="fr-FR" sz="1800">
                <a:solidFill>
                  <a:srgbClr val="000080"/>
                </a:solidFill>
              </a:rPr>
              <a:t>Réutilisabilité du code</a:t>
            </a:r>
          </a:p>
        </p:txBody>
      </p:sp>
      <p:sp>
        <p:nvSpPr>
          <p:cNvPr id="7172" name="Rectangle 53"/>
          <p:cNvSpPr>
            <a:spLocks noChangeArrowheads="1"/>
          </p:cNvSpPr>
          <p:nvPr/>
        </p:nvSpPr>
        <p:spPr bwMode="blackWhite">
          <a:xfrm>
            <a:off x="609600" y="1658938"/>
            <a:ext cx="8148638" cy="1684337"/>
          </a:xfrm>
          <a:prstGeom prst="rect">
            <a:avLst/>
          </a:prstGeom>
          <a:solidFill>
            <a:schemeClr val="accent1"/>
          </a:solidFill>
          <a:ln w="12700">
            <a:solidFill>
              <a:schemeClr val="tx1"/>
            </a:solidFill>
            <a:miter lim="800000"/>
            <a:headEnd/>
            <a:tailEnd/>
          </a:ln>
          <a:effectLst>
            <a:outerShdw dist="35921" dir="2700000" algn="ctr" rotWithShape="0">
              <a:schemeClr val="tx1"/>
            </a:outerShdw>
          </a:effectLst>
        </p:spPr>
        <p:txBody>
          <a:bodyPr tIns="182880" bIns="182880" anchor="ctr"/>
          <a:lstStyle>
            <a:lvl1pPr marL="342900" indent="-34290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11430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lvl="1" eaLnBrk="1" hangingPunct="1">
              <a:spcBef>
                <a:spcPts val="200"/>
              </a:spcBef>
              <a:buClr>
                <a:schemeClr val="accent2"/>
              </a:buClr>
              <a:buFont typeface="Arial" panose="020B0604020202020204" pitchFamily="34" charset="0"/>
              <a:buNone/>
            </a:pPr>
            <a:r>
              <a:rPr lang="en-GB" altLang="fr-FR" sz="1800">
                <a:solidFill>
                  <a:srgbClr val="000080"/>
                </a:solidFill>
              </a:rPr>
              <a:t>“</a:t>
            </a:r>
            <a:r>
              <a:rPr lang="fr-FR" altLang="fr-FR" sz="1800">
                <a:solidFill>
                  <a:srgbClr val="000080"/>
                </a:solidFill>
              </a:rPr>
              <a:t>Chaque pattern décrit un problème que l’on rencontre encore et encore dans notre environnement. Il décrit une solution centrale à ce problème de telle manière que vous pouvez utiliser cette même solution des millions de fois dans des situations toujours différentes.”</a:t>
            </a:r>
            <a:br>
              <a:rPr lang="fr-FR" altLang="fr-FR" sz="1800">
                <a:solidFill>
                  <a:srgbClr val="000080"/>
                </a:solidFill>
              </a:rPr>
            </a:br>
            <a:br>
              <a:rPr lang="en-GB" altLang="fr-FR" sz="1800">
                <a:solidFill>
                  <a:srgbClr val="000080"/>
                </a:solidFill>
              </a:rPr>
            </a:br>
            <a:r>
              <a:rPr lang="en-GB" altLang="fr-FR" sz="1800">
                <a:solidFill>
                  <a:srgbClr val="000080"/>
                </a:solidFill>
              </a:rPr>
              <a:t>					</a:t>
            </a:r>
            <a:r>
              <a:rPr lang="en-GB" altLang="fr-FR" sz="1800">
                <a:solidFill>
                  <a:srgbClr val="000080"/>
                </a:solidFill>
                <a:cs typeface="Arial" panose="020B0604020202020204" pitchFamily="34" charset="0"/>
              </a:rPr>
              <a:t>—</a:t>
            </a:r>
            <a:r>
              <a:rPr lang="en-GB" altLang="fr-FR" sz="1800">
                <a:solidFill>
                  <a:srgbClr val="000080"/>
                </a:solidFill>
              </a:rPr>
              <a:t>Christopher Alexander (1977)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87450" y="33338"/>
            <a:ext cx="7772400" cy="1143000"/>
          </a:xfrm>
        </p:spPr>
        <p:txBody>
          <a:bodyPr/>
          <a:lstStyle/>
          <a:p>
            <a:pPr>
              <a:spcAft>
                <a:spcPts val="300"/>
              </a:spcAft>
            </a:pPr>
            <a:r>
              <a:rPr lang="fr-FR" altLang="fr-FR"/>
              <a:t>Caractéristiques des design patterns</a:t>
            </a:r>
            <a:endParaRPr lang="en-US" altLang="fr-FR">
              <a:solidFill>
                <a:schemeClr val="tx1"/>
              </a:solidFill>
            </a:endParaRPr>
          </a:p>
        </p:txBody>
      </p:sp>
      <p:sp>
        <p:nvSpPr>
          <p:cNvPr id="9219" name="Rectangle 3"/>
          <p:cNvSpPr>
            <a:spLocks noGrp="1" noChangeArrowheads="1"/>
          </p:cNvSpPr>
          <p:nvPr>
            <p:ph type="body" idx="1"/>
          </p:nvPr>
        </p:nvSpPr>
        <p:spPr>
          <a:xfrm>
            <a:off x="279400" y="1312863"/>
            <a:ext cx="8599488" cy="4529137"/>
          </a:xfrm>
        </p:spPr>
        <p:txBody>
          <a:bodyPr/>
          <a:lstStyle/>
          <a:p>
            <a:pPr>
              <a:spcBef>
                <a:spcPts val="1200"/>
              </a:spcBef>
              <a:spcAft>
                <a:spcPts val="300"/>
              </a:spcAft>
            </a:pPr>
            <a:r>
              <a:rPr lang="fr-FR" altLang="fr-FR" sz="2000"/>
              <a:t>Les descriptions de modèles comprennent quatre éléments :</a:t>
            </a:r>
          </a:p>
          <a:p>
            <a:pPr lvl="1"/>
            <a:r>
              <a:rPr lang="fr-FR" altLang="fr-FR" sz="1800" b="1"/>
              <a:t>Nom</a:t>
            </a:r>
            <a:endParaRPr lang="fr-FR" altLang="fr-FR" sz="1800"/>
          </a:p>
          <a:p>
            <a:pPr lvl="2"/>
            <a:r>
              <a:rPr lang="fr-FR" altLang="fr-FR" sz="1600"/>
              <a:t>Devrait faire partie du vocabulaire de toute la communauté des concepteurs d’applications</a:t>
            </a:r>
          </a:p>
          <a:p>
            <a:pPr lvl="1"/>
            <a:r>
              <a:rPr lang="fr-FR" altLang="fr-FR" sz="1800" b="1"/>
              <a:t>Problème</a:t>
            </a:r>
            <a:endParaRPr lang="fr-FR" altLang="fr-FR" sz="1800"/>
          </a:p>
          <a:p>
            <a:pPr lvl="2"/>
            <a:r>
              <a:rPr lang="fr-FR" altLang="fr-FR" sz="1600"/>
              <a:t>Décrit dans quelles situations appliquer le modèle</a:t>
            </a:r>
          </a:p>
          <a:p>
            <a:pPr lvl="1"/>
            <a:r>
              <a:rPr lang="fr-FR" altLang="fr-FR" sz="1800" b="1"/>
              <a:t>Solution</a:t>
            </a:r>
            <a:endParaRPr lang="fr-FR" altLang="fr-FR" sz="1800"/>
          </a:p>
          <a:p>
            <a:pPr lvl="2"/>
            <a:r>
              <a:rPr lang="fr-FR" altLang="fr-FR" sz="1600"/>
              <a:t>Les constituants du modèle et comment ils traitent le problème</a:t>
            </a:r>
          </a:p>
          <a:p>
            <a:pPr lvl="2"/>
            <a:r>
              <a:rPr lang="fr-FR" altLang="fr-FR" sz="1600"/>
              <a:t>Il peut s’agir d’une vue d’ensemble de haut niveau ou d’une approche générale</a:t>
            </a:r>
          </a:p>
          <a:p>
            <a:pPr lvl="2"/>
            <a:r>
              <a:rPr lang="fr-FR" altLang="fr-FR" sz="1600"/>
              <a:t>On y trouve habituellement des exemples concrets pour faciliter la compréhension</a:t>
            </a:r>
          </a:p>
          <a:p>
            <a:pPr lvl="1"/>
            <a:r>
              <a:rPr lang="fr-FR" altLang="fr-FR" sz="1800" b="1"/>
              <a:t>Conséquences</a:t>
            </a:r>
            <a:endParaRPr lang="fr-FR" altLang="fr-FR" sz="1800"/>
          </a:p>
          <a:p>
            <a:pPr lvl="2"/>
            <a:r>
              <a:rPr lang="fr-FR" altLang="fr-FR" sz="1600"/>
              <a:t>L’application d’un modèle aura un effet sur le reste du système</a:t>
            </a:r>
          </a:p>
          <a:p>
            <a:pPr lvl="2"/>
            <a:r>
              <a:rPr lang="fr-FR" altLang="fr-FR" sz="1600"/>
              <a:t>Le connaître à l’avance vous permet de le planifier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a:spcAft>
                <a:spcPts val="300"/>
              </a:spcAft>
            </a:pPr>
            <a:r>
              <a:rPr lang="fr-FR" altLang="fr-FR"/>
              <a:t>Les Design Patterns du GoF</a:t>
            </a:r>
            <a:endParaRPr lang="en-US" altLang="fr-FR">
              <a:solidFill>
                <a:schemeClr val="tx1"/>
              </a:solidFill>
            </a:endParaRPr>
          </a:p>
        </p:txBody>
      </p:sp>
      <p:sp>
        <p:nvSpPr>
          <p:cNvPr id="11267" name="Rectangle 1079"/>
          <p:cNvSpPr>
            <a:spLocks noGrp="1" noChangeArrowheads="1"/>
          </p:cNvSpPr>
          <p:nvPr>
            <p:ph type="body" idx="1"/>
          </p:nvPr>
        </p:nvSpPr>
        <p:spPr>
          <a:xfrm>
            <a:off x="279400" y="1312863"/>
            <a:ext cx="8599488" cy="3346450"/>
          </a:xfrm>
        </p:spPr>
        <p:txBody>
          <a:bodyPr/>
          <a:lstStyle/>
          <a:p>
            <a:r>
              <a:rPr lang="fr-FR" altLang="fr-FR" sz="2400"/>
              <a:t>La programmation OO est maintenant une discipline mature</a:t>
            </a:r>
          </a:p>
          <a:p>
            <a:pPr lvl="1"/>
            <a:r>
              <a:rPr lang="fr-FR" altLang="fr-FR" sz="2000"/>
              <a:t>Java et C++ sont deux langages bien établis</a:t>
            </a:r>
          </a:p>
          <a:p>
            <a:pPr lvl="1"/>
            <a:r>
              <a:rPr lang="fr-FR" altLang="fr-FR" sz="2000"/>
              <a:t>UML est largement répandu</a:t>
            </a:r>
          </a:p>
          <a:p>
            <a:r>
              <a:rPr lang="fr-FR" altLang="fr-FR" sz="2400"/>
              <a:t>Il existe de nombreux experts</a:t>
            </a:r>
          </a:p>
          <a:p>
            <a:pPr lvl="1"/>
            <a:r>
              <a:rPr lang="fr-FR" altLang="fr-FR" sz="2000"/>
              <a:t>Les ouvrages traitant des design patterns sont très nombreux</a:t>
            </a:r>
          </a:p>
          <a:p>
            <a:r>
              <a:rPr lang="fr-FR" altLang="fr-FR" sz="2400" i="1"/>
              <a:t>Design Patterns, Catalogue de modèles de conception réutilisables</a:t>
            </a:r>
          </a:p>
          <a:p>
            <a:pPr lvl="1"/>
            <a:r>
              <a:rPr lang="fr-FR" altLang="fr-FR" sz="2000"/>
              <a:t>Gamma, Helm, Johnson, and Vlissides (</a:t>
            </a:r>
            <a:r>
              <a:rPr lang="fr-FR" altLang="fr-FR" sz="2000" i="1">
                <a:latin typeface="Century Schoolbook" panose="02040604050505020304" pitchFamily="18" charset="0"/>
              </a:rPr>
              <a:t>Gang of Four</a:t>
            </a:r>
            <a:r>
              <a:rPr lang="fr-FR" altLang="fr-FR" sz="2000"/>
              <a:t>, ou </a:t>
            </a:r>
            <a:r>
              <a:rPr lang="fr-FR" altLang="fr-FR" sz="2000" i="1">
                <a:latin typeface="Century Schoolbook" panose="02040604050505020304" pitchFamily="18" charset="0"/>
              </a:rPr>
              <a:t>GoF</a:t>
            </a:r>
            <a:r>
              <a:rPr lang="fr-FR" altLang="fr-FR" sz="2000"/>
              <a:t>)</a:t>
            </a:r>
          </a:p>
          <a:p>
            <a:pPr lvl="2"/>
            <a:r>
              <a:rPr lang="fr-FR" altLang="fr-FR" sz="1800"/>
              <a:t>L’ouvrage de référence pour les design patterns OO</a:t>
            </a:r>
          </a:p>
          <a:p>
            <a:pPr lvl="2"/>
            <a:r>
              <a:rPr lang="fr-FR" altLang="fr-FR" sz="1800"/>
              <a:t>Une grande partie de cet ouvrage fait maintenant partie du vocabulaire commun aux développeurs OO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a:spcAft>
                <a:spcPts val="300"/>
              </a:spcAft>
            </a:pPr>
            <a:r>
              <a:rPr lang="fr-FR" altLang="fr-FR"/>
              <a:t>Design Patterns OO : exemple 1</a:t>
            </a:r>
            <a:endParaRPr lang="en-US" altLang="fr-FR">
              <a:solidFill>
                <a:schemeClr val="tx1"/>
              </a:solidFill>
            </a:endParaRPr>
          </a:p>
        </p:txBody>
      </p:sp>
      <p:sp>
        <p:nvSpPr>
          <p:cNvPr id="13315" name="Rectangle 1027"/>
          <p:cNvSpPr>
            <a:spLocks noGrp="1" noChangeArrowheads="1"/>
          </p:cNvSpPr>
          <p:nvPr>
            <p:ph type="body" idx="1"/>
          </p:nvPr>
        </p:nvSpPr>
        <p:spPr>
          <a:xfrm>
            <a:off x="279400" y="1312863"/>
            <a:ext cx="8599488" cy="3468687"/>
          </a:xfrm>
        </p:spPr>
        <p:txBody>
          <a:bodyPr/>
          <a:lstStyle/>
          <a:p>
            <a:r>
              <a:rPr lang="fr-FR" altLang="fr-FR" sz="2400"/>
              <a:t>Problème</a:t>
            </a:r>
          </a:p>
          <a:p>
            <a:pPr lvl="1"/>
            <a:r>
              <a:rPr lang="fr-FR" altLang="fr-FR" sz="2000"/>
              <a:t>Dans mon application, j’ai besoin d’accéder aux informations concernant la configuration</a:t>
            </a:r>
          </a:p>
          <a:p>
            <a:pPr lvl="1"/>
            <a:r>
              <a:rPr lang="fr-FR" altLang="fr-FR" sz="2000"/>
              <a:t>Je peux avoir besoin d’y accéder depuis n’importe quel point de mon application</a:t>
            </a:r>
          </a:p>
          <a:p>
            <a:pPr lvl="1"/>
            <a:r>
              <a:rPr lang="fr-FR" altLang="fr-FR" sz="2000"/>
              <a:t>Je veux modéliser par une classe cette information : </a:t>
            </a:r>
            <a:r>
              <a:rPr lang="fr-FR" altLang="fr-FR" sz="2000">
                <a:latin typeface="Courier New" panose="02070309020205020404" pitchFamily="49" charset="0"/>
              </a:rPr>
              <a:t>ConfigInfo</a:t>
            </a:r>
          </a:p>
          <a:p>
            <a:pPr lvl="2"/>
            <a:r>
              <a:rPr lang="fr-FR" altLang="fr-FR" sz="1800"/>
              <a:t>Mais il ne doit exister qu’</a:t>
            </a:r>
            <a:r>
              <a:rPr lang="fr-FR" altLang="fr-FR" sz="1800" i="1">
                <a:latin typeface="Century Schoolbook" panose="02040604050505020304" pitchFamily="18" charset="0"/>
              </a:rPr>
              <a:t>une seule instance de cette classe</a:t>
            </a:r>
          </a:p>
          <a:p>
            <a:pPr lvl="1"/>
            <a:r>
              <a:rPr lang="fr-FR" altLang="fr-FR" sz="2000"/>
              <a:t>Pour améliorer mon code</a:t>
            </a:r>
          </a:p>
          <a:p>
            <a:pPr lvl="2"/>
            <a:r>
              <a:rPr lang="fr-FR" altLang="fr-FR" sz="1800"/>
              <a:t>Je souhaite éviter le passage de nombreuses références à cet objet</a:t>
            </a:r>
          </a:p>
          <a:p>
            <a:pPr lvl="2"/>
            <a:r>
              <a:rPr lang="fr-FR" altLang="fr-FR" sz="1800"/>
              <a:t>Je ne veux pas employer de variables globales</a:t>
            </a:r>
          </a:p>
          <a:p>
            <a:endParaRPr lang="fr-FR" altLang="fr-F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spcAft>
                <a:spcPts val="300"/>
              </a:spcAft>
            </a:pPr>
            <a:r>
              <a:rPr lang="fr-FR" altLang="fr-FR"/>
              <a:t>Le pattern </a:t>
            </a:r>
            <a:r>
              <a:rPr lang="fr-FR" altLang="fr-FR" i="1"/>
              <a:t>Singleton</a:t>
            </a:r>
            <a:endParaRPr lang="en-US" altLang="fr-FR" i="1">
              <a:solidFill>
                <a:schemeClr val="tx1"/>
              </a:solidFill>
            </a:endParaRPr>
          </a:p>
        </p:txBody>
      </p:sp>
      <p:sp>
        <p:nvSpPr>
          <p:cNvPr id="15363" name="Rectangle 3"/>
          <p:cNvSpPr>
            <a:spLocks noGrp="1" noChangeArrowheads="1"/>
          </p:cNvSpPr>
          <p:nvPr>
            <p:ph type="body" idx="1"/>
          </p:nvPr>
        </p:nvSpPr>
        <p:spPr>
          <a:xfrm>
            <a:off x="279400" y="1312863"/>
            <a:ext cx="8599488" cy="2593975"/>
          </a:xfrm>
        </p:spPr>
        <p:txBody>
          <a:bodyPr/>
          <a:lstStyle/>
          <a:p>
            <a:r>
              <a:rPr lang="fr-FR" altLang="fr-FR"/>
              <a:t>Solution : le pattern </a:t>
            </a:r>
            <a:r>
              <a:rPr lang="fr-FR" altLang="fr-FR" i="1"/>
              <a:t>Singleton</a:t>
            </a:r>
          </a:p>
          <a:p>
            <a:pPr lvl="1"/>
            <a:r>
              <a:rPr lang="fr-FR" altLang="fr-FR"/>
              <a:t>Faire en sorte que le client ne puisse pas instancier la classe directement</a:t>
            </a:r>
          </a:p>
          <a:p>
            <a:pPr lvl="2"/>
            <a:r>
              <a:rPr lang="fr-FR" altLang="fr-FR"/>
              <a:t>Pour cela, rendre le constructeur privé</a:t>
            </a:r>
          </a:p>
          <a:p>
            <a:pPr lvl="1"/>
            <a:r>
              <a:rPr lang="fr-FR" altLang="fr-FR"/>
              <a:t>Fournir une méthode de classe qui permet l’accès à l’unique instance</a:t>
            </a:r>
          </a:p>
          <a:p>
            <a:pPr lvl="2"/>
            <a:r>
              <a:rPr lang="fr-FR" altLang="fr-FR"/>
              <a:t>La méthode </a:t>
            </a:r>
            <a:r>
              <a:rPr lang="fr-FR" altLang="fr-FR">
                <a:latin typeface="Courier New" panose="02070309020205020404" pitchFamily="49" charset="0"/>
              </a:rPr>
              <a:t>getInstance()</a:t>
            </a:r>
            <a:r>
              <a:rPr lang="fr-FR" altLang="fr-FR"/>
              <a:t> retourne l’instance unique (après l’avoir créée si nécessaire)</a:t>
            </a:r>
          </a:p>
          <a:p>
            <a:pPr lvl="1"/>
            <a:endParaRPr lang="fr-FR" altLang="fr-FR"/>
          </a:p>
          <a:p>
            <a:endParaRPr lang="fr-FR" alt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a:t>Loosely Coupled Object</a:t>
            </a:r>
          </a:p>
        </p:txBody>
      </p:sp>
      <p:sp>
        <p:nvSpPr>
          <p:cNvPr id="19459" name="Espace réservé du contenu 2"/>
          <p:cNvSpPr>
            <a:spLocks noGrp="1"/>
          </p:cNvSpPr>
          <p:nvPr>
            <p:ph idx="1"/>
          </p:nvPr>
        </p:nvSpPr>
        <p:spPr/>
        <p:txBody>
          <a:bodyPr/>
          <a:lstStyle/>
          <a:p>
            <a:r>
              <a:rPr lang="fr-FR" altLang="fr-FR"/>
              <a:t>Une bonne pratique OO consiste à “concevoir des interfaces”</a:t>
            </a:r>
          </a:p>
          <a:p>
            <a:r>
              <a:rPr lang="fr-FR" altLang="fr-FR"/>
              <a:t>Définir les </a:t>
            </a:r>
            <a:r>
              <a:rPr lang="fr-FR" altLang="fr-FR" i="1"/>
              <a:t>Entity </a:t>
            </a:r>
            <a:r>
              <a:rPr lang="fr-FR" altLang="fr-FR"/>
              <a:t>et l’ensemble des services d’une application en tant qu’interfaces</a:t>
            </a:r>
          </a:p>
          <a:p>
            <a:pPr lvl="1"/>
            <a:r>
              <a:rPr lang="fr-FR" altLang="fr-FR"/>
              <a:t>L’implémentation sous-jacente peut être changée</a:t>
            </a:r>
          </a:p>
          <a:p>
            <a:endParaRPr lang="fr-FR" alt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fr-FR" altLang="fr-FR"/>
              <a:t>Conception du modèle de domaine</a:t>
            </a:r>
          </a:p>
        </p:txBody>
      </p:sp>
      <p:sp>
        <p:nvSpPr>
          <p:cNvPr id="20483" name="Rectangle 3"/>
          <p:cNvSpPr>
            <a:spLocks noGrp="1" noChangeArrowheads="1"/>
          </p:cNvSpPr>
          <p:nvPr>
            <p:ph type="body" idx="1"/>
          </p:nvPr>
        </p:nvSpPr>
        <p:spPr>
          <a:xfrm>
            <a:off x="279400" y="1312863"/>
            <a:ext cx="8599488" cy="1693862"/>
          </a:xfrm>
        </p:spPr>
        <p:txBody>
          <a:bodyPr/>
          <a:lstStyle/>
          <a:p>
            <a:pPr lvl="1"/>
            <a:r>
              <a:rPr lang="fr-FR" altLang="fr-FR"/>
              <a:t>Exemple </a:t>
            </a:r>
          </a:p>
        </p:txBody>
      </p:sp>
      <p:grpSp>
        <p:nvGrpSpPr>
          <p:cNvPr id="20484" name="Group 4"/>
          <p:cNvGrpSpPr>
            <a:grpSpLocks/>
          </p:cNvGrpSpPr>
          <p:nvPr/>
        </p:nvGrpSpPr>
        <p:grpSpPr bwMode="auto">
          <a:xfrm>
            <a:off x="2225675" y="3343275"/>
            <a:ext cx="4332288" cy="2324100"/>
            <a:chOff x="1402" y="1994"/>
            <a:chExt cx="2729" cy="1464"/>
          </a:xfrm>
        </p:grpSpPr>
        <p:sp>
          <p:nvSpPr>
            <p:cNvPr id="20485" name="Freeform 5"/>
            <p:cNvSpPr>
              <a:spLocks noEditPoints="1"/>
            </p:cNvSpPr>
            <p:nvPr/>
          </p:nvSpPr>
          <p:spPr bwMode="auto">
            <a:xfrm>
              <a:off x="2071" y="2262"/>
              <a:ext cx="654" cy="9"/>
            </a:xfrm>
            <a:custGeom>
              <a:avLst/>
              <a:gdLst>
                <a:gd name="T0" fmla="*/ 1 w 1191"/>
                <a:gd name="T1" fmla="*/ 0 h 16"/>
                <a:gd name="T2" fmla="*/ 1 w 1191"/>
                <a:gd name="T3" fmla="*/ 0 h 16"/>
                <a:gd name="T4" fmla="*/ 1 w 1191"/>
                <a:gd name="T5" fmla="*/ 1 h 16"/>
                <a:gd name="T6" fmla="*/ 1 w 1191"/>
                <a:gd name="T7" fmla="*/ 1 h 16"/>
                <a:gd name="T8" fmla="*/ 1 w 1191"/>
                <a:gd name="T9" fmla="*/ 1 h 16"/>
                <a:gd name="T10" fmla="*/ 0 w 1191"/>
                <a:gd name="T11" fmla="*/ 1 h 16"/>
                <a:gd name="T12" fmla="*/ 1 w 1191"/>
                <a:gd name="T13" fmla="*/ 0 h 16"/>
                <a:gd name="T14" fmla="*/ 1 w 1191"/>
                <a:gd name="T15" fmla="*/ 0 h 16"/>
                <a:gd name="T16" fmla="*/ 1 w 1191"/>
                <a:gd name="T17" fmla="*/ 0 h 16"/>
                <a:gd name="T18" fmla="*/ 1 w 1191"/>
                <a:gd name="T19" fmla="*/ 1 h 16"/>
                <a:gd name="T20" fmla="*/ 1 w 1191"/>
                <a:gd name="T21" fmla="*/ 1 h 16"/>
                <a:gd name="T22" fmla="*/ 1 w 1191"/>
                <a:gd name="T23" fmla="*/ 1 h 16"/>
                <a:gd name="T24" fmla="*/ 1 w 1191"/>
                <a:gd name="T25" fmla="*/ 1 h 16"/>
                <a:gd name="T26" fmla="*/ 1 w 1191"/>
                <a:gd name="T27" fmla="*/ 0 h 16"/>
                <a:gd name="T28" fmla="*/ 1 w 1191"/>
                <a:gd name="T29" fmla="*/ 0 h 16"/>
                <a:gd name="T30" fmla="*/ 1 w 1191"/>
                <a:gd name="T31" fmla="*/ 0 h 16"/>
                <a:gd name="T32" fmla="*/ 1 w 1191"/>
                <a:gd name="T33" fmla="*/ 1 h 16"/>
                <a:gd name="T34" fmla="*/ 1 w 1191"/>
                <a:gd name="T35" fmla="*/ 1 h 16"/>
                <a:gd name="T36" fmla="*/ 1 w 1191"/>
                <a:gd name="T37" fmla="*/ 1 h 16"/>
                <a:gd name="T38" fmla="*/ 1 w 1191"/>
                <a:gd name="T39" fmla="*/ 1 h 16"/>
                <a:gd name="T40" fmla="*/ 1 w 1191"/>
                <a:gd name="T41" fmla="*/ 0 h 16"/>
                <a:gd name="T42" fmla="*/ 2 w 1191"/>
                <a:gd name="T43" fmla="*/ 0 h 16"/>
                <a:gd name="T44" fmla="*/ 2 w 1191"/>
                <a:gd name="T45" fmla="*/ 0 h 16"/>
                <a:gd name="T46" fmla="*/ 2 w 1191"/>
                <a:gd name="T47" fmla="*/ 1 h 16"/>
                <a:gd name="T48" fmla="*/ 2 w 1191"/>
                <a:gd name="T49" fmla="*/ 1 h 16"/>
                <a:gd name="T50" fmla="*/ 2 w 1191"/>
                <a:gd name="T51" fmla="*/ 1 h 16"/>
                <a:gd name="T52" fmla="*/ 2 w 1191"/>
                <a:gd name="T53" fmla="*/ 1 h 16"/>
                <a:gd name="T54" fmla="*/ 2 w 1191"/>
                <a:gd name="T55" fmla="*/ 0 h 16"/>
                <a:gd name="T56" fmla="*/ 2 w 1191"/>
                <a:gd name="T57" fmla="*/ 0 h 16"/>
                <a:gd name="T58" fmla="*/ 2 w 1191"/>
                <a:gd name="T59" fmla="*/ 0 h 16"/>
                <a:gd name="T60" fmla="*/ 2 w 1191"/>
                <a:gd name="T61" fmla="*/ 1 h 16"/>
                <a:gd name="T62" fmla="*/ 2 w 1191"/>
                <a:gd name="T63" fmla="*/ 1 h 16"/>
                <a:gd name="T64" fmla="*/ 2 w 1191"/>
                <a:gd name="T65" fmla="*/ 1 h 16"/>
                <a:gd name="T66" fmla="*/ 2 w 1191"/>
                <a:gd name="T67" fmla="*/ 1 h 16"/>
                <a:gd name="T68" fmla="*/ 2 w 1191"/>
                <a:gd name="T69" fmla="*/ 0 h 16"/>
                <a:gd name="T70" fmla="*/ 2 w 1191"/>
                <a:gd name="T71" fmla="*/ 0 h 16"/>
                <a:gd name="T72" fmla="*/ 3 w 1191"/>
                <a:gd name="T73" fmla="*/ 0 h 16"/>
                <a:gd name="T74" fmla="*/ 3 w 1191"/>
                <a:gd name="T75" fmla="*/ 1 h 16"/>
                <a:gd name="T76" fmla="*/ 3 w 1191"/>
                <a:gd name="T77" fmla="*/ 1 h 16"/>
                <a:gd name="T78" fmla="*/ 2 w 1191"/>
                <a:gd name="T79" fmla="*/ 1 h 16"/>
                <a:gd name="T80" fmla="*/ 2 w 1191"/>
                <a:gd name="T81" fmla="*/ 1 h 16"/>
                <a:gd name="T82" fmla="*/ 2 w 1191"/>
                <a:gd name="T83" fmla="*/ 0 h 16"/>
                <a:gd name="T84" fmla="*/ 3 w 1191"/>
                <a:gd name="T85" fmla="*/ 0 h 16"/>
                <a:gd name="T86" fmla="*/ 3 w 1191"/>
                <a:gd name="T87" fmla="*/ 0 h 16"/>
                <a:gd name="T88" fmla="*/ 3 w 1191"/>
                <a:gd name="T89" fmla="*/ 1 h 16"/>
                <a:gd name="T90" fmla="*/ 3 w 1191"/>
                <a:gd name="T91" fmla="*/ 1 h 16"/>
                <a:gd name="T92" fmla="*/ 3 w 1191"/>
                <a:gd name="T93" fmla="*/ 1 h 16"/>
                <a:gd name="T94" fmla="*/ 3 w 1191"/>
                <a:gd name="T95" fmla="*/ 1 h 16"/>
                <a:gd name="T96" fmla="*/ 3 w 1191"/>
                <a:gd name="T97" fmla="*/ 0 h 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91" h="16">
                  <a:moveTo>
                    <a:pt x="8" y="0"/>
                  </a:moveTo>
                  <a:lnTo>
                    <a:pt x="120" y="0"/>
                  </a:lnTo>
                  <a:cubicBezTo>
                    <a:pt x="124" y="0"/>
                    <a:pt x="128" y="3"/>
                    <a:pt x="128" y="8"/>
                  </a:cubicBezTo>
                  <a:cubicBezTo>
                    <a:pt x="128" y="12"/>
                    <a:pt x="124" y="16"/>
                    <a:pt x="120" y="16"/>
                  </a:cubicBezTo>
                  <a:lnTo>
                    <a:pt x="8" y="16"/>
                  </a:lnTo>
                  <a:cubicBezTo>
                    <a:pt x="3" y="16"/>
                    <a:pt x="0" y="12"/>
                    <a:pt x="0" y="8"/>
                  </a:cubicBezTo>
                  <a:cubicBezTo>
                    <a:pt x="0" y="3"/>
                    <a:pt x="3" y="0"/>
                    <a:pt x="8" y="0"/>
                  </a:cubicBezTo>
                  <a:close/>
                  <a:moveTo>
                    <a:pt x="200" y="0"/>
                  </a:moveTo>
                  <a:lnTo>
                    <a:pt x="312" y="0"/>
                  </a:lnTo>
                  <a:cubicBezTo>
                    <a:pt x="316" y="0"/>
                    <a:pt x="320" y="3"/>
                    <a:pt x="320" y="8"/>
                  </a:cubicBezTo>
                  <a:cubicBezTo>
                    <a:pt x="320" y="12"/>
                    <a:pt x="316" y="16"/>
                    <a:pt x="312" y="16"/>
                  </a:cubicBezTo>
                  <a:lnTo>
                    <a:pt x="200" y="16"/>
                  </a:lnTo>
                  <a:cubicBezTo>
                    <a:pt x="195" y="16"/>
                    <a:pt x="192" y="12"/>
                    <a:pt x="192" y="8"/>
                  </a:cubicBezTo>
                  <a:cubicBezTo>
                    <a:pt x="192" y="3"/>
                    <a:pt x="195" y="0"/>
                    <a:pt x="200" y="0"/>
                  </a:cubicBezTo>
                  <a:close/>
                  <a:moveTo>
                    <a:pt x="392" y="0"/>
                  </a:moveTo>
                  <a:lnTo>
                    <a:pt x="504" y="0"/>
                  </a:lnTo>
                  <a:cubicBezTo>
                    <a:pt x="508" y="0"/>
                    <a:pt x="512" y="3"/>
                    <a:pt x="512" y="8"/>
                  </a:cubicBezTo>
                  <a:cubicBezTo>
                    <a:pt x="512" y="12"/>
                    <a:pt x="508" y="16"/>
                    <a:pt x="504" y="16"/>
                  </a:cubicBezTo>
                  <a:lnTo>
                    <a:pt x="392" y="16"/>
                  </a:lnTo>
                  <a:cubicBezTo>
                    <a:pt x="387" y="16"/>
                    <a:pt x="384" y="12"/>
                    <a:pt x="384" y="8"/>
                  </a:cubicBezTo>
                  <a:cubicBezTo>
                    <a:pt x="384" y="3"/>
                    <a:pt x="387" y="0"/>
                    <a:pt x="392" y="0"/>
                  </a:cubicBezTo>
                  <a:close/>
                  <a:moveTo>
                    <a:pt x="584" y="0"/>
                  </a:moveTo>
                  <a:lnTo>
                    <a:pt x="696" y="0"/>
                  </a:lnTo>
                  <a:cubicBezTo>
                    <a:pt x="700" y="0"/>
                    <a:pt x="704" y="3"/>
                    <a:pt x="704" y="8"/>
                  </a:cubicBezTo>
                  <a:cubicBezTo>
                    <a:pt x="704" y="12"/>
                    <a:pt x="700" y="16"/>
                    <a:pt x="696" y="16"/>
                  </a:cubicBezTo>
                  <a:lnTo>
                    <a:pt x="584" y="16"/>
                  </a:lnTo>
                  <a:cubicBezTo>
                    <a:pt x="579" y="16"/>
                    <a:pt x="576" y="12"/>
                    <a:pt x="576" y="8"/>
                  </a:cubicBezTo>
                  <a:cubicBezTo>
                    <a:pt x="576" y="3"/>
                    <a:pt x="579" y="0"/>
                    <a:pt x="584" y="0"/>
                  </a:cubicBezTo>
                  <a:close/>
                  <a:moveTo>
                    <a:pt x="776" y="0"/>
                  </a:moveTo>
                  <a:lnTo>
                    <a:pt x="888" y="0"/>
                  </a:lnTo>
                  <a:cubicBezTo>
                    <a:pt x="892" y="0"/>
                    <a:pt x="896" y="3"/>
                    <a:pt x="896" y="8"/>
                  </a:cubicBezTo>
                  <a:cubicBezTo>
                    <a:pt x="896" y="12"/>
                    <a:pt x="892" y="16"/>
                    <a:pt x="888" y="16"/>
                  </a:cubicBezTo>
                  <a:lnTo>
                    <a:pt x="776" y="16"/>
                  </a:lnTo>
                  <a:cubicBezTo>
                    <a:pt x="771" y="16"/>
                    <a:pt x="768" y="12"/>
                    <a:pt x="768" y="8"/>
                  </a:cubicBezTo>
                  <a:cubicBezTo>
                    <a:pt x="768" y="3"/>
                    <a:pt x="771" y="0"/>
                    <a:pt x="776" y="0"/>
                  </a:cubicBezTo>
                  <a:close/>
                  <a:moveTo>
                    <a:pt x="968" y="0"/>
                  </a:moveTo>
                  <a:lnTo>
                    <a:pt x="1080" y="0"/>
                  </a:lnTo>
                  <a:cubicBezTo>
                    <a:pt x="1084" y="0"/>
                    <a:pt x="1088" y="3"/>
                    <a:pt x="1088" y="8"/>
                  </a:cubicBezTo>
                  <a:cubicBezTo>
                    <a:pt x="1088" y="12"/>
                    <a:pt x="1084" y="16"/>
                    <a:pt x="1080" y="16"/>
                  </a:cubicBezTo>
                  <a:lnTo>
                    <a:pt x="968" y="16"/>
                  </a:lnTo>
                  <a:cubicBezTo>
                    <a:pt x="963" y="16"/>
                    <a:pt x="960" y="12"/>
                    <a:pt x="960" y="8"/>
                  </a:cubicBezTo>
                  <a:cubicBezTo>
                    <a:pt x="960" y="3"/>
                    <a:pt x="963" y="0"/>
                    <a:pt x="968" y="0"/>
                  </a:cubicBezTo>
                  <a:close/>
                  <a:moveTo>
                    <a:pt x="1160" y="0"/>
                  </a:moveTo>
                  <a:lnTo>
                    <a:pt x="1183" y="0"/>
                  </a:lnTo>
                  <a:cubicBezTo>
                    <a:pt x="1188" y="0"/>
                    <a:pt x="1191" y="3"/>
                    <a:pt x="1191" y="8"/>
                  </a:cubicBezTo>
                  <a:cubicBezTo>
                    <a:pt x="1191" y="12"/>
                    <a:pt x="1188" y="16"/>
                    <a:pt x="1183" y="16"/>
                  </a:cubicBezTo>
                  <a:lnTo>
                    <a:pt x="1160" y="16"/>
                  </a:lnTo>
                  <a:cubicBezTo>
                    <a:pt x="1155" y="16"/>
                    <a:pt x="1152" y="12"/>
                    <a:pt x="1152" y="8"/>
                  </a:cubicBezTo>
                  <a:cubicBezTo>
                    <a:pt x="1152" y="3"/>
                    <a:pt x="1155" y="0"/>
                    <a:pt x="1160" y="0"/>
                  </a:cubicBezTo>
                  <a:close/>
                </a:path>
              </a:pathLst>
            </a:custGeom>
            <a:solidFill>
              <a:schemeClr val="tx1"/>
            </a:solidFill>
            <a:ln w="3175" cap="flat" cmpd="sng">
              <a:solidFill>
                <a:schemeClr val="tx1"/>
              </a:solidFill>
              <a:prstDash val="solid"/>
              <a:bevel/>
              <a:headEnd/>
              <a:tailEnd/>
            </a:ln>
          </p:spPr>
          <p:txBody>
            <a:bodyPr/>
            <a:lstStyle/>
            <a:p>
              <a:endParaRPr lang="fr-FR"/>
            </a:p>
          </p:txBody>
        </p:sp>
        <p:sp>
          <p:nvSpPr>
            <p:cNvPr id="20486" name="Rectangle 6"/>
            <p:cNvSpPr>
              <a:spLocks noChangeArrowheads="1"/>
            </p:cNvSpPr>
            <p:nvPr/>
          </p:nvSpPr>
          <p:spPr bwMode="blackWhite">
            <a:xfrm>
              <a:off x="1402" y="2351"/>
              <a:ext cx="673"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7" name="Rectangle 7"/>
            <p:cNvSpPr>
              <a:spLocks noChangeArrowheads="1"/>
            </p:cNvSpPr>
            <p:nvPr/>
          </p:nvSpPr>
          <p:spPr bwMode="blackWhite">
            <a:xfrm>
              <a:off x="1402" y="2203"/>
              <a:ext cx="673"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8" name="Rectangle 8"/>
            <p:cNvSpPr>
              <a:spLocks noChangeArrowheads="1"/>
            </p:cNvSpPr>
            <p:nvPr/>
          </p:nvSpPr>
          <p:spPr bwMode="blackWhite">
            <a:xfrm>
              <a:off x="1402" y="2033"/>
              <a:ext cx="673"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89" name="Rectangle 9"/>
            <p:cNvSpPr>
              <a:spLocks noChangeArrowheads="1"/>
            </p:cNvSpPr>
            <p:nvPr/>
          </p:nvSpPr>
          <p:spPr bwMode="auto">
            <a:xfrm>
              <a:off x="1603" y="2055"/>
              <a:ext cx="2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Client</a:t>
              </a:r>
              <a:endParaRPr lang="en-US" altLang="fr-FR" sz="2400"/>
            </a:p>
          </p:txBody>
        </p:sp>
        <p:sp>
          <p:nvSpPr>
            <p:cNvPr id="20490" name="Rectangle 10"/>
            <p:cNvSpPr>
              <a:spLocks noChangeArrowheads="1"/>
            </p:cNvSpPr>
            <p:nvPr/>
          </p:nvSpPr>
          <p:spPr bwMode="blackWhite">
            <a:xfrm>
              <a:off x="2721" y="2390"/>
              <a:ext cx="949" cy="149"/>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1" name="Rectangle 11"/>
            <p:cNvSpPr>
              <a:spLocks noChangeArrowheads="1"/>
            </p:cNvSpPr>
            <p:nvPr/>
          </p:nvSpPr>
          <p:spPr bwMode="blackWhite">
            <a:xfrm>
              <a:off x="2721" y="2243"/>
              <a:ext cx="949" cy="147"/>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2" name="Rectangle 12"/>
            <p:cNvSpPr>
              <a:spLocks noChangeArrowheads="1"/>
            </p:cNvSpPr>
            <p:nvPr/>
          </p:nvSpPr>
          <p:spPr bwMode="blackWhite">
            <a:xfrm>
              <a:off x="2721" y="1994"/>
              <a:ext cx="949" cy="249"/>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3" name="Rectangle 13"/>
            <p:cNvSpPr>
              <a:spLocks noChangeArrowheads="1"/>
            </p:cNvSpPr>
            <p:nvPr/>
          </p:nvSpPr>
          <p:spPr bwMode="auto">
            <a:xfrm>
              <a:off x="2948" y="2002"/>
              <a:ext cx="4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a:t>«interface»</a:t>
              </a:r>
              <a:endParaRPr lang="en-US" altLang="fr-FR" sz="2400"/>
            </a:p>
          </p:txBody>
        </p:sp>
        <p:sp>
          <p:nvSpPr>
            <p:cNvPr id="20494" name="Rectangle 14"/>
            <p:cNvSpPr>
              <a:spLocks noChangeArrowheads="1"/>
            </p:cNvSpPr>
            <p:nvPr/>
          </p:nvSpPr>
          <p:spPr bwMode="auto">
            <a:xfrm>
              <a:off x="3018" y="2126"/>
              <a:ext cx="2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IEntity</a:t>
              </a:r>
              <a:endParaRPr lang="en-US" altLang="fr-FR" sz="2400"/>
            </a:p>
          </p:txBody>
        </p:sp>
        <p:sp>
          <p:nvSpPr>
            <p:cNvPr id="20495" name="Freeform 15"/>
            <p:cNvSpPr>
              <a:spLocks/>
            </p:cNvSpPr>
            <p:nvPr/>
          </p:nvSpPr>
          <p:spPr bwMode="auto">
            <a:xfrm>
              <a:off x="2665" y="2214"/>
              <a:ext cx="56" cy="104"/>
            </a:xfrm>
            <a:custGeom>
              <a:avLst/>
              <a:gdLst>
                <a:gd name="T0" fmla="*/ 0 w 56"/>
                <a:gd name="T1" fmla="*/ 104 h 104"/>
                <a:gd name="T2" fmla="*/ 56 w 56"/>
                <a:gd name="T3" fmla="*/ 52 h 104"/>
                <a:gd name="T4" fmla="*/ 0 w 56"/>
                <a:gd name="T5" fmla="*/ 0 h 104"/>
                <a:gd name="T6" fmla="*/ 0 60000 65536"/>
                <a:gd name="T7" fmla="*/ 0 60000 65536"/>
                <a:gd name="T8" fmla="*/ 0 60000 65536"/>
              </a:gdLst>
              <a:ahLst/>
              <a:cxnLst>
                <a:cxn ang="T6">
                  <a:pos x="T0" y="T1"/>
                </a:cxn>
                <a:cxn ang="T7">
                  <a:pos x="T2" y="T3"/>
                </a:cxn>
                <a:cxn ang="T8">
                  <a:pos x="T4" y="T5"/>
                </a:cxn>
              </a:cxnLst>
              <a:rect l="0" t="0" r="r" b="b"/>
              <a:pathLst>
                <a:path w="56" h="104">
                  <a:moveTo>
                    <a:pt x="0" y="104"/>
                  </a:moveTo>
                  <a:lnTo>
                    <a:pt x="56" y="52"/>
                  </a:lnTo>
                  <a:lnTo>
                    <a:pt x="0" y="0"/>
                  </a:lnTo>
                </a:path>
              </a:pathLst>
            </a:custGeom>
            <a:noFill/>
            <a:ln w="1905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496" name="Rectangle 16"/>
            <p:cNvSpPr>
              <a:spLocks noChangeArrowheads="1"/>
            </p:cNvSpPr>
            <p:nvPr/>
          </p:nvSpPr>
          <p:spPr bwMode="blackWhite">
            <a:xfrm>
              <a:off x="3315" y="3310"/>
              <a:ext cx="81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7" name="Rectangle 17"/>
            <p:cNvSpPr>
              <a:spLocks noChangeArrowheads="1"/>
            </p:cNvSpPr>
            <p:nvPr/>
          </p:nvSpPr>
          <p:spPr bwMode="blackWhite">
            <a:xfrm>
              <a:off x="3315" y="3162"/>
              <a:ext cx="81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8" name="Rectangle 18"/>
            <p:cNvSpPr>
              <a:spLocks noChangeArrowheads="1"/>
            </p:cNvSpPr>
            <p:nvPr/>
          </p:nvSpPr>
          <p:spPr bwMode="blackWhite">
            <a:xfrm>
              <a:off x="3315" y="2992"/>
              <a:ext cx="816"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499" name="Rectangle 19"/>
            <p:cNvSpPr>
              <a:spLocks noChangeArrowheads="1"/>
            </p:cNvSpPr>
            <p:nvPr/>
          </p:nvSpPr>
          <p:spPr bwMode="auto">
            <a:xfrm>
              <a:off x="3484" y="3014"/>
              <a:ext cx="46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POJOImpl</a:t>
              </a:r>
              <a:endParaRPr lang="en-US" altLang="fr-FR" sz="2400"/>
            </a:p>
          </p:txBody>
        </p:sp>
        <p:sp>
          <p:nvSpPr>
            <p:cNvPr id="20500" name="Rectangle 20"/>
            <p:cNvSpPr>
              <a:spLocks noChangeArrowheads="1"/>
            </p:cNvSpPr>
            <p:nvPr/>
          </p:nvSpPr>
          <p:spPr bwMode="blackWhite">
            <a:xfrm>
              <a:off x="2252" y="3310"/>
              <a:ext cx="88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1" name="Rectangle 21"/>
            <p:cNvSpPr>
              <a:spLocks noChangeArrowheads="1"/>
            </p:cNvSpPr>
            <p:nvPr/>
          </p:nvSpPr>
          <p:spPr bwMode="blackWhite">
            <a:xfrm>
              <a:off x="2252" y="3162"/>
              <a:ext cx="886" cy="148"/>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2" name="Rectangle 22"/>
            <p:cNvSpPr>
              <a:spLocks noChangeArrowheads="1"/>
            </p:cNvSpPr>
            <p:nvPr/>
          </p:nvSpPr>
          <p:spPr bwMode="blackWhite">
            <a:xfrm>
              <a:off x="2252" y="2992"/>
              <a:ext cx="886" cy="170"/>
            </a:xfrm>
            <a:prstGeom prst="rect">
              <a:avLst/>
            </a:prstGeom>
            <a:solidFill>
              <a:schemeClr val="accent1"/>
            </a:solidFill>
            <a:ln w="12700" cap="rnd">
              <a:solidFill>
                <a:schemeClr val="tx1"/>
              </a:solidFill>
              <a:round/>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400"/>
            </a:p>
          </p:txBody>
        </p:sp>
        <p:sp>
          <p:nvSpPr>
            <p:cNvPr id="20503" name="Rectangle 23"/>
            <p:cNvSpPr>
              <a:spLocks noChangeArrowheads="1"/>
            </p:cNvSpPr>
            <p:nvPr/>
          </p:nvSpPr>
          <p:spPr bwMode="auto">
            <a:xfrm>
              <a:off x="2332" y="3014"/>
              <a:ext cx="6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en-US" altLang="fr-FR" sz="1200" b="1"/>
                <a:t>EntityBeanImpl</a:t>
              </a:r>
              <a:endParaRPr lang="en-US" altLang="fr-FR" sz="2400"/>
            </a:p>
          </p:txBody>
        </p:sp>
        <p:sp>
          <p:nvSpPr>
            <p:cNvPr id="20504" name="Freeform 24"/>
            <p:cNvSpPr>
              <a:spLocks/>
            </p:cNvSpPr>
            <p:nvPr/>
          </p:nvSpPr>
          <p:spPr bwMode="auto">
            <a:xfrm>
              <a:off x="3195" y="2644"/>
              <a:ext cx="528" cy="348"/>
            </a:xfrm>
            <a:custGeom>
              <a:avLst/>
              <a:gdLst>
                <a:gd name="T0" fmla="*/ 0 w 528"/>
                <a:gd name="T1" fmla="*/ 0 h 348"/>
                <a:gd name="T2" fmla="*/ 0 w 528"/>
                <a:gd name="T3" fmla="*/ 115 h 348"/>
                <a:gd name="T4" fmla="*/ 528 w 528"/>
                <a:gd name="T5" fmla="*/ 115 h 348"/>
                <a:gd name="T6" fmla="*/ 528 w 528"/>
                <a:gd name="T7" fmla="*/ 348 h 3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348">
                  <a:moveTo>
                    <a:pt x="0" y="0"/>
                  </a:moveTo>
                  <a:lnTo>
                    <a:pt x="0" y="115"/>
                  </a:lnTo>
                  <a:lnTo>
                    <a:pt x="528" y="115"/>
                  </a:lnTo>
                  <a:lnTo>
                    <a:pt x="528" y="348"/>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5" name="Freeform 25"/>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06" name="Freeform 26"/>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7" name="Freeform 27"/>
            <p:cNvSpPr>
              <a:spLocks/>
            </p:cNvSpPr>
            <p:nvPr/>
          </p:nvSpPr>
          <p:spPr bwMode="auto">
            <a:xfrm>
              <a:off x="2696" y="2644"/>
              <a:ext cx="499" cy="348"/>
            </a:xfrm>
            <a:custGeom>
              <a:avLst/>
              <a:gdLst>
                <a:gd name="T0" fmla="*/ 499 w 499"/>
                <a:gd name="T1" fmla="*/ 0 h 348"/>
                <a:gd name="T2" fmla="*/ 499 w 499"/>
                <a:gd name="T3" fmla="*/ 115 h 348"/>
                <a:gd name="T4" fmla="*/ 0 w 499"/>
                <a:gd name="T5" fmla="*/ 115 h 348"/>
                <a:gd name="T6" fmla="*/ 0 w 499"/>
                <a:gd name="T7" fmla="*/ 348 h 3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348">
                  <a:moveTo>
                    <a:pt x="499" y="0"/>
                  </a:moveTo>
                  <a:lnTo>
                    <a:pt x="499" y="115"/>
                  </a:lnTo>
                  <a:lnTo>
                    <a:pt x="0" y="115"/>
                  </a:lnTo>
                  <a:lnTo>
                    <a:pt x="0" y="348"/>
                  </a:lnTo>
                </a:path>
              </a:pathLst>
            </a:custGeom>
            <a:noFill/>
            <a:ln w="12700" cap="rnd"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508" name="Freeform 28"/>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09" name="Freeform 29"/>
            <p:cNvSpPr>
              <a:spLocks/>
            </p:cNvSpPr>
            <p:nvPr/>
          </p:nvSpPr>
          <p:spPr bwMode="auto">
            <a:xfrm>
              <a:off x="3125" y="2539"/>
              <a:ext cx="141" cy="105"/>
            </a:xfrm>
            <a:custGeom>
              <a:avLst/>
              <a:gdLst>
                <a:gd name="T0" fmla="*/ 0 w 141"/>
                <a:gd name="T1" fmla="*/ 105 h 105"/>
                <a:gd name="T2" fmla="*/ 141 w 141"/>
                <a:gd name="T3" fmla="*/ 105 h 105"/>
                <a:gd name="T4" fmla="*/ 70 w 141"/>
                <a:gd name="T5" fmla="*/ 0 h 105"/>
                <a:gd name="T6" fmla="*/ 0 w 141"/>
                <a:gd name="T7" fmla="*/ 105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05">
                  <a:moveTo>
                    <a:pt x="0" y="105"/>
                  </a:moveTo>
                  <a:lnTo>
                    <a:pt x="141" y="105"/>
                  </a:lnTo>
                  <a:lnTo>
                    <a:pt x="70" y="0"/>
                  </a:lnTo>
                  <a:lnTo>
                    <a:pt x="0" y="105"/>
                  </a:lnTo>
                  <a:close/>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Tree>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7561</TotalTime>
  <Words>3444</Words>
  <Application>Microsoft Office PowerPoint</Application>
  <PresentationFormat>Affichage à l'écran (4:3)</PresentationFormat>
  <Paragraphs>350</Paragraphs>
  <Slides>28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Century Schoolbook</vt:lpstr>
      <vt:lpstr>Courier New</vt:lpstr>
      <vt:lpstr>Monotype Sorts</vt:lpstr>
      <vt:lpstr>Times New Roman</vt:lpstr>
      <vt:lpstr>cvc</vt:lpstr>
      <vt:lpstr>Présentation PowerPoint</vt:lpstr>
      <vt:lpstr>Qu’est-ce qu’un Design Pattern ?</vt:lpstr>
      <vt:lpstr>Qu’est-ce qu’un Design Pattern ?</vt:lpstr>
      <vt:lpstr>Caractéristiques des design patterns</vt:lpstr>
      <vt:lpstr>Les Design Patterns du GoF</vt:lpstr>
      <vt:lpstr>Design Patterns OO : exemple 1</vt:lpstr>
      <vt:lpstr>Le pattern Singleton</vt:lpstr>
      <vt:lpstr>Loosely Coupled Object</vt:lpstr>
      <vt:lpstr>Conception du modèle de domaine</vt:lpstr>
      <vt:lpstr>Chargement dynamique de classes</vt:lpstr>
      <vt:lpstr>Le design pattern Fabrication</vt:lpstr>
      <vt:lpstr>Design Patterns </vt:lpstr>
      <vt:lpstr>Le pattern Entity</vt:lpstr>
      <vt:lpstr>Stratégies d’implémentation du pattern Entity</vt:lpstr>
      <vt:lpstr>Layers</vt:lpstr>
      <vt:lpstr>Repository</vt:lpstr>
      <vt:lpstr>Le pattern Application Service</vt:lpstr>
      <vt:lpstr>Service</vt:lpstr>
      <vt:lpstr>MVC</vt:lpstr>
      <vt:lpstr>Le but de la couche model</vt:lpstr>
      <vt:lpstr>Structuration de la couche model</vt:lpstr>
      <vt:lpstr>Représentation du modèle du domaine</vt:lpstr>
      <vt:lpstr>MVC</vt:lpstr>
      <vt:lpstr>Inversion de Contrôle</vt:lpstr>
      <vt:lpstr>IoC</vt:lpstr>
      <vt:lpstr>Injection of Dependancy</vt:lpstr>
      <vt:lpstr>IoD</vt:lpstr>
      <vt:lpstr>Anti Patterns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325</cp:revision>
  <dcterms:created xsi:type="dcterms:W3CDTF">2000-04-10T19:33:12Z</dcterms:created>
  <dcterms:modified xsi:type="dcterms:W3CDTF">2023-06-05T06:56:13Z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