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smtClean="0"/>
              <a:t>Exceptions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des exceptions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9" y="1700807"/>
            <a:ext cx="8786532" cy="45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 smtClean="0"/>
              <a:t>Comme </a:t>
            </a:r>
            <a:r>
              <a:rPr lang="fr-BE" altLang="fr-FR" dirty="0"/>
              <a:t>en </a:t>
            </a:r>
            <a:r>
              <a:rPr lang="fr-BE" altLang="fr-FR" dirty="0" smtClean="0"/>
              <a:t>C++, Ada </a:t>
            </a:r>
            <a:r>
              <a:rPr lang="fr-BE" altLang="fr-FR" dirty="0"/>
              <a:t>ou </a:t>
            </a:r>
            <a:r>
              <a:rPr lang="fr-BE" altLang="fr-FR" dirty="0" smtClean="0"/>
              <a:t>Java</a:t>
            </a:r>
            <a:r>
              <a:rPr lang="fr-BE" altLang="fr-FR" dirty="0"/>
              <a:t>, il existe un mécanisme de contrôle des erreurs </a:t>
            </a:r>
            <a:r>
              <a:rPr lang="fr-BE" altLang="fr-FR" dirty="0" smtClean="0"/>
              <a:t>d’exécution, </a:t>
            </a:r>
            <a:r>
              <a:rPr lang="fr-BE" altLang="fr-FR" smtClean="0"/>
              <a:t>les exceptions</a:t>
            </a:r>
            <a:endParaRPr lang="fr-BE" altLang="fr-FR" dirty="0" smtClean="0"/>
          </a:p>
          <a:p>
            <a:pPr eaLnBrk="1" hangingPunct="1"/>
            <a:r>
              <a:rPr lang="fr-BE" altLang="fr-FR" dirty="0" smtClean="0"/>
              <a:t>Le </a:t>
            </a:r>
            <a:r>
              <a:rPr lang="fr-BE" altLang="fr-FR" dirty="0"/>
              <a:t>traitement d’une exception permet de passer par dessus un bout de programme.</a:t>
            </a:r>
          </a:p>
          <a:p>
            <a:pPr eaLnBrk="1" hangingPunct="1"/>
            <a:r>
              <a:rPr lang="fr-BE" altLang="fr-FR" dirty="0"/>
              <a:t>Dans </a:t>
            </a:r>
            <a:r>
              <a:rPr lang="fr-BE" altLang="fr-FR" dirty="0" smtClean="0"/>
              <a:t>Python, </a:t>
            </a:r>
            <a:r>
              <a:rPr lang="fr-BE" altLang="fr-FR" dirty="0"/>
              <a:t>il existe deux types </a:t>
            </a:r>
            <a:r>
              <a:rPr lang="fr-BE" altLang="fr-FR" dirty="0" smtClean="0"/>
              <a:t>d’exception</a:t>
            </a:r>
          </a:p>
          <a:p>
            <a:pPr lvl="1" eaLnBrk="1" hangingPunct="1"/>
            <a:r>
              <a:rPr lang="fr-BE" altLang="fr-FR" dirty="0" smtClean="0"/>
              <a:t>celles </a:t>
            </a:r>
            <a:r>
              <a:rPr lang="fr-BE" altLang="fr-FR" dirty="0"/>
              <a:t>présentent dans la table des exceptions de </a:t>
            </a:r>
            <a:r>
              <a:rPr lang="fr-BE" altLang="fr-FR" dirty="0" smtClean="0"/>
              <a:t>Python</a:t>
            </a:r>
          </a:p>
          <a:p>
            <a:pPr lvl="1" eaLnBrk="1" hangingPunct="1"/>
            <a:r>
              <a:rPr lang="fr-BE" altLang="fr-FR" dirty="0" smtClean="0"/>
              <a:t>celles </a:t>
            </a:r>
            <a:r>
              <a:rPr lang="fr-BE" altLang="fr-FR" dirty="0"/>
              <a:t>créées par l’utilisateur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8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79512" y="1412776"/>
            <a:ext cx="876605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BE" altLang="fr-FR" kern="0" dirty="0" smtClean="0"/>
              <a:t>Voici une exception « en dur »</a:t>
            </a:r>
          </a:p>
          <a:p>
            <a:pPr eaLnBrk="1" hangingPunct="1"/>
            <a:endParaRPr lang="fr-BE" kern="0" dirty="0"/>
          </a:p>
          <a:p>
            <a:pPr eaLnBrk="1" hangingPunct="1"/>
            <a:endParaRPr lang="fr-BE" kern="0" dirty="0" smtClean="0"/>
          </a:p>
          <a:p>
            <a:pPr eaLnBrk="1" hangingPunct="1"/>
            <a:endParaRPr lang="fr-BE" kern="0" dirty="0"/>
          </a:p>
          <a:p>
            <a:pPr eaLnBrk="1" hangingPunct="1"/>
            <a:r>
              <a:rPr lang="fr-BE" kern="0" dirty="0" smtClean="0"/>
              <a:t>Et une exception utilisateur</a:t>
            </a:r>
            <a:endParaRPr lang="fr-FR" kern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2132856"/>
            <a:ext cx="5400672" cy="10144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221088"/>
            <a:ext cx="6009395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Try</a:t>
            </a:r>
            <a:r>
              <a:rPr lang="fr-FR" dirty="0" smtClean="0"/>
              <a:t> catch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>
                <a:latin typeface="Arial Unicode MS" panose="020B0604020202020204" pitchFamily="34" charset="-128"/>
              </a:rPr>
              <a:t>Lorsque l’instruction « 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 » est rencontrée, on </a:t>
            </a:r>
            <a:r>
              <a:rPr lang="fr-BE" altLang="fr-FR" dirty="0" err="1">
                <a:latin typeface="Arial Unicode MS" panose="020B0604020202020204" pitchFamily="34" charset="-128"/>
              </a:rPr>
              <a:t>execute</a:t>
            </a:r>
            <a:r>
              <a:rPr lang="fr-BE" altLang="fr-FR" dirty="0">
                <a:latin typeface="Arial Unicode MS" panose="020B0604020202020204" pitchFamily="34" charset="-128"/>
              </a:rPr>
              <a:t> d’abord la « clause d’essai </a:t>
            </a:r>
            <a:r>
              <a:rPr lang="fr-BE" altLang="fr-FR" dirty="0" smtClean="0">
                <a:latin typeface="Arial Unicode MS" panose="020B0604020202020204" pitchFamily="34" charset="-128"/>
              </a:rPr>
              <a:t>»</a:t>
            </a:r>
            <a:endParaRPr lang="fr-BE" altLang="fr-FR" dirty="0">
              <a:latin typeface="Arial Unicode MS" panose="020B0604020202020204" pitchFamily="34" charset="-128"/>
            </a:endParaRPr>
          </a:p>
          <a:p>
            <a:pPr eaLnBrk="1" hangingPunct="1"/>
            <a:r>
              <a:rPr lang="fr-BE" altLang="fr-FR" dirty="0">
                <a:latin typeface="Arial Unicode MS" panose="020B0604020202020204" pitchFamily="34" charset="-128"/>
              </a:rPr>
              <a:t>Si une exception se produit, le reste de la clause 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 est </a:t>
            </a:r>
            <a:r>
              <a:rPr lang="fr-BE" altLang="fr-FR" dirty="0" smtClean="0">
                <a:latin typeface="Arial Unicode MS" panose="020B0604020202020204" pitchFamily="34" charset="-128"/>
              </a:rPr>
              <a:t>ignorée</a:t>
            </a:r>
          </a:p>
          <a:p>
            <a:pPr lvl="1" eaLnBrk="1" hangingPunct="1"/>
            <a:r>
              <a:rPr lang="fr-BE" altLang="fr-FR" dirty="0" smtClean="0">
                <a:latin typeface="Arial Unicode MS" panose="020B0604020202020204" pitchFamily="34" charset="-128"/>
              </a:rPr>
              <a:t>Dans </a:t>
            </a:r>
            <a:r>
              <a:rPr lang="fr-BE" altLang="fr-FR" dirty="0">
                <a:latin typeface="Arial Unicode MS" panose="020B0604020202020204" pitchFamily="34" charset="-128"/>
              </a:rPr>
              <a:t>le cas contraire, on ignore la clause d’exception</a:t>
            </a:r>
            <a:r>
              <a:rPr lang="fr-BE" altLang="fr-FR" dirty="0" smtClean="0">
                <a:latin typeface="Arial Unicode MS" panose="020B0604020202020204" pitchFamily="34" charset="-128"/>
              </a:rPr>
              <a:t>.    </a:t>
            </a:r>
            <a:endParaRPr lang="fr-BE" alt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365104"/>
            <a:ext cx="7020309" cy="13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Remontée des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>
                <a:latin typeface="Arial Unicode MS" panose="020B0604020202020204" pitchFamily="34" charset="-128"/>
              </a:rPr>
              <a:t>Si une exception se produit qui ne correspond pas à l’exception dans la clause </a:t>
            </a:r>
            <a:r>
              <a:rPr lang="fr-BE" altLang="fr-FR" dirty="0" err="1">
                <a:latin typeface="Arial Unicode MS" panose="020B0604020202020204" pitchFamily="34" charset="-128"/>
              </a:rPr>
              <a:t>except</a:t>
            </a:r>
            <a:r>
              <a:rPr lang="fr-BE" altLang="fr-FR" dirty="0">
                <a:latin typeface="Arial Unicode MS" panose="020B0604020202020204" pitchFamily="34" charset="-128"/>
              </a:rPr>
              <a:t>, elle est renvoyée aux instructions « </a:t>
            </a:r>
            <a:r>
              <a:rPr lang="fr-BE" altLang="fr-FR" dirty="0" err="1">
                <a:latin typeface="Arial Unicode MS" panose="020B0604020202020204" pitchFamily="34" charset="-128"/>
              </a:rPr>
              <a:t>try</a:t>
            </a:r>
            <a:r>
              <a:rPr lang="fr-BE" altLang="fr-FR" dirty="0">
                <a:latin typeface="Arial Unicode MS" panose="020B0604020202020204" pitchFamily="34" charset="-128"/>
              </a:rPr>
              <a:t> » </a:t>
            </a:r>
            <a:r>
              <a:rPr lang="fr-BE" altLang="fr-FR" dirty="0" smtClean="0">
                <a:latin typeface="Arial Unicode MS" panose="020B0604020202020204" pitchFamily="34" charset="-128"/>
              </a:rPr>
              <a:t>extérieures</a:t>
            </a:r>
          </a:p>
          <a:p>
            <a:r>
              <a:rPr lang="fr-BE" altLang="fr-FR" dirty="0" smtClean="0">
                <a:latin typeface="Arial Unicode MS" panose="020B0604020202020204" pitchFamily="34" charset="-128"/>
              </a:rPr>
              <a:t>S’il </a:t>
            </a:r>
            <a:r>
              <a:rPr lang="fr-BE" altLang="fr-FR" dirty="0">
                <a:latin typeface="Arial Unicode MS" panose="020B0604020202020204" pitchFamily="34" charset="-128"/>
              </a:rPr>
              <a:t>n’y a pas de prise en charge, Python affichera un message d’erreur.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Capture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capturer l'exception et afficher son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493015" cy="8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de l’exception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92413"/>
            <a:ext cx="8779589" cy="18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finally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finally</a:t>
            </a:r>
            <a:r>
              <a:rPr lang="fr-FR" dirty="0"/>
              <a:t> permet d'exécuter du code après un bloc </a:t>
            </a:r>
            <a:r>
              <a:rPr lang="fr-FR" dirty="0" err="1"/>
              <a:t>try</a:t>
            </a:r>
            <a:r>
              <a:rPr lang="fr-FR" dirty="0"/>
              <a:t>, quelle que soit le résultat de l'exécution dudit bloc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990380" cy="127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Lever une 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Raise</a:t>
            </a:r>
            <a:r>
              <a:rPr lang="fr-FR" dirty="0" smtClean="0"/>
              <a:t> permet de lever une exception</a:t>
            </a:r>
          </a:p>
          <a:p>
            <a:r>
              <a:rPr lang="fr-FR" dirty="0" err="1"/>
              <a:t>raise</a:t>
            </a:r>
            <a:r>
              <a:rPr lang="fr-FR" dirty="0"/>
              <a:t> </a:t>
            </a:r>
            <a:r>
              <a:rPr lang="fr-FR" dirty="0" err="1"/>
              <a:t>TypeDeLException</a:t>
            </a:r>
            <a:r>
              <a:rPr lang="fr-FR" dirty="0"/>
              <a:t>("message à afficher")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928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148</Words>
  <Application>Microsoft Office PowerPoint</Application>
  <PresentationFormat>Affichage à l'écran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Monotype Sorts</vt:lpstr>
      <vt:lpstr>Times New Roman</vt:lpstr>
      <vt:lpstr>cvc</vt:lpstr>
      <vt:lpstr>Présentation PowerPoint</vt:lpstr>
      <vt:lpstr>Exceptions</vt:lpstr>
      <vt:lpstr>Exemple</vt:lpstr>
      <vt:lpstr>Try catch</vt:lpstr>
      <vt:lpstr>Remontée des exceptions</vt:lpstr>
      <vt:lpstr>Capture d’exception</vt:lpstr>
      <vt:lpstr>Types d’exception</vt:lpstr>
      <vt:lpstr>finally</vt:lpstr>
      <vt:lpstr>Lever une exception</vt:lpstr>
      <vt:lpstr>Liste des exceptions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2019-11-21T12:35:48Z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