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8" r:id="rId11"/>
    <p:sldId id="280" r:id="rId12"/>
    <p:sldId id="285" r:id="rId13"/>
    <p:sldId id="295" r:id="rId14"/>
    <p:sldId id="299" r:id="rId15"/>
    <p:sldId id="321" r:id="rId16"/>
    <p:sldId id="323" r:id="rId17"/>
    <p:sldId id="325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4EF102-A5C4-4DEF-B528-41B96E37B43C}" type="slidenum">
              <a:rPr lang="en-GB" altLang="fr-FR" smtClean="0"/>
              <a:pPr eaLnBrk="1" hangingPunct="1">
                <a:spcBef>
                  <a:spcPct val="0"/>
                </a:spcBef>
              </a:pPr>
              <a:t>2</a:t>
            </a:fld>
            <a:endParaRPr lang="en-GB" altLang="fr-FR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08075" y="733663"/>
            <a:ext cx="4432300" cy="36683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2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886461" y="4646533"/>
            <a:ext cx="4873991" cy="440197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0230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62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&lt;*s*o*u*r*c*e*&gt;*9*7*7*b*1*-*8*-*5*&lt;*/*s*o*u*r*c*e*&gt;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2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908" y="535670"/>
            <a:ext cx="7770756" cy="128989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685907" y="6246622"/>
            <a:ext cx="190339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3736" y="6246622"/>
            <a:ext cx="2895100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endParaRPr lang="en-GB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71" y="6246622"/>
            <a:ext cx="1904822" cy="455676"/>
          </a:xfrm>
          <a:prstGeom prst="rect">
            <a:avLst/>
          </a:prstGeom>
          <a:ln/>
        </p:spPr>
        <p:txBody>
          <a:bodyPr lIns="82287" tIns="41143" rIns="82287" bIns="41143"/>
          <a:lstStyle>
            <a:lvl1pPr>
              <a:defRPr/>
            </a:lvl1pPr>
          </a:lstStyle>
          <a:p>
            <a:pPr>
              <a:defRPr/>
            </a:pPr>
            <a:fld id="{C802ADCA-6249-4F2E-B1A8-84101EFB5B43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73466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</a:t>
            </a:r>
          </a:p>
          <a:p>
            <a:pPr eaLnBrk="1" hangingPunct="1"/>
            <a:r>
              <a:rPr lang="fr-FR" altLang="fr-FR" dirty="0"/>
              <a:t>TDD</a:t>
            </a:r>
          </a:p>
        </p:txBody>
      </p:sp>
      <p:pic>
        <p:nvPicPr>
          <p:cNvPr id="4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72400" cy="1143000"/>
          </a:xfrm>
        </p:spPr>
        <p:txBody>
          <a:bodyPr/>
          <a:lstStyle/>
          <a:p>
            <a:r>
              <a:rPr lang="fr-FR" noProof="0" dirty="0"/>
              <a:t>Développement logiciel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1312863"/>
            <a:ext cx="8546967" cy="4837222"/>
          </a:xfrm>
        </p:spPr>
        <p:txBody>
          <a:bodyPr/>
          <a:lstStyle/>
          <a:p>
            <a:r>
              <a:rPr lang="fr-FR" sz="2400" noProof="0" dirty="0"/>
              <a:t>La </a:t>
            </a:r>
            <a:r>
              <a:rPr lang="fr-FR" sz="2400" dirty="0"/>
              <a:t>tendance de ces dernières années est d’aller vers le développement Agile</a:t>
            </a:r>
            <a:endParaRPr lang="fr-FR" sz="2400" noProof="0" dirty="0"/>
          </a:p>
          <a:p>
            <a:pPr lvl="1"/>
            <a:r>
              <a:rPr lang="fr-FR" sz="2000" noProof="0" dirty="0"/>
              <a:t>Des cycles de développement courts</a:t>
            </a:r>
          </a:p>
          <a:p>
            <a:pPr lvl="1"/>
            <a:r>
              <a:rPr lang="fr-FR" sz="2000" noProof="0" dirty="0"/>
              <a:t>Un processus de développement itératif, à comparer au traitement séquentiel traditionnel</a:t>
            </a:r>
          </a:p>
          <a:p>
            <a:pPr lvl="1"/>
            <a:r>
              <a:rPr lang="fr-FR" sz="2000" noProof="0" dirty="0"/>
              <a:t>Les modifications sont intégrées aux structures logicielles avec un minimum de perturbations</a:t>
            </a:r>
          </a:p>
          <a:p>
            <a:r>
              <a:rPr lang="fr-FR" sz="2400" noProof="0" dirty="0"/>
              <a:t>L’objectif est de produire un logiciel qui</a:t>
            </a:r>
          </a:p>
          <a:p>
            <a:pPr lvl="1"/>
            <a:r>
              <a:rPr lang="fr-FR" sz="2000" noProof="0" dirty="0"/>
              <a:t>Fonctionne</a:t>
            </a:r>
          </a:p>
          <a:p>
            <a:pPr lvl="1"/>
            <a:r>
              <a:rPr lang="fr-FR" sz="2000" noProof="0" dirty="0"/>
              <a:t>Répond au cahier des charges</a:t>
            </a:r>
          </a:p>
          <a:p>
            <a:pPr lvl="1"/>
            <a:r>
              <a:rPr lang="fr-FR" sz="2000" noProof="0" dirty="0"/>
              <a:t>Est bien structuré</a:t>
            </a:r>
          </a:p>
          <a:p>
            <a:pPr lvl="1"/>
            <a:r>
              <a:rPr lang="fr-FR" sz="2000" noProof="0" dirty="0"/>
              <a:t>Est facile à modifier</a:t>
            </a:r>
          </a:p>
          <a:p>
            <a:pPr lvl="1"/>
            <a:r>
              <a:rPr lang="fr-FR" sz="2000" noProof="0" dirty="0"/>
              <a:t>Est extensible</a:t>
            </a:r>
          </a:p>
          <a:p>
            <a:pPr lvl="1"/>
            <a:r>
              <a:rPr lang="fr-FR" sz="2000" noProof="0" dirty="0"/>
              <a:t>A un minimum de bogue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43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Développements pilotés par les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99488" cy="2616101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dirty="0">
                <a:latin typeface="Century Schoolbook" pitchFamily="18" charset="0"/>
                <a:cs typeface="Courier New" pitchFamily="49" charset="0"/>
              </a:rPr>
              <a:t>développements pilotés par les tests  </a:t>
            </a:r>
            <a:r>
              <a:rPr lang="fr-FR" dirty="0"/>
              <a:t>font partie du processus Agile </a:t>
            </a:r>
            <a:r>
              <a:rPr lang="fr-FR" noProof="0" dirty="0"/>
              <a:t>(</a:t>
            </a:r>
            <a:r>
              <a:rPr lang="fr-FR" i="1" noProof="0" dirty="0">
                <a:latin typeface="Century Schoolbook" pitchFamily="18" charset="0"/>
                <a:cs typeface="Courier New" pitchFamily="49" charset="0"/>
              </a:rPr>
              <a:t>test-driven development</a:t>
            </a:r>
            <a:r>
              <a:rPr lang="fr-FR" i="1" dirty="0"/>
              <a:t>, </a:t>
            </a:r>
            <a:r>
              <a:rPr lang="fr-FR" noProof="0" dirty="0"/>
              <a:t>TDD)</a:t>
            </a:r>
          </a:p>
          <a:p>
            <a:pPr lvl="1"/>
            <a:r>
              <a:rPr lang="fr-FR" noProof="0" dirty="0"/>
              <a:t>Processus de développement incrémental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986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72400" cy="1143000"/>
          </a:xfrm>
        </p:spPr>
        <p:txBody>
          <a:bodyPr/>
          <a:lstStyle/>
          <a:p>
            <a:r>
              <a:rPr lang="fr-FR" dirty="0"/>
              <a:t>Pourquoi le TDD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73163" y="1981200"/>
            <a:ext cx="3470845" cy="4114800"/>
          </a:xfrm>
        </p:spPr>
        <p:txBody>
          <a:bodyPr/>
          <a:lstStyle/>
          <a:p>
            <a:r>
              <a:rPr lang="fr-FR" b="1" dirty="0"/>
              <a:t>Analyse</a:t>
            </a:r>
            <a:r>
              <a:rPr lang="fr-FR" dirty="0"/>
              <a:t> puis </a:t>
            </a:r>
            <a:br>
              <a:rPr lang="fr-FR" dirty="0"/>
            </a:br>
            <a:r>
              <a:rPr lang="fr-FR" dirty="0"/>
              <a:t>Tests-Code-Design</a:t>
            </a:r>
          </a:p>
        </p:txBody>
      </p:sp>
      <p:pic>
        <p:nvPicPr>
          <p:cNvPr id="4098" name="Picture 2" descr="http://images.jbrains.ca/theory_of_bdd/analyze_then_do_tdd_lo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8008"/>
          <a:stretch/>
        </p:blipFill>
        <p:spPr bwMode="auto">
          <a:xfrm>
            <a:off x="4572000" y="1196752"/>
            <a:ext cx="3872590" cy="18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s.jbrains.ca/theory_of_bdd/do_tdd_then_analyze_then_do_t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96952"/>
            <a:ext cx="3872589" cy="14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ages.jbrains.ca/theory_of_bdd/behavior_driven_development_loo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9" b="9152"/>
          <a:stretch/>
        </p:blipFill>
        <p:spPr bwMode="auto">
          <a:xfrm>
            <a:off x="4572001" y="4293096"/>
            <a:ext cx="3872590" cy="201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1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Y’a quoi comme test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Tests fonctionnels</a:t>
            </a:r>
          </a:p>
          <a:p>
            <a:r>
              <a:rPr lang="fr-FR" dirty="0"/>
              <a:t>Tests d’intégrations</a:t>
            </a:r>
          </a:p>
          <a:p>
            <a:r>
              <a:rPr lang="fr-FR" dirty="0"/>
              <a:t>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31467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test unitaire est une procédure permettant de vérifier le bon fonctionnement d'une partie précise d'un logiciel ou d'une portion d'un programme. On écrit un test pour confronter une réalisation à sa spécification (</a:t>
            </a:r>
            <a:r>
              <a:rPr lang="fr-FR" dirty="0" err="1"/>
              <a:t>Wikipedia</a:t>
            </a:r>
            <a:r>
              <a:rPr lang="fr-FR" dirty="0"/>
              <a:t>)</a:t>
            </a:r>
          </a:p>
          <a:p>
            <a:r>
              <a:rPr lang="fr-FR" dirty="0"/>
              <a:t>En programmation orientée objet l’unité est la classe</a:t>
            </a:r>
          </a:p>
          <a:p>
            <a:r>
              <a:rPr lang="fr-FR" dirty="0"/>
              <a:t>Servent aux autres tests</a:t>
            </a:r>
          </a:p>
        </p:txBody>
      </p:sp>
    </p:spTree>
    <p:extLst>
      <p:ext uri="{BB962C8B-B14F-4D97-AF65-F5344CB8AC3E}">
        <p14:creationId xmlns:p14="http://schemas.microsoft.com/office/powerpoint/2010/main" val="301770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UnitTest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de test unitaire Python</a:t>
            </a:r>
          </a:p>
          <a:p>
            <a:r>
              <a:rPr lang="fr-FR" dirty="0"/>
              <a:t>Classe héritant de </a:t>
            </a:r>
            <a:r>
              <a:rPr lang="fr-FR" dirty="0" err="1"/>
              <a:t>unittest.TestCase</a:t>
            </a:r>
            <a:endParaRPr lang="fr-FR" dirty="0"/>
          </a:p>
          <a:p>
            <a:r>
              <a:rPr lang="fr-FR" dirty="0"/>
              <a:t>Seuls les méthodes avec comme paramètre self sont testées</a:t>
            </a:r>
          </a:p>
        </p:txBody>
      </p:sp>
    </p:spTree>
    <p:extLst>
      <p:ext uri="{BB962C8B-B14F-4D97-AF65-F5344CB8AC3E}">
        <p14:creationId xmlns:p14="http://schemas.microsoft.com/office/powerpoint/2010/main" val="38629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Assert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Assert</a:t>
            </a:r>
            <a:endParaRPr lang="fr-FR" dirty="0"/>
          </a:p>
          <a:p>
            <a:pPr lvl="1"/>
            <a:r>
              <a:rPr lang="fr-FR" dirty="0"/>
              <a:t>Clause d’assertion</a:t>
            </a:r>
          </a:p>
          <a:p>
            <a:pPr lvl="1"/>
            <a:r>
              <a:rPr lang="fr-FR" dirty="0" err="1"/>
              <a:t>assertEqual</a:t>
            </a:r>
            <a:r>
              <a:rPr lang="fr-FR" dirty="0"/>
              <a:t>(</a:t>
            </a:r>
            <a:r>
              <a:rPr lang="fr-FR" dirty="0" err="1"/>
              <a:t>theorical</a:t>
            </a:r>
            <a:r>
              <a:rPr lang="fr-FR" dirty="0"/>
              <a:t>, value)</a:t>
            </a:r>
          </a:p>
          <a:p>
            <a:pPr lvl="1"/>
            <a:r>
              <a:rPr lang="fr-FR" dirty="0" err="1"/>
              <a:t>assertTrue</a:t>
            </a:r>
            <a:r>
              <a:rPr lang="fr-FR" dirty="0"/>
              <a:t>, </a:t>
            </a:r>
            <a:r>
              <a:rPr lang="fr-FR" dirty="0" err="1"/>
              <a:t>assertGreater</a:t>
            </a:r>
            <a:r>
              <a:rPr lang="fr-FR" dirty="0"/>
              <a:t>, </a:t>
            </a:r>
            <a:r>
              <a:rPr lang="fr-FR" dirty="0" err="1"/>
              <a:t>assertIn</a:t>
            </a:r>
            <a:r>
              <a:rPr lang="fr-FR" dirty="0"/>
              <a:t>, </a:t>
            </a:r>
            <a:r>
              <a:rPr lang="fr-FR" dirty="0" err="1"/>
              <a:t>assertIs</a:t>
            </a:r>
            <a:r>
              <a:rPr lang="fr-FR" dirty="0"/>
              <a:t>, </a:t>
            </a:r>
            <a:r>
              <a:rPr lang="fr-FR" dirty="0" err="1"/>
              <a:t>assertRaises</a:t>
            </a:r>
            <a:r>
              <a:rPr lang="fr-FR" dirty="0"/>
              <a:t>, </a:t>
            </a:r>
            <a:r>
              <a:rPr lang="fr-FR" dirty="0" err="1"/>
              <a:t>assertRegex</a:t>
            </a:r>
            <a:r>
              <a:rPr lang="fr-FR" dirty="0"/>
              <a:t>, …</a:t>
            </a:r>
          </a:p>
          <a:p>
            <a:r>
              <a:rPr lang="fr-FR" dirty="0"/>
              <a:t>Test en réussi si l’assertion est vraie et qu’il n’y a pas d’erreur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39" y="4048265"/>
            <a:ext cx="4246277" cy="24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PyLint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Analyseur de code Python</a:t>
            </a:r>
          </a:p>
          <a:p>
            <a:r>
              <a:rPr lang="fr-FR" dirty="0"/>
              <a:t>PIP </a:t>
            </a:r>
            <a:r>
              <a:rPr lang="fr-FR" dirty="0" err="1"/>
              <a:t>PyLint</a:t>
            </a:r>
            <a:endParaRPr lang="fr-FR" dirty="0"/>
          </a:p>
          <a:p>
            <a:pPr lvl="1"/>
            <a:r>
              <a:rPr lang="fr-FR" dirty="0"/>
              <a:t>Très verbeux</a:t>
            </a:r>
          </a:p>
          <a:p>
            <a:pPr lvl="1"/>
            <a:r>
              <a:rPr lang="fr-FR" dirty="0"/>
              <a:t>Permet de customiser les messages d’erreurs</a:t>
            </a:r>
          </a:p>
          <a:p>
            <a:r>
              <a:rPr lang="fr-FR" dirty="0"/>
              <a:t>Installation et exécution automatique dans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37705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doc.ubuntu-fr.org/lib/exe/fetch.php?tok=363cdb&amp;media=http%3A%2F%2Fwww.impassionedcinema.com%2Fwordpress%2Fwp-content%2Fuploads%2F2012%2F06%2Fmatri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74263"/>
            <a:ext cx="6654765" cy="822789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rgbClr val="333333"/>
              </a:buClr>
              <a:tabLst>
                <a:tab pos="0" algn="l"/>
                <a:tab pos="402908" algn="l"/>
                <a:tab pos="807244" algn="l"/>
                <a:tab pos="1211580" algn="l"/>
                <a:tab pos="1615917" algn="l"/>
                <a:tab pos="2020253" algn="l"/>
                <a:tab pos="2424589" algn="l"/>
                <a:tab pos="2828925" algn="l"/>
                <a:tab pos="3233262" algn="l"/>
                <a:tab pos="3637598" algn="l"/>
                <a:tab pos="4041934" algn="l"/>
                <a:tab pos="4446270" algn="l"/>
                <a:tab pos="4850607" algn="l"/>
                <a:tab pos="5254943" algn="l"/>
                <a:tab pos="5659279" algn="l"/>
                <a:tab pos="6063615" algn="l"/>
                <a:tab pos="6467952" algn="l"/>
                <a:tab pos="6872288" algn="l"/>
                <a:tab pos="7276624" algn="l"/>
                <a:tab pos="7680960" algn="l"/>
                <a:tab pos="8085297" algn="l"/>
                <a:tab pos="8469630" algn="l"/>
              </a:tabLst>
            </a:pP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Coder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c’est</a:t>
            </a:r>
            <a:r>
              <a:rPr lang="en-GB" altLang="fr-FR" sz="39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GB" altLang="fr-FR" sz="3900" dirty="0" err="1">
                <a:solidFill>
                  <a:srgbClr val="333333"/>
                </a:solidFill>
                <a:latin typeface="Arial" charset="0"/>
              </a:rPr>
              <a:t>complexe</a:t>
            </a:r>
            <a:endParaRPr lang="en-GB" altLang="fr-FR" sz="39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6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1"/>
            <a:ext cx="8604448" cy="689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6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62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0"/>
            <a:ext cx="7772400" cy="1143000"/>
          </a:xfrm>
        </p:spPr>
        <p:txBody>
          <a:bodyPr/>
          <a:lstStyle/>
          <a:p>
            <a:r>
              <a:rPr lang="fr-FR" dirty="0"/>
              <a:t>Des fois ca 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3794" name="Picture 2" descr="http://www.pariszigzag.fr/wp-content/uploads/2014/04/histoire-tour-eiffel-1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4135"/>
            <a:ext cx="7563000" cy="605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8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0798"/>
            <a:ext cx="7770756" cy="1289892"/>
          </a:xfrm>
        </p:spPr>
        <p:txBody>
          <a:bodyPr/>
          <a:lstStyle/>
          <a:p>
            <a:r>
              <a:rPr lang="fr-FR" dirty="0"/>
              <a:t>Bien sûr si on a des spécifications précises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70848" cy="567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0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7770756" cy="1289892"/>
          </a:xfrm>
        </p:spPr>
        <p:txBody>
          <a:bodyPr/>
          <a:lstStyle/>
          <a:p>
            <a:r>
              <a:rPr lang="fr-FR" dirty="0"/>
              <a:t>Un client qui sait ce qu’il veut</a:t>
            </a:r>
          </a:p>
        </p:txBody>
      </p:sp>
      <p:pic>
        <p:nvPicPr>
          <p:cNvPr id="16386" name="Picture 2" descr="http://www.anyideas.net/wp-content/uploads/2012/11/girouette-300x2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88424" cy="62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7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0"/>
            <a:ext cx="7770756" cy="1289892"/>
          </a:xfrm>
        </p:spPr>
        <p:txBody>
          <a:bodyPr/>
          <a:lstStyle/>
          <a:p>
            <a:r>
              <a:rPr lang="fr-FR" dirty="0"/>
              <a:t>Des partenaires de confiance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615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84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0"/>
            <a:ext cx="7772400" cy="1143000"/>
          </a:xfrm>
        </p:spPr>
        <p:txBody>
          <a:bodyPr/>
          <a:lstStyle/>
          <a:p>
            <a:r>
              <a:rPr lang="fr-FR" dirty="0"/>
              <a:t>Une équipe solide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6" name="Picture 2" descr="http://static-mb.minutebuzz.com/wp-content/uploads/2014/02/Perceval-5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" y="1124744"/>
            <a:ext cx="9144000" cy="52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36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67696C6520536F66747761726520446576656C6F706D656E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2D44726976656E20446576656C6F706D656E74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349</Words>
  <Application>Microsoft Office PowerPoint</Application>
  <PresentationFormat>Affichage à l'écran (4:3)</PresentationFormat>
  <Paragraphs>52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Monotype Sorts</vt:lpstr>
      <vt:lpstr>Times New Roman</vt:lpstr>
      <vt:lpstr>cvc</vt:lpstr>
      <vt:lpstr>Présentation PowerPoint</vt:lpstr>
      <vt:lpstr>Coder c’est complexe</vt:lpstr>
      <vt:lpstr>Présentation PowerPoint</vt:lpstr>
      <vt:lpstr>Présentation PowerPoint</vt:lpstr>
      <vt:lpstr>Des fois ca marche</vt:lpstr>
      <vt:lpstr>Bien sûr si on a des spécifications précises</vt:lpstr>
      <vt:lpstr>Un client qui sait ce qu’il veut</vt:lpstr>
      <vt:lpstr>Des partenaires de confiance</vt:lpstr>
      <vt:lpstr>Une équipe solide</vt:lpstr>
      <vt:lpstr>Développement logiciel Agile</vt:lpstr>
      <vt:lpstr>Développements pilotés par les tests</vt:lpstr>
      <vt:lpstr>Pourquoi le TDD ?</vt:lpstr>
      <vt:lpstr>Y’a quoi comme test ?</vt:lpstr>
      <vt:lpstr>Test Unitaire</vt:lpstr>
      <vt:lpstr>UnitTest</vt:lpstr>
      <vt:lpstr>Assert</vt:lpstr>
      <vt:lpstr>PyLint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216</cp:revision>
  <dcterms:created xsi:type="dcterms:W3CDTF">2000-04-10T19:33:12Z</dcterms:created>
  <dcterms:modified xsi:type="dcterms:W3CDTF">2020-11-02T09:50:56Z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