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3" r:id="rId13"/>
    <p:sldId id="276" r:id="rId14"/>
    <p:sldId id="277" r:id="rId15"/>
    <p:sldId id="281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89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err="1" smtClean="0"/>
              <a:t>Nearest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Neigbors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une fonctionnalité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np.array</a:t>
            </a:r>
            <a:r>
              <a:rPr lang="fr-FR" dirty="0" smtClean="0"/>
              <a:t>([2,8,0,10,9])[2,4] donne [0,9]</a:t>
            </a:r>
          </a:p>
          <a:p>
            <a:r>
              <a:rPr lang="fr-FR" dirty="0" smtClean="0"/>
              <a:t>Cela donne pour un échantillon de 5000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(70000, size=5000)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6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ms.train_test_split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target,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=0.8,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1 -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model.score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15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Minimisation de l’erreur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faire varier le </a:t>
            </a:r>
            <a:r>
              <a:rPr lang="fr-FR" dirty="0" err="1" smtClean="0"/>
              <a:t>n_neighbors</a:t>
            </a:r>
            <a:r>
              <a:rPr lang="fr-FR" dirty="0" smtClean="0"/>
              <a:t> entre 2 et 15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range(2,15):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).score(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fr-FR" dirty="0" smtClean="0"/>
              <a:t>Il essayer les différents algorithme</a:t>
            </a:r>
          </a:p>
          <a:p>
            <a:pPr lvl="1"/>
            <a:r>
              <a:rPr lang="fr-FR" dirty="0" smtClean="0"/>
              <a:t>Paramètre </a:t>
            </a:r>
            <a:r>
              <a:rPr lang="fr-FR" dirty="0" err="1" smtClean="0"/>
              <a:t>algorithm</a:t>
            </a:r>
            <a:endParaRPr lang="fr-FR" dirty="0" smtClean="0"/>
          </a:p>
          <a:p>
            <a:r>
              <a:rPr lang="fr-FR" dirty="0" smtClean="0"/>
              <a:t>Il faut essayer les 2 poids</a:t>
            </a:r>
          </a:p>
          <a:p>
            <a:pPr lvl="1"/>
            <a:r>
              <a:rPr lang="fr-FR" dirty="0" smtClean="0"/>
              <a:t>Paramètre </a:t>
            </a:r>
            <a:r>
              <a:rPr lang="fr-FR" dirty="0" err="1" smtClean="0"/>
              <a:t>weight</a:t>
            </a:r>
            <a:r>
              <a:rPr lang="fr-FR" dirty="0" smtClean="0"/>
              <a:t> = « distance » qui monte la distance au carré, c’est-à-dire qu’il donne plus d’importance aux </a:t>
            </a:r>
            <a:r>
              <a:rPr lang="fr-FR" dirty="0" err="1" smtClean="0"/>
              <a:t>poins</a:t>
            </a:r>
            <a:r>
              <a:rPr lang="fr-FR" dirty="0" smtClean="0"/>
              <a:t> proches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4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et prédiction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 smtClean="0"/>
              <a:t>predicted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7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 = 3</a:t>
            </a:r>
          </a:p>
          <a:p>
            <a:r>
              <a:rPr lang="fr-FR" dirty="0" smtClean="0"/>
              <a:t>Erreur = 5%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30" y="2852936"/>
            <a:ext cx="3470551" cy="2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Sérialisation du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Transformation d’un objet en binaire</a:t>
            </a:r>
          </a:p>
          <a:p>
            <a:pPr lvl="1"/>
            <a:r>
              <a:rPr lang="fr-FR" dirty="0" smtClean="0"/>
              <a:t>Sérialisation</a:t>
            </a:r>
          </a:p>
          <a:p>
            <a:pPr lvl="1"/>
            <a:r>
              <a:rPr lang="fr-FR" dirty="0" err="1" smtClean="0"/>
              <a:t>Marshalling</a:t>
            </a:r>
            <a:endParaRPr lang="fr-FR" dirty="0" smtClean="0"/>
          </a:p>
          <a:p>
            <a:r>
              <a:rPr lang="fr-FR" dirty="0" smtClean="0"/>
              <a:t>Transformation inverse</a:t>
            </a:r>
          </a:p>
          <a:p>
            <a:pPr lvl="1"/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r>
              <a:rPr lang="fr-FR" dirty="0" err="1" smtClean="0"/>
              <a:t>Unmarshalling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74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 smtClean="0"/>
              <a:t>caractères</a:t>
            </a:r>
            <a:endParaRPr lang="en-GB" altLang="fr-FR" dirty="0" smtClean="0"/>
          </a:p>
          <a:p>
            <a:r>
              <a:rPr lang="en-GB" altLang="fr-FR" dirty="0" smtClean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smtClean="0"/>
              <a:t>pickling</a:t>
            </a:r>
            <a:endParaRPr lang="en-GB" altLang="fr-FR" dirty="0"/>
          </a:p>
          <a:p>
            <a:r>
              <a:rPr lang="en-GB" altLang="fr-FR" dirty="0" err="1" smtClean="0"/>
              <a:t>Reconstruire</a:t>
            </a:r>
            <a:r>
              <a:rPr lang="en-GB" altLang="fr-FR" dirty="0" smtClean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 smtClean="0"/>
              <a:t>unpickling</a:t>
            </a:r>
            <a:endParaRPr lang="en-GB" altLang="fr-FR" dirty="0"/>
          </a:p>
          <a:p>
            <a:pPr lvl="1"/>
            <a:r>
              <a:rPr lang="en-GB" altLang="fr-FR" dirty="0" smtClean="0"/>
              <a:t>Entre </a:t>
            </a:r>
            <a:r>
              <a:rPr lang="en-GB" altLang="fr-FR" dirty="0"/>
              <a:t>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9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</a:t>
            </a:r>
            <a:r>
              <a:rPr lang="fr-FR" dirty="0" smtClean="0"/>
              <a:t>en écriture</a:t>
            </a:r>
            <a:r>
              <a:rPr lang="fr-FR" dirty="0"/>
              <a:t>, la voie la plus simple de ``</a:t>
            </a:r>
            <a:r>
              <a:rPr lang="fr-FR" dirty="0" err="1"/>
              <a:t>pickler</a:t>
            </a:r>
            <a:r>
              <a:rPr lang="fr-FR" dirty="0"/>
              <a:t>'' l'objet </a:t>
            </a:r>
            <a:r>
              <a:rPr lang="fr-FR" dirty="0" smtClean="0"/>
              <a:t>prend seulement </a:t>
            </a:r>
            <a:r>
              <a:rPr lang="fr-FR" dirty="0"/>
              <a:t>une ligne de </a:t>
            </a:r>
            <a:r>
              <a:rPr lang="fr-FR" dirty="0" smtClean="0"/>
              <a:t>code </a:t>
            </a:r>
            <a:endParaRPr lang="fr-FR" dirty="0"/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</a:t>
            </a:r>
            <a:r>
              <a:rPr lang="fr-FR" dirty="0" smtClean="0"/>
              <a:t>ouvert </a:t>
            </a:r>
            <a:r>
              <a:rPr lang="fr-FR" dirty="0"/>
              <a:t>en </a:t>
            </a:r>
            <a:r>
              <a:rPr lang="fr-FR" dirty="0" smtClean="0"/>
              <a:t>lecture</a:t>
            </a:r>
            <a:endParaRPr lang="fr-FR" dirty="0"/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1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: Iris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Iris sont décomposés en 3 familles</a:t>
            </a:r>
          </a:p>
          <a:p>
            <a:r>
              <a:rPr lang="fr-FR" dirty="0" smtClean="0"/>
              <a:t>Le rapport largeur/hauteur des pétales et de la tige détermine la catégorie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97" y="2878409"/>
            <a:ext cx="5021479" cy="39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</a:t>
            </a:r>
            <a:r>
              <a:rPr lang="fr-FR" altLang="fr-FR" dirty="0" err="1" smtClean="0"/>
              <a:t>Neigbors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smtClean="0"/>
              <a:t>Neighbors</a:t>
            </a:r>
          </a:p>
          <a:p>
            <a:r>
              <a:rPr lang="fr-FR" dirty="0" smtClean="0"/>
              <a:t>C’est </a:t>
            </a:r>
            <a:r>
              <a:rPr lang="fr-FR" dirty="0"/>
              <a:t>un algorithme qui peut servir autant pour la classification que la </a:t>
            </a:r>
            <a:r>
              <a:rPr lang="fr-FR" dirty="0" smtClean="0"/>
              <a:t>régression</a:t>
            </a:r>
          </a:p>
          <a:p>
            <a:r>
              <a:rPr lang="fr-FR" dirty="0" smtClean="0"/>
              <a:t>Son </a:t>
            </a:r>
            <a:r>
              <a:rPr lang="fr-FR" dirty="0"/>
              <a:t>principe </a:t>
            </a:r>
            <a:r>
              <a:rPr lang="fr-FR" dirty="0" smtClean="0"/>
              <a:t>est de choisir </a:t>
            </a:r>
            <a:r>
              <a:rPr lang="fr-FR" dirty="0"/>
              <a:t>les k données les plus proches du point étudié afin d’en prédire sa valeur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détecté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256584" cy="5040560"/>
          </a:xfrm>
        </p:spPr>
        <p:txBody>
          <a:bodyPr/>
          <a:lstStyle/>
          <a:p>
            <a:r>
              <a:rPr lang="fr-FR" dirty="0" smtClean="0"/>
              <a:t>Si k est trop faible nous obtenons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Nous aurions préféré</a:t>
            </a:r>
          </a:p>
          <a:p>
            <a:pPr lvl="1"/>
            <a:r>
              <a:rPr lang="fr-FR" dirty="0" smtClean="0"/>
              <a:t>Pour cela nous sommes passé à k=5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Les zones désignées par les flèches ne vont pas être bien class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1149225"/>
            <a:ext cx="3233978" cy="220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ifieur 5-nn sur le même jeu de données, beaucoup plus effica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3415634"/>
            <a:ext cx="3156313" cy="215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Biais vs Variance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8838058" cy="5040560"/>
          </a:xfrm>
        </p:spPr>
        <p:txBody>
          <a:bodyPr/>
          <a:lstStyle/>
          <a:p>
            <a:r>
              <a:rPr lang="fr-FR" dirty="0" smtClean="0"/>
              <a:t>Avec k=5 notre modèle est plus indépendant du training set</a:t>
            </a:r>
          </a:p>
          <a:p>
            <a:pPr lvl="1"/>
            <a:r>
              <a:rPr lang="fr-FR" dirty="0" smtClean="0"/>
              <a:t>Nous avons augmenté la variance</a:t>
            </a:r>
          </a:p>
          <a:p>
            <a:pPr lvl="1"/>
            <a:r>
              <a:rPr lang="fr-FR" dirty="0" smtClean="0"/>
              <a:t>Cependant plus k est grand plus l’erreur sera grande</a:t>
            </a:r>
          </a:p>
          <a:p>
            <a:pPr lvl="1"/>
            <a:r>
              <a:rPr lang="fr-FR" dirty="0" smtClean="0"/>
              <a:t>Nous avons introduit un biais</a:t>
            </a:r>
          </a:p>
          <a:p>
            <a:r>
              <a:rPr lang="fr-FR" dirty="0" smtClean="0"/>
              <a:t>Avec k=1 la variance sera plus faible, l’erreur également</a:t>
            </a:r>
          </a:p>
          <a:p>
            <a:r>
              <a:rPr lang="fr-FR" dirty="0" smtClean="0"/>
              <a:t>Par exemple pour k=12 </a:t>
            </a:r>
            <a:endParaRPr lang="fr-FR" dirty="0"/>
          </a:p>
          <a:p>
            <a:pPr lvl="1"/>
            <a:r>
              <a:rPr lang="fr-FR" dirty="0" smtClean="0"/>
              <a:t>Le biais est énorme</a:t>
            </a:r>
          </a:p>
          <a:p>
            <a:endParaRPr lang="fr-FR" dirty="0"/>
          </a:p>
        </p:txBody>
      </p:sp>
      <p:pic>
        <p:nvPicPr>
          <p:cNvPr id="2050" name="Picture 2" descr="Parce qu'on a choisi un k trop grand, la zone de classification est trop lisse par rapport à la complexité du modè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448"/>
            <a:ext cx="3995936" cy="27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1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Décomposition de l’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peut s’écrire</a:t>
            </a:r>
          </a:p>
          <a:p>
            <a:r>
              <a:rPr lang="fr-FR" dirty="0" err="1"/>
              <a:t>Err</a:t>
            </a:r>
            <a:r>
              <a:rPr lang="fr-FR" dirty="0"/>
              <a:t>(x</a:t>
            </a:r>
            <a:r>
              <a:rPr lang="fr-FR"/>
              <a:t>)=</a:t>
            </a:r>
            <a:r>
              <a:rPr lang="fr-FR" smtClean="0"/>
              <a:t>Biais²+Variance+Erreur </a:t>
            </a:r>
            <a:r>
              <a:rPr lang="fr-FR" dirty="0" smtClean="0"/>
              <a:t>Irréductible</a:t>
            </a:r>
          </a:p>
          <a:p>
            <a:endParaRPr lang="fr-FR" dirty="0"/>
          </a:p>
        </p:txBody>
      </p:sp>
      <p:pic>
        <p:nvPicPr>
          <p:cNvPr id="3074" name="Picture 2" descr="On cherche à se placer au minimum de l'erreur tot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5256584" cy="33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2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  <a:p>
            <a:r>
              <a:rPr lang="fr-FR" dirty="0" smtClean="0"/>
              <a:t>D’où l’utiliser d’un </a:t>
            </a:r>
            <a:r>
              <a:rPr lang="fr-FR" dirty="0" err="1" smtClean="0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0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Support </a:t>
            </a:r>
            <a:r>
              <a:rPr lang="fr-FR" dirty="0" err="1" smtClean="0"/>
              <a:t>Vector</a:t>
            </a:r>
            <a:r>
              <a:rPr lang="fr-FR" dirty="0" smtClean="0"/>
              <a:t> Machine est une alternative à k-NN</a:t>
            </a:r>
          </a:p>
          <a:p>
            <a:pPr lvl="1"/>
            <a:r>
              <a:rPr lang="fr-FR" dirty="0" smtClean="0"/>
              <a:t>Très efficace</a:t>
            </a:r>
          </a:p>
          <a:p>
            <a:pPr lvl="1"/>
            <a:r>
              <a:rPr lang="fr-FR" dirty="0" smtClean="0"/>
              <a:t>Ne fournit pas de calcul d’erreur aisément</a:t>
            </a:r>
          </a:p>
          <a:p>
            <a:pPr lvl="1"/>
            <a:r>
              <a:rPr lang="fr-FR" dirty="0" smtClean="0"/>
              <a:t>Les séparations des catégories peuvent être vectorielles</a:t>
            </a:r>
          </a:p>
          <a:p>
            <a:pPr lvl="1"/>
            <a:r>
              <a:rPr lang="en-US" dirty="0" err="1"/>
              <a:t>clf</a:t>
            </a:r>
            <a:r>
              <a:rPr lang="en-US" dirty="0"/>
              <a:t> = </a:t>
            </a:r>
            <a:r>
              <a:rPr lang="en-US" dirty="0" err="1" smtClean="0"/>
              <a:t>svm.SVC</a:t>
            </a:r>
            <a:r>
              <a:rPr lang="en-US" dirty="0" smtClean="0"/>
              <a:t>(kernel=“polynomial”)</a:t>
            </a:r>
            <a:endParaRPr lang="en-US" dirty="0"/>
          </a:p>
          <a:p>
            <a:pPr lvl="1"/>
            <a:r>
              <a:rPr lang="en-US" dirty="0" err="1" smtClean="0"/>
              <a:t>clf.fit</a:t>
            </a:r>
            <a:r>
              <a:rPr lang="en-US" dirty="0" smtClean="0"/>
              <a:t>(X</a:t>
            </a:r>
            <a:r>
              <a:rPr lang="en-US" dirty="0"/>
              <a:t>, Y) 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3742126"/>
            <a:ext cx="4320480" cy="31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Arbre de décision</a:t>
            </a:r>
          </a:p>
          <a:p>
            <a:r>
              <a:rPr lang="fr-FR" dirty="0" smtClean="0"/>
              <a:t>Utilisé dans le monde du commerce</a:t>
            </a:r>
          </a:p>
          <a:p>
            <a:pPr lvl="1"/>
            <a:r>
              <a:rPr lang="fr-FR" dirty="0" smtClean="0"/>
              <a:t>Calcul de l’Attrition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6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 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souvent utile de connaitre les variables qui ont la plus grosse importance de le résultat du modèle</a:t>
            </a:r>
          </a:p>
          <a:p>
            <a:pPr lvl="1"/>
            <a:r>
              <a:rPr lang="fr-FR" dirty="0" smtClean="0"/>
              <a:t>Permet de faire baisser le nombre de dimension</a:t>
            </a:r>
          </a:p>
          <a:p>
            <a:r>
              <a:rPr lang="fr-FR" dirty="0" err="1"/>
              <a:t>forest.feature_importances</a:t>
            </a:r>
            <a:r>
              <a:rPr lang="fr-FR" dirty="0" smtClean="0"/>
              <a:t>_</a:t>
            </a:r>
          </a:p>
          <a:p>
            <a:pPr lvl="1"/>
            <a:r>
              <a:rPr lang="fr-FR" dirty="0" smtClean="0"/>
              <a:t>Permet de donner pour chaque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smtClean="0"/>
              <a:t>son importance sur 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21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12_multioutput_face_completion.py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5503"/>
            <a:ext cx="74009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2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Quelle est la classe de la nouvelle données (en blanc) ?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regarder la distance avec les k voisins les plus proches</a:t>
            </a:r>
          </a:p>
          <a:p>
            <a:pPr lvl="1"/>
            <a:r>
              <a:rPr lang="fr-FR" dirty="0" smtClean="0"/>
              <a:t>Ici 5</a:t>
            </a:r>
          </a:p>
          <a:p>
            <a:pPr lvl="1"/>
            <a:r>
              <a:rPr lang="fr-FR" dirty="0" smtClean="0"/>
              <a:t>Rouge</a:t>
            </a:r>
            <a:endParaRPr lang="fr-FR" dirty="0"/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ainsi aisé de déterminé un zonage pour catégorisé les points</a:t>
            </a:r>
            <a:endParaRPr lang="fr-FR" dirty="0"/>
          </a:p>
        </p:txBody>
      </p:sp>
      <p:pic>
        <p:nvPicPr>
          <p:cNvPr id="3074" name="Picture 2" descr="Les deux zones qui séparent l'espace pour la décision à prendre sur la classification de nouvelles entr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762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plusieurs algorithmes </a:t>
            </a:r>
            <a:r>
              <a:rPr lang="fr-FR" dirty="0" err="1" smtClean="0"/>
              <a:t>knn</a:t>
            </a:r>
            <a:endParaRPr lang="fr-FR" dirty="0" smtClean="0"/>
          </a:p>
          <a:p>
            <a:r>
              <a:rPr lang="fr-FR" dirty="0" smtClean="0"/>
              <a:t>Brute Force</a:t>
            </a:r>
          </a:p>
          <a:p>
            <a:pPr lvl="1"/>
            <a:r>
              <a:rPr lang="fr-FR" dirty="0" smtClean="0"/>
              <a:t>Etablit la distance entre tous les points</a:t>
            </a:r>
          </a:p>
          <a:p>
            <a:pPr lvl="1"/>
            <a:r>
              <a:rPr lang="fr-FR" dirty="0" smtClean="0"/>
              <a:t>Très bon, mais très couteux pour les gros </a:t>
            </a:r>
            <a:r>
              <a:rPr lang="fr-FR" dirty="0" err="1" smtClean="0"/>
              <a:t>datasets</a:t>
            </a:r>
            <a:endParaRPr lang="fr-FR" dirty="0" smtClean="0"/>
          </a:p>
          <a:p>
            <a:pPr lvl="1"/>
            <a:r>
              <a:rPr lang="fr-FR" dirty="0" smtClean="0"/>
              <a:t>O(n²)</a:t>
            </a:r>
          </a:p>
          <a:p>
            <a:r>
              <a:rPr lang="fr-FR" dirty="0" err="1" smtClean="0"/>
              <a:t>KDTree</a:t>
            </a:r>
            <a:endParaRPr lang="fr-FR" dirty="0" smtClean="0"/>
          </a:p>
          <a:p>
            <a:pPr lvl="1"/>
            <a:r>
              <a:rPr lang="fr-FR" dirty="0" smtClean="0"/>
              <a:t>Elimine des distances</a:t>
            </a:r>
          </a:p>
          <a:p>
            <a:pPr lvl="1"/>
            <a:r>
              <a:rPr lang="fr-FR" dirty="0" smtClean="0"/>
              <a:t>Si A est loin de B et B proche de C alors A est loin de </a:t>
            </a:r>
            <a:r>
              <a:rPr lang="fr-FR" dirty="0" smtClean="0"/>
              <a:t>C</a:t>
            </a:r>
            <a:endParaRPr lang="fr-FR" dirty="0" smtClean="0"/>
          </a:p>
          <a:p>
            <a:pPr lvl="1"/>
            <a:r>
              <a:rPr lang="fr-FR" dirty="0" smtClean="0"/>
              <a:t>O(n.log(n))</a:t>
            </a:r>
          </a:p>
          <a:p>
            <a:r>
              <a:rPr lang="fr-FR" dirty="0" err="1" smtClean="0"/>
              <a:t>BallTree</a:t>
            </a:r>
            <a:endParaRPr lang="fr-FR" dirty="0" smtClean="0"/>
          </a:p>
          <a:p>
            <a:pPr lvl="1"/>
            <a:r>
              <a:rPr lang="fr-FR" dirty="0" smtClean="0"/>
              <a:t>Sépare les données en partitions</a:t>
            </a:r>
          </a:p>
          <a:p>
            <a:pPr lvl="1"/>
            <a:r>
              <a:rPr lang="fr-FR" dirty="0" smtClean="0"/>
              <a:t>Peut être très efficace ou très </a:t>
            </a:r>
            <a:r>
              <a:rPr lang="fr-FR" dirty="0" err="1" smtClean="0"/>
              <a:t>inneficace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2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Il existe plusieurs algorithmes </a:t>
            </a:r>
            <a:r>
              <a:rPr lang="fr-FR" sz="2400" dirty="0" err="1" smtClean="0"/>
              <a:t>knn</a:t>
            </a:r>
            <a:endParaRPr lang="fr-FR" sz="2400" dirty="0" smtClean="0"/>
          </a:p>
          <a:p>
            <a:r>
              <a:rPr lang="fr-FR" sz="2400" dirty="0" smtClean="0"/>
              <a:t>Brute Force</a:t>
            </a:r>
          </a:p>
          <a:p>
            <a:pPr lvl="1"/>
            <a:r>
              <a:rPr lang="fr-FR" sz="2000" dirty="0" smtClean="0"/>
              <a:t>Etablit la distance entre tous les points</a:t>
            </a:r>
          </a:p>
          <a:p>
            <a:pPr lvl="1"/>
            <a:r>
              <a:rPr lang="fr-FR" sz="2000" dirty="0" smtClean="0"/>
              <a:t>Très bon, mais très couteux pour les gros </a:t>
            </a:r>
            <a:r>
              <a:rPr lang="fr-FR" sz="2000" dirty="0" err="1" smtClean="0"/>
              <a:t>datasets</a:t>
            </a:r>
            <a:endParaRPr lang="fr-FR" sz="2000" dirty="0" smtClean="0"/>
          </a:p>
          <a:p>
            <a:pPr lvl="1"/>
            <a:r>
              <a:rPr lang="fr-FR" sz="2000" dirty="0" smtClean="0"/>
              <a:t>O(n²)</a:t>
            </a:r>
          </a:p>
          <a:p>
            <a:r>
              <a:rPr lang="fr-FR" sz="2400" dirty="0" err="1" smtClean="0"/>
              <a:t>KDTree</a:t>
            </a:r>
            <a:endParaRPr lang="fr-FR" sz="2400" dirty="0" smtClean="0"/>
          </a:p>
          <a:p>
            <a:pPr lvl="1"/>
            <a:r>
              <a:rPr lang="fr-FR" sz="2000" dirty="0" smtClean="0"/>
              <a:t>Elimine des distances</a:t>
            </a:r>
          </a:p>
          <a:p>
            <a:pPr lvl="1"/>
            <a:r>
              <a:rPr lang="fr-FR" sz="2000" dirty="0" smtClean="0"/>
              <a:t>Si A est loin de B et B proche de C alors A est loin de B</a:t>
            </a:r>
          </a:p>
          <a:p>
            <a:pPr lvl="1"/>
            <a:r>
              <a:rPr lang="fr-FR" sz="2000" dirty="0" smtClean="0"/>
              <a:t>O(n.log(n))</a:t>
            </a:r>
          </a:p>
          <a:p>
            <a:r>
              <a:rPr lang="fr-FR" sz="2400" dirty="0" err="1" smtClean="0"/>
              <a:t>BallTree</a:t>
            </a:r>
            <a:endParaRPr lang="fr-FR" sz="2400" dirty="0" smtClean="0"/>
          </a:p>
          <a:p>
            <a:pPr lvl="1"/>
            <a:r>
              <a:rPr lang="fr-FR" sz="2000" dirty="0" smtClean="0"/>
              <a:t>Sépare les données en partitions</a:t>
            </a:r>
          </a:p>
          <a:p>
            <a:pPr lvl="1"/>
            <a:r>
              <a:rPr lang="fr-FR" sz="2000" dirty="0" smtClean="0"/>
              <a:t>Peut être très efficace ou très </a:t>
            </a:r>
            <a:r>
              <a:rPr lang="fr-FR" sz="2000" dirty="0" err="1" smtClean="0"/>
              <a:t>inneficace</a:t>
            </a:r>
            <a:endParaRPr lang="fr-FR" sz="2000" dirty="0" smtClean="0"/>
          </a:p>
          <a:p>
            <a:r>
              <a:rPr lang="fr-FR" sz="2400" dirty="0" smtClean="0"/>
              <a:t>Par défaut </a:t>
            </a:r>
            <a:r>
              <a:rPr lang="fr-FR" sz="2400" dirty="0" err="1" smtClean="0"/>
              <a:t>sklearn</a:t>
            </a:r>
            <a:r>
              <a:rPr lang="fr-FR" sz="2400" dirty="0" smtClean="0"/>
              <a:t> essaie de choisir le meilleur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417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9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des données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ds.fetch_mldata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('MNIST original',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data_home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='./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images (70000)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nist.target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chiffres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3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5292</TotalTime>
  <Words>834</Words>
  <Application>Microsoft Office PowerPoint</Application>
  <PresentationFormat>Affichage à l'écran (4:3)</PresentationFormat>
  <Paragraphs>143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Monotype Sorts</vt:lpstr>
      <vt:lpstr>Times New Roman</vt:lpstr>
      <vt:lpstr>cvc</vt:lpstr>
      <vt:lpstr>Présentation PowerPoint</vt:lpstr>
      <vt:lpstr>Nearest Neigbors</vt:lpstr>
      <vt:lpstr>Explication</vt:lpstr>
      <vt:lpstr>knn</vt:lpstr>
      <vt:lpstr>Zonage</vt:lpstr>
      <vt:lpstr>Algorithmes</vt:lpstr>
      <vt:lpstr>Algorithmes</vt:lpstr>
      <vt:lpstr>MNIST</vt:lpstr>
      <vt:lpstr>MNIST</vt:lpstr>
      <vt:lpstr>Echantillonnage</vt:lpstr>
      <vt:lpstr>Training Set</vt:lpstr>
      <vt:lpstr>Modèle</vt:lpstr>
      <vt:lpstr>Minimisation de l’erreur</vt:lpstr>
      <vt:lpstr>Entrainement et prédiction</vt:lpstr>
      <vt:lpstr>Résultats</vt:lpstr>
      <vt:lpstr>Sérialisation du modèle</vt:lpstr>
      <vt:lpstr>Pickle</vt:lpstr>
      <vt:lpstr>Pickle</vt:lpstr>
      <vt:lpstr>TP : Iris</vt:lpstr>
      <vt:lpstr>Problème détecté</vt:lpstr>
      <vt:lpstr>Biais vs Variance</vt:lpstr>
      <vt:lpstr>Décomposition de l’</vt:lpstr>
      <vt:lpstr>Surapprentissage</vt:lpstr>
      <vt:lpstr>SVM</vt:lpstr>
      <vt:lpstr>Random Forest</vt:lpstr>
      <vt:lpstr>Importance Feature</vt:lpstr>
      <vt:lpstr>Comparaison des algorithmes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335</cp:revision>
  <dcterms:created xsi:type="dcterms:W3CDTF">2000-04-10T19:33:12Z</dcterms:created>
  <dcterms:modified xsi:type="dcterms:W3CDTF">2019-12-17T09:42:36Z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