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handoutMasterIdLst>
    <p:handoutMasterId r:id="rId21"/>
  </p:handoutMasterIdLst>
  <p:sldIdLst>
    <p:sldId id="264" r:id="rId2"/>
    <p:sldId id="267" r:id="rId3"/>
    <p:sldId id="268" r:id="rId4"/>
    <p:sldId id="269" r:id="rId5"/>
    <p:sldId id="270" r:id="rId6"/>
    <p:sldId id="275" r:id="rId7"/>
    <p:sldId id="277" r:id="rId8"/>
    <p:sldId id="286" r:id="rId9"/>
    <p:sldId id="279" r:id="rId10"/>
    <p:sldId id="280" r:id="rId11"/>
    <p:sldId id="281" r:id="rId12"/>
    <p:sldId id="287" r:id="rId13"/>
    <p:sldId id="291" r:id="rId14"/>
    <p:sldId id="282" r:id="rId15"/>
    <p:sldId id="283" r:id="rId16"/>
    <p:sldId id="288" r:id="rId17"/>
    <p:sldId id="290" r:id="rId18"/>
    <p:sldId id="289" r:id="rId1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590" autoAdjust="0"/>
  </p:normalViewPr>
  <p:slideViewPr>
    <p:cSldViewPr>
      <p:cViewPr varScale="1">
        <p:scale>
          <a:sx n="70" d="100"/>
          <a:sy n="70" d="100"/>
        </p:scale>
        <p:origin x="1416"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1507"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5C37DEC5-F0E7-45E3-9A48-F3AACEF1E265}" type="slidenum">
              <a:rPr lang="fr-FR" altLang="fr-FR" sz="800"/>
              <a:pPr eaLnBrk="1" hangingPunct="1"/>
              <a:t>2</a:t>
            </a:fld>
            <a:endParaRPr lang="fr-FR" altLang="fr-FR" sz="800"/>
          </a:p>
        </p:txBody>
      </p:sp>
      <p:sp>
        <p:nvSpPr>
          <p:cNvPr id="21508" name="Rectangle 2"/>
          <p:cNvSpPr>
            <a:spLocks noGrp="1" noRot="1" noChangeAspect="1" noChangeArrowheads="1" noTextEdit="1"/>
          </p:cNvSpPr>
          <p:nvPr>
            <p:ph type="sldImg"/>
          </p:nvPr>
        </p:nvSpPr>
        <p:spPr>
          <a:xfrm>
            <a:off x="1531938" y="93663"/>
            <a:ext cx="5176837" cy="3883025"/>
          </a:xfrm>
          <a:ln/>
        </p:spPr>
      </p:sp>
      <p:sp>
        <p:nvSpPr>
          <p:cNvPr id="21509"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348628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5843"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01EAA3BF-8AEF-4378-80DE-2DBE42142D5A}" type="slidenum">
              <a:rPr lang="fr-FR" altLang="fr-FR" sz="800"/>
              <a:pPr eaLnBrk="1" hangingPunct="1"/>
              <a:t>11</a:t>
            </a:fld>
            <a:endParaRPr lang="fr-FR" altLang="fr-FR" sz="800"/>
          </a:p>
        </p:txBody>
      </p:sp>
      <p:sp>
        <p:nvSpPr>
          <p:cNvPr id="35844" name="Rectangle 2"/>
          <p:cNvSpPr>
            <a:spLocks noGrp="1" noRot="1" noChangeAspect="1" noChangeArrowheads="1" noTextEdit="1"/>
          </p:cNvSpPr>
          <p:nvPr>
            <p:ph type="sldImg"/>
          </p:nvPr>
        </p:nvSpPr>
        <p:spPr>
          <a:xfrm>
            <a:off x="1484313" y="223838"/>
            <a:ext cx="5106987" cy="3830637"/>
          </a:xfrm>
          <a:ln/>
        </p:spPr>
      </p:sp>
      <p:sp>
        <p:nvSpPr>
          <p:cNvPr id="35845" name="Rectangle 3"/>
          <p:cNvSpPr>
            <a:spLocks noGrp="1" noChangeArrowheads="1"/>
          </p:cNvSpPr>
          <p:nvPr>
            <p:ph type="body" idx="1"/>
          </p:nvPr>
        </p:nvSpPr>
        <p:spPr>
          <a:xfrm>
            <a:off x="215900" y="4162425"/>
            <a:ext cx="6107113" cy="5229225"/>
          </a:xfrm>
          <a:noFill/>
        </p:spPr>
        <p:txBody>
          <a:bodyPr/>
          <a:lstStyle/>
          <a:p>
            <a:pPr eaLnBrk="1" hangingPunct="1"/>
            <a:r>
              <a:rPr lang="en-GB" altLang="fr-FR" smtClean="0"/>
              <a:t>&lt;ipf&gt;L,12: Persisting Business Objects (With POJO)&lt;/ipf&gt;</a:t>
            </a:r>
          </a:p>
          <a:p>
            <a:pPr eaLnBrk="1" hangingPunct="1"/>
            <a:r>
              <a:rPr lang="en-GB" altLang="fr-FR" smtClean="0"/>
              <a:t>You’ll need to be able to justify the distinction between BO and TO here – see discussion in Core J2EE Patterns pp.390</a:t>
            </a:r>
            <a:endParaRPr lang="en-US" altLang="fr-FR" smtClean="0"/>
          </a:p>
        </p:txBody>
      </p:sp>
    </p:spTree>
    <p:extLst>
      <p:ext uri="{BB962C8B-B14F-4D97-AF65-F5344CB8AC3E}">
        <p14:creationId xmlns:p14="http://schemas.microsoft.com/office/powerpoint/2010/main" val="373375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8675"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879C6D94-3D55-4197-B5AC-71852D31C595}" type="slidenum">
              <a:rPr lang="fr-FR" altLang="fr-FR" sz="800"/>
              <a:pPr eaLnBrk="1" hangingPunct="1"/>
              <a:t>13</a:t>
            </a:fld>
            <a:endParaRPr lang="fr-FR" altLang="fr-FR" sz="800"/>
          </a:p>
        </p:txBody>
      </p:sp>
      <p:sp>
        <p:nvSpPr>
          <p:cNvPr id="28676" name="Rectangle 2"/>
          <p:cNvSpPr>
            <a:spLocks noGrp="1" noRot="1" noChangeAspect="1" noChangeArrowheads="1" noTextEdit="1"/>
          </p:cNvSpPr>
          <p:nvPr>
            <p:ph type="sldImg"/>
          </p:nvPr>
        </p:nvSpPr>
        <p:spPr>
          <a:xfrm>
            <a:off x="1498600" y="241300"/>
            <a:ext cx="5097463" cy="3822700"/>
          </a:xfrm>
          <a:ln/>
        </p:spPr>
      </p:sp>
      <p:sp>
        <p:nvSpPr>
          <p:cNvPr id="28677" name="Rectangle 3"/>
          <p:cNvSpPr>
            <a:spLocks noGrp="1" noChangeArrowheads="1"/>
          </p:cNvSpPr>
          <p:nvPr>
            <p:ph type="body" idx="1"/>
          </p:nvPr>
        </p:nvSpPr>
        <p:spPr>
          <a:xfrm>
            <a:off x="217488" y="4168775"/>
            <a:ext cx="6116637" cy="5222875"/>
          </a:xfrm>
          <a:noFill/>
        </p:spPr>
        <p:txBody>
          <a:bodyPr lIns="90221" tIns="45110" rIns="90221" bIns="45110"/>
          <a:lstStyle/>
          <a:p>
            <a:pPr marL="114300" indent="-114300" eaLnBrk="1" hangingPunct="1">
              <a:tabLst>
                <a:tab pos="406400" algn="l"/>
              </a:tabLst>
            </a:pPr>
            <a:r>
              <a:rPr lang="en-US" altLang="fr-FR" smtClean="0"/>
              <a:t>&lt;ipf&gt;L, Student introductions—record info on seating chart&lt;/ipf&gt;</a:t>
            </a:r>
          </a:p>
          <a:p>
            <a:pPr marL="114300" indent="-114300" eaLnBrk="1" hangingPunct="1">
              <a:tabLst>
                <a:tab pos="406400" algn="l"/>
              </a:tabLst>
            </a:pPr>
            <a:endParaRPr lang="en-US" altLang="fr-FR" smtClean="0"/>
          </a:p>
          <a:p>
            <a:pPr marL="114300" indent="-114300" eaLnBrk="1" hangingPunct="1">
              <a:buFontTx/>
              <a:buChar char="•"/>
              <a:tabLst>
                <a:tab pos="406400" algn="l"/>
              </a:tabLst>
            </a:pPr>
            <a:r>
              <a:rPr lang="en-US" altLang="fr-FR" b="1" smtClean="0"/>
              <a:t>As students provide background information, record it on a seating chart so you will be able to use it later in the course (try to keep to approximately 1 minute per student)</a:t>
            </a:r>
          </a:p>
          <a:p>
            <a:pPr marL="114300" indent="-114300" eaLnBrk="1" hangingPunct="1">
              <a:tabLst>
                <a:tab pos="406400" algn="l"/>
              </a:tabLst>
            </a:pPr>
            <a:r>
              <a:rPr lang="en-US" altLang="fr-FR" smtClean="0"/>
              <a:t>	-  Suggested introduction methods</a:t>
            </a:r>
          </a:p>
          <a:p>
            <a:pPr marL="228600" lvl="1" eaLnBrk="1" hangingPunct="1">
              <a:tabLst>
                <a:tab pos="406400" algn="l"/>
              </a:tabLst>
            </a:pPr>
            <a:r>
              <a:rPr lang="en-US" altLang="fr-FR" smtClean="0"/>
              <a:t>--  Paired introductions</a:t>
            </a:r>
          </a:p>
          <a:p>
            <a:pPr marL="228600" lvl="1" eaLnBrk="1" hangingPunct="1">
              <a:tabLst>
                <a:tab pos="406400" algn="l"/>
              </a:tabLst>
            </a:pPr>
            <a:r>
              <a:rPr lang="en-US" altLang="fr-FR" smtClean="0"/>
              <a:t>	--- Provide a list of 4-5 questions (as shown on slide)</a:t>
            </a:r>
          </a:p>
          <a:p>
            <a:pPr marL="228600" lvl="1" eaLnBrk="1" hangingPunct="1">
              <a:tabLst>
                <a:tab pos="406400" algn="l"/>
              </a:tabLst>
            </a:pPr>
            <a:r>
              <a:rPr lang="en-US" altLang="fr-FR" smtClean="0"/>
              <a:t>	--- Give students 3 minutes to interview their partners, then switch</a:t>
            </a:r>
          </a:p>
          <a:p>
            <a:pPr marL="228600" lvl="1" eaLnBrk="1" hangingPunct="1">
              <a:tabLst>
                <a:tab pos="406400" algn="l"/>
              </a:tabLst>
            </a:pPr>
            <a:r>
              <a:rPr lang="en-US" altLang="fr-FR" smtClean="0"/>
              <a:t>	--- Have each student introduce their partner to the class</a:t>
            </a:r>
          </a:p>
          <a:p>
            <a:pPr marL="228600" lvl="1" eaLnBrk="1" hangingPunct="1">
              <a:tabLst>
                <a:tab pos="406400" algn="l"/>
              </a:tabLst>
            </a:pPr>
            <a:r>
              <a:rPr lang="en-US" altLang="fr-FR" smtClean="0"/>
              <a:t>--  Group introductions (for large classes)</a:t>
            </a:r>
          </a:p>
          <a:p>
            <a:pPr marL="228600" lvl="1" eaLnBrk="1" hangingPunct="1">
              <a:tabLst>
                <a:tab pos="406400" algn="l"/>
              </a:tabLst>
            </a:pPr>
            <a:r>
              <a:rPr lang="en-US" altLang="fr-FR" smtClean="0"/>
              <a:t>	--- Provide a list of 3-4 questions</a:t>
            </a:r>
          </a:p>
          <a:p>
            <a:pPr marL="228600" lvl="1" eaLnBrk="1" hangingPunct="1">
              <a:tabLst>
                <a:tab pos="406400" algn="l"/>
              </a:tabLst>
            </a:pPr>
            <a:r>
              <a:rPr lang="en-US" altLang="fr-FR" smtClean="0"/>
              <a:t>	--- Have each row (4 students) select a spokesperson/scribe</a:t>
            </a:r>
          </a:p>
          <a:p>
            <a:pPr marL="228600" lvl="1" eaLnBrk="1" hangingPunct="1">
              <a:tabLst>
                <a:tab pos="406400" algn="l"/>
              </a:tabLst>
            </a:pPr>
            <a:r>
              <a:rPr lang="en-US" altLang="fr-FR" smtClean="0"/>
              <a:t>	--- Give spokesperson 6-8 minutes to interview other 3 members of group</a:t>
            </a:r>
          </a:p>
          <a:p>
            <a:pPr marL="228600" lvl="1" eaLnBrk="1" hangingPunct="1">
              <a:tabLst>
                <a:tab pos="406400" algn="l"/>
              </a:tabLst>
            </a:pPr>
            <a:r>
              <a:rPr lang="en-US" altLang="fr-FR" smtClean="0"/>
              <a:t>	--- Each row’s spokesperson then introduces themselves and members of their group</a:t>
            </a:r>
          </a:p>
          <a:p>
            <a:pPr marL="228600" lvl="1" eaLnBrk="1" hangingPunct="1">
              <a:tabLst>
                <a:tab pos="406400" algn="l"/>
              </a:tabLst>
            </a:pPr>
            <a:endParaRPr lang="en-US" altLang="fr-FR" smtClean="0"/>
          </a:p>
        </p:txBody>
      </p:sp>
    </p:spTree>
    <p:extLst>
      <p:ext uri="{BB962C8B-B14F-4D97-AF65-F5344CB8AC3E}">
        <p14:creationId xmlns:p14="http://schemas.microsoft.com/office/powerpoint/2010/main" val="11115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2531"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A7682F3E-69A5-4B4B-9DB1-D10470C0AD80}" type="slidenum">
              <a:rPr lang="fr-FR" altLang="fr-FR" sz="800"/>
              <a:pPr eaLnBrk="1" hangingPunct="1"/>
              <a:t>3</a:t>
            </a:fld>
            <a:endParaRPr lang="fr-FR" altLang="fr-FR" sz="800"/>
          </a:p>
        </p:txBody>
      </p:sp>
      <p:sp>
        <p:nvSpPr>
          <p:cNvPr id="22532" name="Rectangle 2"/>
          <p:cNvSpPr>
            <a:spLocks noGrp="1" noRot="1" noChangeAspect="1" noChangeArrowheads="1" noTextEdit="1"/>
          </p:cNvSpPr>
          <p:nvPr>
            <p:ph type="sldImg"/>
          </p:nvPr>
        </p:nvSpPr>
        <p:spPr>
          <a:xfrm>
            <a:off x="1531938" y="93663"/>
            <a:ext cx="5176837" cy="3883025"/>
          </a:xfrm>
          <a:ln/>
        </p:spPr>
      </p:sp>
      <p:sp>
        <p:nvSpPr>
          <p:cNvPr id="22533"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105556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3555"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E1FC3D9C-F7F0-4597-9C59-04C44CFFD7F7}" type="slidenum">
              <a:rPr lang="fr-FR" altLang="fr-FR" sz="800"/>
              <a:pPr eaLnBrk="1" hangingPunct="1"/>
              <a:t>4</a:t>
            </a:fld>
            <a:endParaRPr lang="fr-FR" altLang="fr-FR" sz="800"/>
          </a:p>
        </p:txBody>
      </p:sp>
      <p:sp>
        <p:nvSpPr>
          <p:cNvPr id="23556" name="Rectangle 2"/>
          <p:cNvSpPr>
            <a:spLocks noGrp="1" noRot="1" noChangeAspect="1" noChangeArrowheads="1" noTextEdit="1"/>
          </p:cNvSpPr>
          <p:nvPr>
            <p:ph type="sldImg"/>
          </p:nvPr>
        </p:nvSpPr>
        <p:spPr>
          <a:xfrm>
            <a:off x="1531938" y="93663"/>
            <a:ext cx="5176837" cy="3883025"/>
          </a:xfrm>
          <a:ln/>
        </p:spPr>
      </p:sp>
      <p:sp>
        <p:nvSpPr>
          <p:cNvPr id="23557"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71679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4579"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387F4CD8-F59C-4B93-8100-3C728191C4D6}" type="slidenum">
              <a:rPr lang="fr-FR" altLang="fr-FR" sz="800"/>
              <a:pPr eaLnBrk="1" hangingPunct="1"/>
              <a:t>5</a:t>
            </a:fld>
            <a:endParaRPr lang="fr-FR" altLang="fr-FR" sz="800"/>
          </a:p>
        </p:txBody>
      </p:sp>
      <p:sp>
        <p:nvSpPr>
          <p:cNvPr id="24580" name="Rectangle 2"/>
          <p:cNvSpPr>
            <a:spLocks noGrp="1" noRot="1" noChangeAspect="1" noChangeArrowheads="1" noTextEdit="1"/>
          </p:cNvSpPr>
          <p:nvPr>
            <p:ph type="sldImg"/>
          </p:nvPr>
        </p:nvSpPr>
        <p:spPr>
          <a:xfrm>
            <a:off x="1531938" y="93663"/>
            <a:ext cx="5176837" cy="3883025"/>
          </a:xfrm>
          <a:ln/>
        </p:spPr>
      </p:sp>
      <p:sp>
        <p:nvSpPr>
          <p:cNvPr id="24581"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97682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29699"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5355117A-AABB-4507-B17A-9B665D609609}" type="slidenum">
              <a:rPr lang="fr-FR" altLang="fr-FR" sz="800"/>
              <a:pPr eaLnBrk="1" hangingPunct="1"/>
              <a:t>6</a:t>
            </a:fld>
            <a:endParaRPr lang="fr-FR" altLang="fr-FR" sz="800"/>
          </a:p>
        </p:txBody>
      </p:sp>
      <p:sp>
        <p:nvSpPr>
          <p:cNvPr id="29700" name="Rectangle 2"/>
          <p:cNvSpPr>
            <a:spLocks noGrp="1" noRot="1" noChangeAspect="1" noChangeArrowheads="1" noTextEdit="1"/>
          </p:cNvSpPr>
          <p:nvPr>
            <p:ph type="sldImg"/>
          </p:nvPr>
        </p:nvSpPr>
        <p:spPr>
          <a:xfrm>
            <a:off x="1498600" y="241300"/>
            <a:ext cx="5097463" cy="3822700"/>
          </a:xfrm>
          <a:ln/>
        </p:spPr>
      </p:sp>
      <p:sp>
        <p:nvSpPr>
          <p:cNvPr id="29701" name="Rectangle 3"/>
          <p:cNvSpPr>
            <a:spLocks noGrp="1" noChangeArrowheads="1"/>
          </p:cNvSpPr>
          <p:nvPr>
            <p:ph type="body" idx="1"/>
          </p:nvPr>
        </p:nvSpPr>
        <p:spPr>
          <a:xfrm>
            <a:off x="217488" y="4168775"/>
            <a:ext cx="6116637" cy="5222875"/>
          </a:xfrm>
          <a:noFill/>
        </p:spPr>
        <p:txBody>
          <a:bodyPr lIns="90221" tIns="45110" rIns="90221" bIns="45110"/>
          <a:lstStyle/>
          <a:p>
            <a:pPr marL="114300" indent="-114300" eaLnBrk="1" hangingPunct="1">
              <a:tabLst>
                <a:tab pos="406400" algn="l"/>
              </a:tabLst>
            </a:pPr>
            <a:r>
              <a:rPr lang="en-US" altLang="fr-FR" smtClean="0"/>
              <a:t>&lt;ipf&gt;L, Student introductions—record info on seating chart&lt;/ipf&gt;</a:t>
            </a:r>
          </a:p>
          <a:p>
            <a:pPr marL="114300" indent="-114300" eaLnBrk="1" hangingPunct="1">
              <a:tabLst>
                <a:tab pos="406400" algn="l"/>
              </a:tabLst>
            </a:pPr>
            <a:endParaRPr lang="en-US" altLang="fr-FR" smtClean="0"/>
          </a:p>
          <a:p>
            <a:pPr marL="114300" indent="-114300" eaLnBrk="1" hangingPunct="1">
              <a:buFontTx/>
              <a:buChar char="•"/>
              <a:tabLst>
                <a:tab pos="406400" algn="l"/>
              </a:tabLst>
            </a:pPr>
            <a:r>
              <a:rPr lang="en-US" altLang="fr-FR" b="1" smtClean="0"/>
              <a:t>As students provide background information, record it on a seating chart so you will be able to use it later in the course (try to keep to approximately 1 minute per student)</a:t>
            </a:r>
          </a:p>
          <a:p>
            <a:pPr marL="114300" indent="-114300" eaLnBrk="1" hangingPunct="1">
              <a:tabLst>
                <a:tab pos="406400" algn="l"/>
              </a:tabLst>
            </a:pPr>
            <a:r>
              <a:rPr lang="en-US" altLang="fr-FR" smtClean="0"/>
              <a:t>	-  Suggested introduction methods</a:t>
            </a:r>
          </a:p>
          <a:p>
            <a:pPr marL="228600" lvl="1" eaLnBrk="1" hangingPunct="1">
              <a:tabLst>
                <a:tab pos="406400" algn="l"/>
              </a:tabLst>
            </a:pPr>
            <a:r>
              <a:rPr lang="en-US" altLang="fr-FR" smtClean="0"/>
              <a:t>--  Paired introductions</a:t>
            </a:r>
          </a:p>
          <a:p>
            <a:pPr marL="228600" lvl="1" eaLnBrk="1" hangingPunct="1">
              <a:tabLst>
                <a:tab pos="406400" algn="l"/>
              </a:tabLst>
            </a:pPr>
            <a:r>
              <a:rPr lang="en-US" altLang="fr-FR" smtClean="0"/>
              <a:t>	--- Provide a list of 4-5 questions (as shown on slide)</a:t>
            </a:r>
          </a:p>
          <a:p>
            <a:pPr marL="228600" lvl="1" eaLnBrk="1" hangingPunct="1">
              <a:tabLst>
                <a:tab pos="406400" algn="l"/>
              </a:tabLst>
            </a:pPr>
            <a:r>
              <a:rPr lang="en-US" altLang="fr-FR" smtClean="0"/>
              <a:t>	--- Give students 3 minutes to interview their partners, then switch</a:t>
            </a:r>
          </a:p>
          <a:p>
            <a:pPr marL="228600" lvl="1" eaLnBrk="1" hangingPunct="1">
              <a:tabLst>
                <a:tab pos="406400" algn="l"/>
              </a:tabLst>
            </a:pPr>
            <a:r>
              <a:rPr lang="en-US" altLang="fr-FR" smtClean="0"/>
              <a:t>	--- Have each student introduce their partner to the class</a:t>
            </a:r>
          </a:p>
          <a:p>
            <a:pPr marL="228600" lvl="1" eaLnBrk="1" hangingPunct="1">
              <a:tabLst>
                <a:tab pos="406400" algn="l"/>
              </a:tabLst>
            </a:pPr>
            <a:r>
              <a:rPr lang="en-US" altLang="fr-FR" smtClean="0"/>
              <a:t>--  Group introductions (for large classes)</a:t>
            </a:r>
          </a:p>
          <a:p>
            <a:pPr marL="228600" lvl="1" eaLnBrk="1" hangingPunct="1">
              <a:tabLst>
                <a:tab pos="406400" algn="l"/>
              </a:tabLst>
            </a:pPr>
            <a:r>
              <a:rPr lang="en-US" altLang="fr-FR" smtClean="0"/>
              <a:t>	--- Provide a list of 3-4 questions</a:t>
            </a:r>
          </a:p>
          <a:p>
            <a:pPr marL="228600" lvl="1" eaLnBrk="1" hangingPunct="1">
              <a:tabLst>
                <a:tab pos="406400" algn="l"/>
              </a:tabLst>
            </a:pPr>
            <a:r>
              <a:rPr lang="en-US" altLang="fr-FR" smtClean="0"/>
              <a:t>	--- Have each row (4 students) select a spokesperson/scribe</a:t>
            </a:r>
          </a:p>
          <a:p>
            <a:pPr marL="228600" lvl="1" eaLnBrk="1" hangingPunct="1">
              <a:tabLst>
                <a:tab pos="406400" algn="l"/>
              </a:tabLst>
            </a:pPr>
            <a:r>
              <a:rPr lang="en-US" altLang="fr-FR" smtClean="0"/>
              <a:t>	--- Give spokesperson 6-8 minutes to interview other 3 members of group</a:t>
            </a:r>
          </a:p>
          <a:p>
            <a:pPr marL="228600" lvl="1" eaLnBrk="1" hangingPunct="1">
              <a:tabLst>
                <a:tab pos="406400" algn="l"/>
              </a:tabLst>
            </a:pPr>
            <a:r>
              <a:rPr lang="en-US" altLang="fr-FR" smtClean="0"/>
              <a:t>	--- Each row’s spokesperson then introduces themselves and members of their group</a:t>
            </a:r>
          </a:p>
          <a:p>
            <a:pPr marL="228600" lvl="1" eaLnBrk="1" hangingPunct="1">
              <a:tabLst>
                <a:tab pos="406400" algn="l"/>
              </a:tabLst>
            </a:pPr>
            <a:endParaRPr lang="en-US" altLang="fr-FR" smtClean="0"/>
          </a:p>
        </p:txBody>
      </p:sp>
    </p:spTree>
    <p:extLst>
      <p:ext uri="{BB962C8B-B14F-4D97-AF65-F5344CB8AC3E}">
        <p14:creationId xmlns:p14="http://schemas.microsoft.com/office/powerpoint/2010/main" val="196460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1747"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ABBE1472-23B5-4987-86F1-E9F09791FDA5}" type="slidenum">
              <a:rPr lang="fr-FR" altLang="fr-FR" sz="800"/>
              <a:pPr eaLnBrk="1" hangingPunct="1"/>
              <a:t>7</a:t>
            </a:fld>
            <a:endParaRPr lang="fr-FR" altLang="fr-FR" sz="800"/>
          </a:p>
        </p:txBody>
      </p:sp>
      <p:sp>
        <p:nvSpPr>
          <p:cNvPr id="31748" name="Rectangle 2"/>
          <p:cNvSpPr>
            <a:spLocks noGrp="1" noRot="1" noChangeAspect="1" noChangeArrowheads="1" noTextEdit="1"/>
          </p:cNvSpPr>
          <p:nvPr>
            <p:ph type="sldImg"/>
          </p:nvPr>
        </p:nvSpPr>
        <p:spPr>
          <a:xfrm>
            <a:off x="1531938" y="93663"/>
            <a:ext cx="5176837" cy="3883025"/>
          </a:xfrm>
          <a:ln/>
        </p:spPr>
      </p:sp>
      <p:sp>
        <p:nvSpPr>
          <p:cNvPr id="31749"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417508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1747"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ABBE1472-23B5-4987-86F1-E9F09791FDA5}" type="slidenum">
              <a:rPr lang="fr-FR" altLang="fr-FR" sz="800"/>
              <a:pPr eaLnBrk="1" hangingPunct="1"/>
              <a:t>8</a:t>
            </a:fld>
            <a:endParaRPr lang="fr-FR" altLang="fr-FR" sz="800"/>
          </a:p>
        </p:txBody>
      </p:sp>
      <p:sp>
        <p:nvSpPr>
          <p:cNvPr id="31748" name="Rectangle 2"/>
          <p:cNvSpPr>
            <a:spLocks noGrp="1" noRot="1" noChangeAspect="1" noChangeArrowheads="1" noTextEdit="1"/>
          </p:cNvSpPr>
          <p:nvPr>
            <p:ph type="sldImg"/>
          </p:nvPr>
        </p:nvSpPr>
        <p:spPr>
          <a:xfrm>
            <a:off x="1531938" y="93663"/>
            <a:ext cx="5176837" cy="3883025"/>
          </a:xfrm>
          <a:ln/>
        </p:spPr>
      </p:sp>
      <p:sp>
        <p:nvSpPr>
          <p:cNvPr id="31749" name="Rectangle 3"/>
          <p:cNvSpPr>
            <a:spLocks noGrp="1" noChangeArrowheads="1"/>
          </p:cNvSpPr>
          <p:nvPr>
            <p:ph type="body" idx="1"/>
          </p:nvPr>
        </p:nvSpPr>
        <p:spPr>
          <a:xfrm>
            <a:off x="220663" y="4086225"/>
            <a:ext cx="6232525" cy="5299075"/>
          </a:xfrm>
          <a:noFill/>
        </p:spPr>
        <p:txBody>
          <a:bodyPr/>
          <a:lstStyle/>
          <a:p>
            <a:pPr eaLnBrk="1" hangingPunct="1"/>
            <a:r>
              <a:rPr lang="en-US" altLang="fr-FR" smtClean="0">
                <a:cs typeface="Times New Roman" panose="02020603050405020304" pitchFamily="18" charset="0"/>
              </a:rPr>
              <a:t>I try to get to the first hands-on by lunch, and be well into Chapter 3 by the end of the first day. </a:t>
            </a:r>
          </a:p>
          <a:p>
            <a:pPr eaLnBrk="1" hangingPunct="1"/>
            <a:r>
              <a:rPr lang="en-US" altLang="fr-FR" smtClean="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smtClean="0"/>
              <a:t> </a:t>
            </a:r>
          </a:p>
          <a:p>
            <a:pPr eaLnBrk="1" hangingPunct="1"/>
            <a:r>
              <a:rPr lang="en-US" altLang="fr-FR" smtClean="0">
                <a:cs typeface="Times New Roman" panose="02020603050405020304" pitchFamily="18" charset="0"/>
              </a:rPr>
              <a:t>Note that we changed the chapter title from "Introduction to OOP" to just OOP (to save ink).</a:t>
            </a:r>
          </a:p>
          <a:p>
            <a:pPr eaLnBrk="1" hangingPunct="1"/>
            <a:endParaRPr lang="en-US" altLang="fr-FR" smtClean="0"/>
          </a:p>
        </p:txBody>
      </p:sp>
    </p:spTree>
    <p:extLst>
      <p:ext uri="{BB962C8B-B14F-4D97-AF65-F5344CB8AC3E}">
        <p14:creationId xmlns:p14="http://schemas.microsoft.com/office/powerpoint/2010/main" val="143508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3795"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D1E4B2D0-3A48-4A60-B886-E9627C2E4249}" type="slidenum">
              <a:rPr lang="fr-FR" altLang="fr-FR" sz="800"/>
              <a:pPr eaLnBrk="1" hangingPunct="1"/>
              <a:t>9</a:t>
            </a:fld>
            <a:endParaRPr lang="fr-FR" altLang="fr-FR" sz="800"/>
          </a:p>
        </p:txBody>
      </p:sp>
      <p:sp>
        <p:nvSpPr>
          <p:cNvPr id="33796" name="Rectangle 2"/>
          <p:cNvSpPr>
            <a:spLocks noGrp="1" noRot="1" noChangeAspect="1" noChangeArrowheads="1" noTextEdit="1"/>
          </p:cNvSpPr>
          <p:nvPr>
            <p:ph type="sldImg"/>
          </p:nvPr>
        </p:nvSpPr>
        <p:spPr>
          <a:xfrm>
            <a:off x="1528763" y="93663"/>
            <a:ext cx="5180012" cy="3884612"/>
          </a:xfrm>
          <a:ln/>
        </p:spPr>
      </p:sp>
      <p:sp>
        <p:nvSpPr>
          <p:cNvPr id="33797" name="Rectangle 3"/>
          <p:cNvSpPr>
            <a:spLocks noGrp="1" noChangeArrowheads="1"/>
          </p:cNvSpPr>
          <p:nvPr>
            <p:ph type="body" idx="1"/>
          </p:nvPr>
        </p:nvSpPr>
        <p:spPr>
          <a:xfrm>
            <a:off x="220663" y="4087813"/>
            <a:ext cx="6232525" cy="5299075"/>
          </a:xfrm>
          <a:noFill/>
        </p:spPr>
        <p:txBody>
          <a:bodyPr/>
          <a:lstStyle/>
          <a:p>
            <a:pPr eaLnBrk="1" hangingPunct="1"/>
            <a:r>
              <a:rPr lang="en-US" altLang="fr-FR" smtClean="0"/>
              <a:t>&lt;ipf&gt;L,32: Web Interaction&lt;/ipf&gt;</a:t>
            </a:r>
          </a:p>
          <a:p>
            <a:pPr eaLnBrk="1" hangingPunct="1"/>
            <a:endParaRPr lang="en-US" altLang="fr-FR" smtClean="0"/>
          </a:p>
        </p:txBody>
      </p:sp>
    </p:spTree>
    <p:extLst>
      <p:ext uri="{BB962C8B-B14F-4D97-AF65-F5344CB8AC3E}">
        <p14:creationId xmlns:p14="http://schemas.microsoft.com/office/powerpoint/2010/main" val="415008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ftr" sz="quarter" idx="4"/>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smtClean="0"/>
              <a:t>© HANDSHAKE - Philippe MASINA</a:t>
            </a:r>
          </a:p>
        </p:txBody>
      </p:sp>
      <p:sp>
        <p:nvSpPr>
          <p:cNvPr id="34819" name="Rectangle 7"/>
          <p:cNvSpPr>
            <a:spLocks noGrp="1" noChangeArrowheads="1"/>
          </p:cNvSpPr>
          <p:nvPr>
            <p:ph type="sldNum" sz="quarter" idx="5"/>
          </p:nvPr>
        </p:nvSpPr>
        <p:spPr>
          <a:noFill/>
        </p:spPr>
        <p:txBody>
          <a:bodyPr/>
          <a:lstStyle>
            <a:lvl1pPr defTabSz="912813" eaLnBrk="0" hangingPunct="0">
              <a:defRPr sz="2400">
                <a:solidFill>
                  <a:schemeClr val="tx1"/>
                </a:solidFill>
                <a:latin typeface="Arial" panose="020B0604020202020204" pitchFamily="34" charset="0"/>
              </a:defRPr>
            </a:lvl1pPr>
            <a:lvl2pPr marL="742950" indent="-285750" defTabSz="912813" eaLnBrk="0" hangingPunct="0">
              <a:defRPr sz="2400">
                <a:solidFill>
                  <a:schemeClr val="tx1"/>
                </a:solidFill>
                <a:latin typeface="Arial" panose="020B0604020202020204" pitchFamily="34" charset="0"/>
              </a:defRPr>
            </a:lvl2pPr>
            <a:lvl3pPr marL="1143000" indent="-228600" defTabSz="912813" eaLnBrk="0" hangingPunct="0">
              <a:defRPr sz="2400">
                <a:solidFill>
                  <a:schemeClr val="tx1"/>
                </a:solidFill>
                <a:latin typeface="Arial" panose="020B0604020202020204" pitchFamily="34" charset="0"/>
              </a:defRPr>
            </a:lvl3pPr>
            <a:lvl4pPr marL="1600200" indent="-228600" defTabSz="912813" eaLnBrk="0" hangingPunct="0">
              <a:defRPr sz="2400">
                <a:solidFill>
                  <a:schemeClr val="tx1"/>
                </a:solidFill>
                <a:latin typeface="Arial" panose="020B0604020202020204" pitchFamily="34" charset="0"/>
              </a:defRPr>
            </a:lvl4pPr>
            <a:lvl5pPr marL="2057400" indent="-228600" defTabSz="912813" eaLnBrk="0" hangingPunct="0">
              <a:defRPr sz="2400">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altLang="fr-FR" sz="800"/>
              <a:t>I-</a:t>
            </a:r>
            <a:fld id="{0460A63D-7354-4E3A-8E92-6FFA6AD83B2F}" type="slidenum">
              <a:rPr lang="fr-FR" altLang="fr-FR" sz="800"/>
              <a:pPr eaLnBrk="1" hangingPunct="1"/>
              <a:t>10</a:t>
            </a:fld>
            <a:endParaRPr lang="fr-FR" altLang="fr-FR" sz="800"/>
          </a:p>
        </p:txBody>
      </p:sp>
      <p:sp>
        <p:nvSpPr>
          <p:cNvPr id="34820" name="Rectangle 2"/>
          <p:cNvSpPr>
            <a:spLocks noGrp="1" noRot="1" noChangeAspect="1" noChangeArrowheads="1" noTextEdit="1"/>
          </p:cNvSpPr>
          <p:nvPr>
            <p:ph type="sldImg"/>
          </p:nvPr>
        </p:nvSpPr>
        <p:spPr>
          <a:xfrm>
            <a:off x="1484313" y="223838"/>
            <a:ext cx="5106987" cy="3830637"/>
          </a:xfrm>
          <a:ln/>
        </p:spPr>
      </p:sp>
      <p:sp>
        <p:nvSpPr>
          <p:cNvPr id="34821" name="Rectangle 3"/>
          <p:cNvSpPr>
            <a:spLocks noGrp="1" noChangeArrowheads="1"/>
          </p:cNvSpPr>
          <p:nvPr>
            <p:ph type="body" idx="1"/>
          </p:nvPr>
        </p:nvSpPr>
        <p:spPr>
          <a:xfrm>
            <a:off x="215900" y="4162425"/>
            <a:ext cx="6107113" cy="5229225"/>
          </a:xfrm>
          <a:noFill/>
        </p:spPr>
        <p:txBody>
          <a:bodyPr/>
          <a:lstStyle/>
          <a:p>
            <a:pPr eaLnBrk="1" hangingPunct="1"/>
            <a:r>
              <a:rPr lang="en-US" altLang="fr-FR" smtClean="0"/>
              <a:t>&lt;ipf&gt;L,10: Implementing Business Objects&lt;/ipf&gt;</a:t>
            </a:r>
          </a:p>
          <a:p>
            <a:pPr eaLnBrk="1" hangingPunct="1"/>
            <a:endParaRPr lang="en-US" altLang="fr-FR" smtClean="0"/>
          </a:p>
        </p:txBody>
      </p:sp>
    </p:spTree>
    <p:extLst>
      <p:ext uri="{BB962C8B-B14F-4D97-AF65-F5344CB8AC3E}">
        <p14:creationId xmlns:p14="http://schemas.microsoft.com/office/powerpoint/2010/main" val="219795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73163" y="457200"/>
            <a:ext cx="7772400" cy="1143000"/>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1173163" y="1981200"/>
            <a:ext cx="38100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76702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12</a:t>
            </a:r>
          </a:p>
          <a:p>
            <a:pPr eaLnBrk="1" hangingPunct="1"/>
            <a:r>
              <a:rPr lang="fr-FR" altLang="fr-FR" dirty="0" smtClean="0"/>
              <a:t>Design Patterns</a:t>
            </a:r>
          </a:p>
        </p:txBody>
      </p:sp>
      <p:pic>
        <p:nvPicPr>
          <p:cNvPr id="1028"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32856"/>
            <a:ext cx="4629150" cy="137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fr-FR" altLang="fr-FR" dirty="0" smtClean="0"/>
              <a:t>Implémentation des </a:t>
            </a:r>
            <a:r>
              <a:rPr lang="fr-FR" altLang="fr-FR" dirty="0" err="1" smtClean="0"/>
              <a:t>Repositories</a:t>
            </a:r>
            <a:r>
              <a:rPr lang="fr-FR" altLang="fr-FR" dirty="0" smtClean="0"/>
              <a:t> et </a:t>
            </a:r>
            <a:r>
              <a:rPr lang="fr-FR" altLang="fr-FR" dirty="0" err="1" smtClean="0"/>
              <a:t>Entities</a:t>
            </a:r>
            <a:endParaRPr lang="fr-FR" altLang="fr-FR" dirty="0" smtClean="0"/>
          </a:p>
        </p:txBody>
      </p:sp>
      <p:sp>
        <p:nvSpPr>
          <p:cNvPr id="16387" name="Rectangle 3"/>
          <p:cNvSpPr>
            <a:spLocks noGrp="1" noChangeArrowheads="1"/>
          </p:cNvSpPr>
          <p:nvPr>
            <p:ph type="body" idx="1"/>
          </p:nvPr>
        </p:nvSpPr>
        <p:spPr>
          <a:xfrm>
            <a:off x="279400" y="1312863"/>
            <a:ext cx="8599488" cy="2293937"/>
          </a:xfrm>
        </p:spPr>
        <p:txBody>
          <a:bodyPr/>
          <a:lstStyle/>
          <a:p>
            <a:pPr eaLnBrk="1" hangingPunct="1"/>
            <a:r>
              <a:rPr lang="fr-FR" altLang="fr-FR" dirty="0" smtClean="0"/>
              <a:t>Les </a:t>
            </a:r>
            <a:r>
              <a:rPr lang="fr-FR" altLang="fr-FR" dirty="0" err="1" smtClean="0"/>
              <a:t>Entities</a:t>
            </a:r>
            <a:r>
              <a:rPr lang="fr-FR" altLang="fr-FR" dirty="0" smtClean="0"/>
              <a:t> correspondent au modèle de domaine de l’application</a:t>
            </a:r>
          </a:p>
          <a:p>
            <a:pPr lvl="1" eaLnBrk="1" hangingPunct="1"/>
            <a:r>
              <a:rPr lang="fr-FR" altLang="fr-FR" dirty="0" smtClean="0"/>
              <a:t>Ils appartiennent bien sûr à la couche métier</a:t>
            </a:r>
          </a:p>
          <a:p>
            <a:pPr lvl="1" eaLnBrk="1" hangingPunct="1"/>
            <a:r>
              <a:rPr lang="fr-FR" altLang="fr-FR" dirty="0" smtClean="0"/>
              <a:t>Ce sont des objets persistants</a:t>
            </a:r>
          </a:p>
          <a:p>
            <a:pPr eaLnBrk="1" hangingPunct="1"/>
            <a:r>
              <a:rPr lang="fr-FR" altLang="fr-FR" dirty="0" smtClean="0"/>
              <a:t>Le pattern </a:t>
            </a:r>
            <a:r>
              <a:rPr lang="fr-FR" altLang="fr-FR" i="1" dirty="0" err="1" smtClean="0"/>
              <a:t>Repository</a:t>
            </a:r>
            <a:r>
              <a:rPr lang="fr-FR" altLang="fr-FR" i="1" dirty="0" smtClean="0"/>
              <a:t> </a:t>
            </a:r>
            <a:r>
              <a:rPr lang="fr-FR" altLang="fr-FR" dirty="0" smtClean="0"/>
              <a:t>peut être employé pour implémenter la persistance des objets métier</a:t>
            </a:r>
          </a:p>
          <a:p>
            <a:pPr lvl="1" eaLnBrk="1" hangingPunct="1"/>
            <a:r>
              <a:rPr lang="fr-FR" altLang="fr-FR" dirty="0" smtClean="0"/>
              <a:t>En utilisant Python pour accéder aux bases de données relationnelles</a:t>
            </a:r>
          </a:p>
        </p:txBody>
      </p:sp>
    </p:spTree>
    <p:extLst>
      <p:ext uri="{BB962C8B-B14F-4D97-AF65-F5344CB8AC3E}">
        <p14:creationId xmlns:p14="http://schemas.microsoft.com/office/powerpoint/2010/main" val="15800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74750" y="116632"/>
            <a:ext cx="7772400" cy="1143000"/>
          </a:xfrm>
        </p:spPr>
        <p:txBody>
          <a:bodyPr/>
          <a:lstStyle/>
          <a:p>
            <a:pPr eaLnBrk="1" hangingPunct="1"/>
            <a:r>
              <a:rPr lang="fr-FR" altLang="fr-FR" dirty="0" err="1" smtClean="0"/>
              <a:t>Repository</a:t>
            </a:r>
            <a:endParaRPr lang="en-US" altLang="fr-FR" dirty="0" smtClean="0"/>
          </a:p>
        </p:txBody>
      </p:sp>
      <p:sp>
        <p:nvSpPr>
          <p:cNvPr id="17411" name="Rectangle 3"/>
          <p:cNvSpPr>
            <a:spLocks noGrp="1" noChangeArrowheads="1"/>
          </p:cNvSpPr>
          <p:nvPr>
            <p:ph type="body" sz="half" idx="1"/>
          </p:nvPr>
        </p:nvSpPr>
        <p:spPr>
          <a:xfrm>
            <a:off x="292100" y="1147763"/>
            <a:ext cx="8253413" cy="5321300"/>
          </a:xfrm>
        </p:spPr>
        <p:txBody>
          <a:bodyPr/>
          <a:lstStyle/>
          <a:p>
            <a:pPr marL="230188" indent="-230188" eaLnBrk="1" hangingPunct="1">
              <a:lnSpc>
                <a:spcPct val="80000"/>
              </a:lnSpc>
            </a:pPr>
            <a:r>
              <a:rPr lang="fr-FR" altLang="fr-FR" sz="2000" dirty="0" smtClean="0"/>
              <a:t>Il est toujours possible d’implémenter les </a:t>
            </a:r>
            <a:r>
              <a:rPr lang="fr-FR" altLang="fr-FR" sz="2000" dirty="0" err="1" smtClean="0"/>
              <a:t>Entities</a:t>
            </a:r>
            <a:endParaRPr lang="fr-FR" altLang="fr-FR" sz="1800" dirty="0" smtClean="0"/>
          </a:p>
          <a:p>
            <a:pPr marL="685800" lvl="1" indent="-341313" eaLnBrk="1" hangingPunct="1">
              <a:lnSpc>
                <a:spcPct val="80000"/>
              </a:lnSpc>
            </a:pPr>
            <a:r>
              <a:rPr lang="fr-FR" altLang="fr-FR" sz="1800" dirty="0" smtClean="0"/>
              <a:t>Et gérer la persistance en employant un </a:t>
            </a:r>
            <a:r>
              <a:rPr lang="fr-FR" altLang="fr-FR" sz="1800" i="1" dirty="0" err="1" smtClean="0"/>
              <a:t>Repository</a:t>
            </a:r>
            <a:endParaRPr lang="fr-FR" altLang="fr-FR" sz="1800" i="1" dirty="0" smtClean="0"/>
          </a:p>
          <a:p>
            <a:pPr marL="685800" lvl="1" indent="-341313" eaLnBrk="1" hangingPunct="1">
              <a:lnSpc>
                <a:spcPct val="80000"/>
              </a:lnSpc>
            </a:pPr>
            <a:endParaRPr lang="fr-FR" altLang="fr-FR" sz="1800" dirty="0" smtClean="0"/>
          </a:p>
          <a:p>
            <a:pPr marL="685800" lvl="1" indent="-341313" eaLnBrk="1" hangingPunct="1">
              <a:lnSpc>
                <a:spcPct val="80000"/>
              </a:lnSpc>
            </a:pPr>
            <a:endParaRPr lang="fr-FR" altLang="fr-FR" sz="1800" dirty="0" smtClean="0"/>
          </a:p>
          <a:p>
            <a:pPr marL="685800" lvl="1" indent="-341313" eaLnBrk="1" hangingPunct="1">
              <a:lnSpc>
                <a:spcPct val="80000"/>
              </a:lnSpc>
            </a:pPr>
            <a:endParaRPr lang="fr-FR" altLang="fr-FR" sz="1800" dirty="0" smtClean="0"/>
          </a:p>
          <a:p>
            <a:pPr marL="685800" lvl="1" indent="-341313" eaLnBrk="1" hangingPunct="1">
              <a:lnSpc>
                <a:spcPct val="80000"/>
              </a:lnSpc>
            </a:pPr>
            <a:endParaRPr lang="fr-FR" altLang="fr-FR" sz="1800" dirty="0" smtClean="0"/>
          </a:p>
          <a:p>
            <a:pPr marL="685800" lvl="1" indent="-341313" eaLnBrk="1" hangingPunct="1">
              <a:lnSpc>
                <a:spcPct val="80000"/>
              </a:lnSpc>
            </a:pPr>
            <a:r>
              <a:rPr lang="fr-FR" altLang="fr-FR" sz="1800" dirty="0" smtClean="0"/>
              <a:t>Le </a:t>
            </a:r>
            <a:r>
              <a:rPr lang="fr-FR" altLang="fr-FR" sz="1800" i="1" dirty="0" err="1" smtClean="0"/>
              <a:t>Repository</a:t>
            </a:r>
            <a:r>
              <a:rPr lang="fr-FR" altLang="fr-FR" sz="1800" i="1" dirty="0" smtClean="0"/>
              <a:t> </a:t>
            </a:r>
            <a:r>
              <a:rPr lang="fr-FR" altLang="fr-FR" sz="1800" dirty="0" smtClean="0"/>
              <a:t>devra </a:t>
            </a:r>
          </a:p>
          <a:p>
            <a:pPr marL="1017588" lvl="2" indent="-217488" eaLnBrk="1" hangingPunct="1">
              <a:lnSpc>
                <a:spcPct val="80000"/>
              </a:lnSpc>
            </a:pPr>
            <a:r>
              <a:rPr lang="fr-FR" altLang="fr-FR" sz="1600" dirty="0" smtClean="0"/>
              <a:t>Obtenir les données persistantes à partir du </a:t>
            </a:r>
            <a:r>
              <a:rPr lang="fr-FR" altLang="fr-FR" sz="1600" dirty="0" err="1" smtClean="0">
                <a:latin typeface="Courier New" panose="02070309020205020404" pitchFamily="49" charset="0"/>
              </a:rPr>
              <a:t>MusicRecording</a:t>
            </a:r>
            <a:r>
              <a:rPr lang="fr-FR" altLang="fr-FR" sz="1600" dirty="0" smtClean="0"/>
              <a:t> comme un objet de transfert</a:t>
            </a:r>
          </a:p>
          <a:p>
            <a:pPr marL="285750" indent="-341313" eaLnBrk="1" hangingPunct="1">
              <a:lnSpc>
                <a:spcPct val="80000"/>
              </a:lnSpc>
            </a:pPr>
            <a:r>
              <a:rPr lang="fr-FR" altLang="fr-FR" sz="2200" dirty="0" smtClean="0"/>
              <a:t>ORM (Object </a:t>
            </a:r>
            <a:r>
              <a:rPr lang="fr-FR" altLang="fr-FR" sz="2200" dirty="0" err="1" smtClean="0"/>
              <a:t>Relational</a:t>
            </a:r>
            <a:r>
              <a:rPr lang="fr-FR" altLang="fr-FR" sz="2200" dirty="0" smtClean="0"/>
              <a:t> </a:t>
            </a:r>
            <a:r>
              <a:rPr lang="fr-FR" altLang="fr-FR" sz="2200" dirty="0" err="1" smtClean="0"/>
              <a:t>Mapping</a:t>
            </a:r>
            <a:r>
              <a:rPr lang="fr-FR" altLang="fr-FR" sz="2200" dirty="0" smtClean="0"/>
              <a:t>)</a:t>
            </a:r>
          </a:p>
          <a:p>
            <a:pPr marL="685800" lvl="1" indent="-341313" eaLnBrk="1" hangingPunct="1">
              <a:lnSpc>
                <a:spcPct val="80000"/>
              </a:lnSpc>
            </a:pPr>
            <a:r>
              <a:rPr lang="fr-FR" altLang="fr-FR" sz="1800" dirty="0" err="1" smtClean="0"/>
              <a:t>SQLAlchemy</a:t>
            </a:r>
            <a:r>
              <a:rPr lang="fr-FR" altLang="fr-FR" sz="1800" dirty="0"/>
              <a:t> </a:t>
            </a:r>
            <a:r>
              <a:rPr lang="fr-FR" altLang="fr-FR" sz="1800" dirty="0" smtClean="0"/>
              <a:t>(</a:t>
            </a:r>
            <a:r>
              <a:rPr lang="fr-FR" altLang="fr-FR" sz="1800" dirty="0" err="1" smtClean="0"/>
              <a:t>Flask</a:t>
            </a:r>
            <a:r>
              <a:rPr lang="fr-FR" altLang="fr-FR" sz="1800" dirty="0" smtClean="0"/>
              <a:t>)</a:t>
            </a:r>
          </a:p>
          <a:p>
            <a:pPr marL="685800" lvl="1" indent="-341313" eaLnBrk="1" hangingPunct="1">
              <a:lnSpc>
                <a:spcPct val="80000"/>
              </a:lnSpc>
            </a:pPr>
            <a:r>
              <a:rPr lang="fr-FR" altLang="fr-FR" sz="1800" dirty="0" smtClean="0"/>
              <a:t>Django ORM (Django)</a:t>
            </a:r>
            <a:endParaRPr lang="fr-FR" altLang="fr-FR" sz="1400" dirty="0" smtClean="0"/>
          </a:p>
          <a:p>
            <a:pPr marL="1363663" lvl="3" indent="-231775" eaLnBrk="1" hangingPunct="1">
              <a:lnSpc>
                <a:spcPct val="80000"/>
              </a:lnSpc>
            </a:pPr>
            <a:endParaRPr lang="fr-FR" altLang="fr-FR" sz="600" dirty="0" smtClean="0"/>
          </a:p>
        </p:txBody>
      </p:sp>
      <p:sp>
        <p:nvSpPr>
          <p:cNvPr id="17412" name="Text Box 4"/>
          <p:cNvSpPr txBox="1">
            <a:spLocks noChangeArrowheads="1"/>
          </p:cNvSpPr>
          <p:nvPr/>
        </p:nvSpPr>
        <p:spPr bwMode="blackWhite">
          <a:xfrm>
            <a:off x="1174750" y="2092325"/>
            <a:ext cx="6624638" cy="6524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200" noProof="1" smtClean="0">
                <a:latin typeface="Courier New" panose="02070309020205020404" pitchFamily="49" charset="0"/>
              </a:rPr>
              <a:t>rec </a:t>
            </a:r>
            <a:r>
              <a:rPr lang="fr-FR" altLang="fr-FR" sz="1200" noProof="1">
                <a:latin typeface="Courier New" panose="02070309020205020404" pitchFamily="49" charset="0"/>
              </a:rPr>
              <a:t>= </a:t>
            </a:r>
            <a:r>
              <a:rPr lang="fr-FR" altLang="fr-FR" sz="1200" noProof="1" smtClean="0">
                <a:latin typeface="Courier New" panose="02070309020205020404" pitchFamily="49" charset="0"/>
              </a:rPr>
              <a:t>MusicRecording("</a:t>
            </a:r>
            <a:r>
              <a:rPr lang="fr-FR" altLang="fr-FR" sz="1200" noProof="1">
                <a:latin typeface="Courier New" panose="02070309020205020404" pitchFamily="49" charset="0"/>
              </a:rPr>
              <a:t>Pink Floyd", "Meddle");</a:t>
            </a:r>
          </a:p>
          <a:p>
            <a:r>
              <a:rPr lang="fr-FR" altLang="fr-FR" sz="1200" noProof="1" smtClean="0">
                <a:latin typeface="Courier New" panose="02070309020205020404" pitchFamily="49" charset="0"/>
              </a:rPr>
              <a:t>repository = MusicRecordingRepository();</a:t>
            </a:r>
            <a:endParaRPr lang="fr-FR" altLang="fr-FR" sz="1200" noProof="1">
              <a:latin typeface="Courier New" panose="02070309020205020404" pitchFamily="49" charset="0"/>
            </a:endParaRPr>
          </a:p>
          <a:p>
            <a:r>
              <a:rPr lang="fr-FR" altLang="fr-FR" sz="1200" noProof="1" smtClean="0">
                <a:latin typeface="Courier New" panose="02070309020205020404" pitchFamily="49" charset="0"/>
              </a:rPr>
              <a:t>repository.create(rec</a:t>
            </a:r>
            <a:r>
              <a:rPr lang="fr-FR" altLang="fr-FR" sz="1200" noProof="1">
                <a:latin typeface="Courier New" panose="02070309020205020404" pitchFamily="49" charset="0"/>
              </a:rPr>
              <a:t>);</a:t>
            </a:r>
          </a:p>
        </p:txBody>
      </p:sp>
    </p:spTree>
    <p:extLst>
      <p:ext uri="{BB962C8B-B14F-4D97-AF65-F5344CB8AC3E}">
        <p14:creationId xmlns:p14="http://schemas.microsoft.com/office/powerpoint/2010/main" val="891920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altLang="fr-FR" dirty="0" smtClean="0"/>
              <a:t>Les services</a:t>
            </a:r>
          </a:p>
        </p:txBody>
      </p:sp>
      <p:sp>
        <p:nvSpPr>
          <p:cNvPr id="19459" name="Rectangle 3"/>
          <p:cNvSpPr>
            <a:spLocks noGrp="1" noChangeArrowheads="1"/>
          </p:cNvSpPr>
          <p:nvPr>
            <p:ph type="body" idx="1"/>
          </p:nvPr>
        </p:nvSpPr>
        <p:spPr/>
        <p:txBody>
          <a:bodyPr/>
          <a:lstStyle/>
          <a:p>
            <a:pPr eaLnBrk="1" hangingPunct="1"/>
            <a:r>
              <a:rPr lang="fr-FR" altLang="fr-FR" dirty="0" smtClean="0"/>
              <a:t>Représente la façade du modèle</a:t>
            </a:r>
          </a:p>
          <a:p>
            <a:pPr eaLnBrk="1" hangingPunct="1"/>
            <a:r>
              <a:rPr lang="fr-FR" altLang="fr-FR" dirty="0" smtClean="0"/>
              <a:t>C’est la partie intelligente du code</a:t>
            </a:r>
          </a:p>
          <a:p>
            <a:pPr eaLnBrk="1" hangingPunct="1"/>
            <a:r>
              <a:rPr lang="fr-FR" altLang="fr-FR" dirty="0" smtClean="0"/>
              <a:t>Orienté fonctionnel</a:t>
            </a:r>
          </a:p>
          <a:p>
            <a:pPr eaLnBrk="1" hangingPunct="1"/>
            <a:r>
              <a:rPr lang="fr-FR" altLang="fr-FR" dirty="0" smtClean="0"/>
              <a:t>Gère </a:t>
            </a:r>
            <a:r>
              <a:rPr lang="fr-FR" altLang="fr-FR" smtClean="0"/>
              <a:t>la sécurité, </a:t>
            </a:r>
            <a:r>
              <a:rPr lang="fr-FR" altLang="fr-FR" dirty="0" smtClean="0"/>
              <a:t>l’intelligence, les workflows</a:t>
            </a:r>
          </a:p>
        </p:txBody>
      </p:sp>
    </p:spTree>
    <p:extLst>
      <p:ext uri="{BB962C8B-B14F-4D97-AF65-F5344CB8AC3E}">
        <p14:creationId xmlns:p14="http://schemas.microsoft.com/office/powerpoint/2010/main" val="2767199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altLang="fr-FR" smtClean="0"/>
              <a:t>Représentation du modèle du domaine</a:t>
            </a:r>
          </a:p>
        </p:txBody>
      </p:sp>
      <p:sp>
        <p:nvSpPr>
          <p:cNvPr id="10243" name="Rectangle 3"/>
          <p:cNvSpPr>
            <a:spLocks noGrp="1" noChangeArrowheads="1"/>
          </p:cNvSpPr>
          <p:nvPr>
            <p:ph type="body" idx="1"/>
          </p:nvPr>
        </p:nvSpPr>
        <p:spPr>
          <a:xfrm>
            <a:off x="250825" y="1628775"/>
            <a:ext cx="8599488" cy="4343400"/>
          </a:xfrm>
        </p:spPr>
        <p:txBody>
          <a:bodyPr/>
          <a:lstStyle/>
          <a:p>
            <a:pPr eaLnBrk="1" hangingPunct="1"/>
            <a:r>
              <a:rPr lang="fr-FR" altLang="fr-FR" sz="2000" smtClean="0"/>
              <a:t>Les exigences d’une application peuvent être représentées dans un modèle du domaine</a:t>
            </a:r>
          </a:p>
          <a:p>
            <a:pPr eaLnBrk="1" hangingPunct="1"/>
            <a:endParaRPr lang="fr-FR" altLang="fr-FR" sz="2000" smtClean="0"/>
          </a:p>
          <a:p>
            <a:pPr lvl="1" eaLnBrk="1" hangingPunct="1">
              <a:buFontTx/>
              <a:buNone/>
            </a:pPr>
            <a:r>
              <a:rPr lang="fr-FR" altLang="fr-FR" sz="1800" i="1" smtClean="0"/>
              <a:t/>
            </a:r>
            <a:br>
              <a:rPr lang="fr-FR" altLang="fr-FR" sz="1800" i="1" smtClean="0"/>
            </a:br>
            <a:endParaRPr lang="fr-FR" altLang="fr-FR" sz="1800" i="1" smtClean="0"/>
          </a:p>
          <a:p>
            <a:pPr lvl="1" eaLnBrk="1" hangingPunct="1">
              <a:buFontTx/>
              <a:buNone/>
            </a:pPr>
            <a:endParaRPr lang="fr-FR" altLang="fr-FR" sz="1800" i="1" smtClean="0"/>
          </a:p>
          <a:p>
            <a:pPr lvl="1" eaLnBrk="1" hangingPunct="1">
              <a:buFontTx/>
              <a:buNone/>
            </a:pPr>
            <a:endParaRPr lang="fr-FR" altLang="fr-FR" sz="1800" i="1" smtClean="0"/>
          </a:p>
          <a:p>
            <a:pPr lvl="1" eaLnBrk="1" hangingPunct="1">
              <a:buFontTx/>
              <a:buNone/>
            </a:pPr>
            <a:endParaRPr lang="fr-FR" altLang="fr-FR" sz="1800" smtClean="0"/>
          </a:p>
          <a:p>
            <a:pPr eaLnBrk="1" hangingPunct="1"/>
            <a:r>
              <a:rPr lang="fr-FR" altLang="fr-FR" sz="2000" smtClean="0"/>
              <a:t>Implémentation d’un modèle du domaine dans la couche métier</a:t>
            </a:r>
          </a:p>
          <a:p>
            <a:pPr lvl="1" eaLnBrk="1" hangingPunct="1"/>
            <a:r>
              <a:rPr lang="fr-FR" altLang="fr-FR" sz="1800" smtClean="0"/>
              <a:t>Fournit une abstraction claire des exigences métier</a:t>
            </a:r>
          </a:p>
          <a:p>
            <a:pPr lvl="1" eaLnBrk="1" hangingPunct="1"/>
            <a:r>
              <a:rPr lang="fr-FR" altLang="fr-FR" sz="1800" smtClean="0"/>
              <a:t>Améliore la lisibilité du code</a:t>
            </a:r>
          </a:p>
          <a:p>
            <a:pPr lvl="1" eaLnBrk="1" hangingPunct="1"/>
            <a:r>
              <a:rPr lang="fr-FR" altLang="fr-FR" sz="1800" smtClean="0"/>
              <a:t>Et diminue le couplage avec les mécanismes de persistance sous-jacents</a:t>
            </a:r>
          </a:p>
          <a:p>
            <a:pPr lvl="2" eaLnBrk="1" hangingPunct="1"/>
            <a:r>
              <a:rPr lang="fr-FR" altLang="fr-FR" sz="1600" smtClean="0"/>
              <a:t>Les tables des bases ne capturent pas les exigences métier “élégamment”</a:t>
            </a:r>
          </a:p>
        </p:txBody>
      </p:sp>
      <p:sp>
        <p:nvSpPr>
          <p:cNvPr id="10244" name="Rectangle 4"/>
          <p:cNvSpPr>
            <a:spLocks noChangeArrowheads="1"/>
          </p:cNvSpPr>
          <p:nvPr/>
        </p:nvSpPr>
        <p:spPr bwMode="blackWhite">
          <a:xfrm>
            <a:off x="323850" y="2349500"/>
            <a:ext cx="8528050" cy="1722438"/>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lvl1pPr eaLnBrk="0" hangingPunct="0">
              <a:tabLst>
                <a:tab pos="230188" algn="l"/>
              </a:tabLst>
              <a:defRPr sz="2400">
                <a:solidFill>
                  <a:schemeClr val="tx1"/>
                </a:solidFill>
                <a:latin typeface="Arial" panose="020B0604020202020204" pitchFamily="34" charset="0"/>
              </a:defRPr>
            </a:lvl1pPr>
            <a:lvl2pPr marL="742950" indent="-285750" eaLnBrk="0" hangingPunct="0">
              <a:tabLst>
                <a:tab pos="230188" algn="l"/>
              </a:tabLst>
              <a:defRPr sz="2400">
                <a:solidFill>
                  <a:schemeClr val="tx1"/>
                </a:solidFill>
                <a:latin typeface="Arial" panose="020B0604020202020204" pitchFamily="34" charset="0"/>
              </a:defRPr>
            </a:lvl2pPr>
            <a:lvl3pPr marL="1143000" indent="-228600" eaLnBrk="0" hangingPunct="0">
              <a:tabLst>
                <a:tab pos="230188" algn="l"/>
              </a:tabLst>
              <a:defRPr sz="2400">
                <a:solidFill>
                  <a:schemeClr val="tx1"/>
                </a:solidFill>
                <a:latin typeface="Arial" panose="020B0604020202020204" pitchFamily="34" charset="0"/>
              </a:defRPr>
            </a:lvl3pPr>
            <a:lvl4pPr marL="1600200" indent="-228600" eaLnBrk="0" hangingPunct="0">
              <a:tabLst>
                <a:tab pos="230188" algn="l"/>
              </a:tabLst>
              <a:defRPr sz="2400">
                <a:solidFill>
                  <a:schemeClr val="tx1"/>
                </a:solidFill>
                <a:latin typeface="Arial" panose="020B0604020202020204" pitchFamily="34" charset="0"/>
              </a:defRPr>
            </a:lvl4pPr>
            <a:lvl5pPr marL="2057400" indent="-228600" eaLnBrk="0" hangingPunct="0">
              <a:tabLst>
                <a:tab pos="230188"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230188" algn="l"/>
              </a:tabLst>
              <a:defRPr sz="2400">
                <a:solidFill>
                  <a:schemeClr val="tx1"/>
                </a:solidFill>
                <a:latin typeface="Arial" panose="020B0604020202020204" pitchFamily="34" charset="0"/>
              </a:defRPr>
            </a:lvl9pPr>
          </a:lstStyle>
          <a:p>
            <a:r>
              <a:rPr lang="en-US" altLang="fr-FR" sz="1800">
                <a:solidFill>
                  <a:srgbClr val="000080"/>
                </a:solidFill>
              </a:rPr>
              <a:t>“</a:t>
            </a:r>
            <a:r>
              <a:rPr lang="fr-FR" altLang="fr-FR" sz="1800">
                <a:solidFill>
                  <a:srgbClr val="000080"/>
                </a:solidFill>
              </a:rPr>
              <a:t>Un modèle abstrait qui capture les types d’objets importants dans le contexte du système. Les objets du domaine représentent les ‘choses’ qui existent ou les événements qui se produisent dans l’environnement dans lequel le système opère.”</a:t>
            </a:r>
            <a:br>
              <a:rPr lang="fr-FR" altLang="fr-FR" sz="1800">
                <a:solidFill>
                  <a:srgbClr val="000080"/>
                </a:solidFill>
              </a:rPr>
            </a:br>
            <a:endParaRPr lang="fr-FR" altLang="fr-FR" sz="1800">
              <a:solidFill>
                <a:srgbClr val="000080"/>
              </a:solidFill>
            </a:endParaRPr>
          </a:p>
          <a:p>
            <a:r>
              <a:rPr lang="en-US" altLang="fr-FR" sz="1600">
                <a:solidFill>
                  <a:srgbClr val="000080"/>
                </a:solidFill>
              </a:rPr>
              <a:t>							—Jacobsen, et. al.</a:t>
            </a:r>
          </a:p>
        </p:txBody>
      </p:sp>
    </p:spTree>
    <p:extLst>
      <p:ext uri="{BB962C8B-B14F-4D97-AF65-F5344CB8AC3E}">
        <p14:creationId xmlns:p14="http://schemas.microsoft.com/office/powerpoint/2010/main" val="2232789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FR" altLang="fr-FR" smtClean="0"/>
              <a:t>La vue</a:t>
            </a:r>
          </a:p>
        </p:txBody>
      </p:sp>
      <p:sp>
        <p:nvSpPr>
          <p:cNvPr id="18435" name="Rectangle 3"/>
          <p:cNvSpPr>
            <a:spLocks noGrp="1" noChangeArrowheads="1"/>
          </p:cNvSpPr>
          <p:nvPr>
            <p:ph type="body" idx="1"/>
          </p:nvPr>
        </p:nvSpPr>
        <p:spPr/>
        <p:txBody>
          <a:bodyPr/>
          <a:lstStyle/>
          <a:p>
            <a:pPr eaLnBrk="1" hangingPunct="1">
              <a:lnSpc>
                <a:spcPct val="90000"/>
              </a:lnSpc>
            </a:pPr>
            <a:r>
              <a:rPr lang="fr-FR" altLang="fr-FR" sz="2400" dirty="0" smtClean="0"/>
              <a:t>La vue est l'interface Homme-Machine (IHM)</a:t>
            </a:r>
          </a:p>
          <a:p>
            <a:pPr eaLnBrk="1" hangingPunct="1">
              <a:lnSpc>
                <a:spcPct val="90000"/>
              </a:lnSpc>
            </a:pPr>
            <a:r>
              <a:rPr lang="fr-FR" altLang="fr-FR" sz="2400" dirty="0" smtClean="0"/>
              <a:t>Client Lourd</a:t>
            </a:r>
          </a:p>
          <a:p>
            <a:pPr lvl="1" eaLnBrk="1" hangingPunct="1">
              <a:lnSpc>
                <a:spcPct val="90000"/>
              </a:lnSpc>
            </a:pPr>
            <a:r>
              <a:rPr lang="fr-FR" altLang="fr-FR" sz="2000" dirty="0" smtClean="0"/>
              <a:t>TK</a:t>
            </a:r>
          </a:p>
          <a:p>
            <a:pPr lvl="1" eaLnBrk="1" hangingPunct="1">
              <a:lnSpc>
                <a:spcPct val="90000"/>
              </a:lnSpc>
            </a:pPr>
            <a:r>
              <a:rPr lang="fr-FR" altLang="fr-FR" sz="2000" dirty="0" smtClean="0"/>
              <a:t>QT</a:t>
            </a:r>
          </a:p>
          <a:p>
            <a:pPr eaLnBrk="1" hangingPunct="1">
              <a:lnSpc>
                <a:spcPct val="90000"/>
              </a:lnSpc>
            </a:pPr>
            <a:r>
              <a:rPr lang="fr-FR" altLang="fr-FR" sz="2400" dirty="0" smtClean="0"/>
              <a:t>Client léger</a:t>
            </a:r>
          </a:p>
          <a:p>
            <a:pPr lvl="1" eaLnBrk="1" hangingPunct="1">
              <a:lnSpc>
                <a:spcPct val="90000"/>
              </a:lnSpc>
            </a:pPr>
            <a:r>
              <a:rPr lang="fr-FR" altLang="fr-FR" sz="2000" dirty="0" smtClean="0"/>
              <a:t>Django</a:t>
            </a:r>
          </a:p>
          <a:p>
            <a:pPr eaLnBrk="1" hangingPunct="1">
              <a:lnSpc>
                <a:spcPct val="90000"/>
              </a:lnSpc>
            </a:pPr>
            <a:r>
              <a:rPr lang="fr-FR" altLang="fr-FR" sz="2400" dirty="0" smtClean="0"/>
              <a:t>L'interface entre la vue et le modèle peut se faire via un contrôleur</a:t>
            </a:r>
          </a:p>
        </p:txBody>
      </p:sp>
    </p:spTree>
    <p:extLst>
      <p:ext uri="{BB962C8B-B14F-4D97-AF65-F5344CB8AC3E}">
        <p14:creationId xmlns:p14="http://schemas.microsoft.com/office/powerpoint/2010/main" val="4273692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altLang="fr-FR" smtClean="0"/>
              <a:t>Les exceptions</a:t>
            </a:r>
          </a:p>
        </p:txBody>
      </p:sp>
      <p:sp>
        <p:nvSpPr>
          <p:cNvPr id="19459" name="Rectangle 3"/>
          <p:cNvSpPr>
            <a:spLocks noGrp="1" noChangeArrowheads="1"/>
          </p:cNvSpPr>
          <p:nvPr>
            <p:ph type="body" idx="1"/>
          </p:nvPr>
        </p:nvSpPr>
        <p:spPr/>
        <p:txBody>
          <a:bodyPr/>
          <a:lstStyle/>
          <a:p>
            <a:pPr eaLnBrk="1" hangingPunct="1"/>
            <a:r>
              <a:rPr lang="fr-FR" altLang="fr-FR" dirty="0" smtClean="0"/>
              <a:t>Les exceptions peuvent être levée par le modèle, le </a:t>
            </a:r>
            <a:r>
              <a:rPr lang="fr-FR" altLang="fr-FR" dirty="0" err="1" smtClean="0"/>
              <a:t>Repository</a:t>
            </a:r>
            <a:r>
              <a:rPr lang="fr-FR" altLang="fr-FR" dirty="0" smtClean="0"/>
              <a:t> et la vue</a:t>
            </a:r>
          </a:p>
          <a:p>
            <a:pPr eaLnBrk="1" hangingPunct="1"/>
            <a:r>
              <a:rPr lang="fr-FR" altLang="fr-FR" dirty="0" smtClean="0"/>
              <a:t>Les exceptions mineurs sont gérées dans le modèle par un </a:t>
            </a:r>
            <a:r>
              <a:rPr lang="fr-FR" altLang="fr-FR" dirty="0" err="1" smtClean="0"/>
              <a:t>try</a:t>
            </a:r>
            <a:endParaRPr lang="fr-FR" altLang="fr-FR" dirty="0" smtClean="0"/>
          </a:p>
          <a:p>
            <a:pPr eaLnBrk="1" hangingPunct="1"/>
            <a:r>
              <a:rPr lang="fr-FR" altLang="fr-FR" dirty="0" smtClean="0"/>
              <a:t>Les exceptions graves sont remontées à la vue</a:t>
            </a:r>
          </a:p>
        </p:txBody>
      </p:sp>
    </p:spTree>
    <p:extLst>
      <p:ext uri="{BB962C8B-B14F-4D97-AF65-F5344CB8AC3E}">
        <p14:creationId xmlns:p14="http://schemas.microsoft.com/office/powerpoint/2010/main" val="3639174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3" name="Espace réservé du contenu 2"/>
          <p:cNvSpPr>
            <a:spLocks noGrp="1"/>
          </p:cNvSpPr>
          <p:nvPr>
            <p:ph idx="1"/>
          </p:nvPr>
        </p:nvSpPr>
        <p:spPr/>
        <p:txBody>
          <a:bodyPr/>
          <a:lstStyle/>
          <a:p>
            <a:r>
              <a:rPr lang="fr-FR" sz="2000" dirty="0" err="1"/>
              <a:t>Beautiful</a:t>
            </a:r>
            <a:r>
              <a:rPr lang="fr-FR" sz="2000" dirty="0"/>
              <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ugly</a:t>
            </a:r>
            <a:r>
              <a:rPr lang="fr-FR" sz="2000" dirty="0"/>
              <a:t> : le beau est préférable au laid ;</a:t>
            </a:r>
          </a:p>
          <a:p>
            <a:r>
              <a:rPr lang="fr-FR" sz="2000" dirty="0"/>
              <a:t>Explicit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implicit</a:t>
            </a:r>
            <a:r>
              <a:rPr lang="fr-FR" sz="2000" dirty="0"/>
              <a:t> : l'explicite est préférable à l'implicite ;</a:t>
            </a:r>
          </a:p>
          <a:p>
            <a:r>
              <a:rPr lang="fr-FR" sz="2000" dirty="0"/>
              <a:t>Simple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complex</a:t>
            </a:r>
            <a:r>
              <a:rPr lang="fr-FR" sz="2000" dirty="0"/>
              <a:t> : le simple est préférable au complexe ;</a:t>
            </a:r>
          </a:p>
          <a:p>
            <a:r>
              <a:rPr lang="fr-FR" sz="2000" dirty="0" err="1"/>
              <a:t>Complex</a:t>
            </a:r>
            <a:r>
              <a:rPr lang="fr-FR" sz="2000" dirty="0"/>
              <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complicated</a:t>
            </a:r>
            <a:r>
              <a:rPr lang="fr-FR" sz="2000" dirty="0"/>
              <a:t> : le complexe est préférable au compliqué ;</a:t>
            </a:r>
          </a:p>
          <a:p>
            <a:r>
              <a:rPr lang="fr-FR" sz="2000" dirty="0"/>
              <a:t>Flat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nested</a:t>
            </a:r>
            <a:r>
              <a:rPr lang="fr-FR" sz="2000" dirty="0"/>
              <a:t> : le plat est préférable à l'imbriqué. Moins littéralement, du code trop imbriqué (par exemple une boucle imbriquée dans une boucle imbriquée dans une boucle…) est plus difficile à lire ;</a:t>
            </a:r>
          </a:p>
          <a:p>
            <a:r>
              <a:rPr lang="fr-FR" sz="2000" dirty="0" err="1"/>
              <a:t>Sparse</a:t>
            </a:r>
            <a:r>
              <a:rPr lang="fr-FR" sz="2000" dirty="0"/>
              <a:t> </a:t>
            </a:r>
            <a:r>
              <a:rPr lang="fr-FR" sz="2000" dirty="0" err="1"/>
              <a:t>is</a:t>
            </a:r>
            <a:r>
              <a:rPr lang="fr-FR" sz="2000" dirty="0"/>
              <a:t> </a:t>
            </a:r>
            <a:r>
              <a:rPr lang="fr-FR" sz="2000" dirty="0" err="1"/>
              <a:t>better</a:t>
            </a:r>
            <a:r>
              <a:rPr lang="fr-FR" sz="2000" dirty="0"/>
              <a:t> </a:t>
            </a:r>
            <a:r>
              <a:rPr lang="fr-FR" sz="2000" dirty="0" err="1"/>
              <a:t>than</a:t>
            </a:r>
            <a:r>
              <a:rPr lang="fr-FR" sz="2000" dirty="0"/>
              <a:t> dense : l'aéré est préférable au compact ;</a:t>
            </a:r>
          </a:p>
          <a:p>
            <a:r>
              <a:rPr lang="fr-FR" sz="2000" dirty="0" err="1"/>
              <a:t>Readability</a:t>
            </a:r>
            <a:r>
              <a:rPr lang="fr-FR" sz="2000" dirty="0"/>
              <a:t> </a:t>
            </a:r>
            <a:r>
              <a:rPr lang="fr-FR" sz="2000" dirty="0" err="1"/>
              <a:t>counts</a:t>
            </a:r>
            <a:r>
              <a:rPr lang="fr-FR" sz="2000" dirty="0"/>
              <a:t> : la lisibilité compte ;</a:t>
            </a:r>
          </a:p>
          <a:p>
            <a:r>
              <a:rPr lang="fr-FR" sz="2000" dirty="0" err="1"/>
              <a:t>Special</a:t>
            </a:r>
            <a:r>
              <a:rPr lang="fr-FR" sz="2000" dirty="0"/>
              <a:t> cases </a:t>
            </a:r>
            <a:r>
              <a:rPr lang="fr-FR" sz="2000" dirty="0" err="1"/>
              <a:t>aren't</a:t>
            </a:r>
            <a:r>
              <a:rPr lang="fr-FR" sz="2000" dirty="0"/>
              <a:t> </a:t>
            </a:r>
            <a:r>
              <a:rPr lang="fr-FR" sz="2000" dirty="0" err="1"/>
              <a:t>special</a:t>
            </a:r>
            <a:r>
              <a:rPr lang="fr-FR" sz="2000" dirty="0"/>
              <a:t> </a:t>
            </a:r>
            <a:r>
              <a:rPr lang="fr-FR" sz="2000" dirty="0" err="1"/>
              <a:t>enough</a:t>
            </a:r>
            <a:r>
              <a:rPr lang="fr-FR" sz="2000" dirty="0"/>
              <a:t> to break the </a:t>
            </a:r>
            <a:r>
              <a:rPr lang="fr-FR" sz="2000" dirty="0" err="1"/>
              <a:t>rules</a:t>
            </a:r>
            <a:r>
              <a:rPr lang="fr-FR" sz="2000" dirty="0"/>
              <a:t> : les cas particuliers ne sont pas suffisamment particuliers pour casser la règle ;</a:t>
            </a:r>
          </a:p>
          <a:p>
            <a:r>
              <a:rPr lang="fr-FR" sz="2000" dirty="0" err="1"/>
              <a:t>Although</a:t>
            </a:r>
            <a:r>
              <a:rPr lang="fr-FR" sz="2000" dirty="0"/>
              <a:t> </a:t>
            </a:r>
            <a:r>
              <a:rPr lang="fr-FR" sz="2000" dirty="0" err="1"/>
              <a:t>practicality</a:t>
            </a:r>
            <a:r>
              <a:rPr lang="fr-FR" sz="2000" dirty="0"/>
              <a:t> beats </a:t>
            </a:r>
            <a:r>
              <a:rPr lang="fr-FR" sz="2000" dirty="0" err="1"/>
              <a:t>purity</a:t>
            </a:r>
            <a:r>
              <a:rPr lang="fr-FR" sz="2000" dirty="0"/>
              <a:t> : même si l'aspect pratique doit prendre le pas sur la pureté. Moins littéralement, il est difficile de faire un code à la fois fonctionnel et « pur » </a:t>
            </a:r>
            <a:r>
              <a:rPr lang="fr-FR" sz="2000" dirty="0" smtClean="0"/>
              <a:t>;</a:t>
            </a:r>
            <a:endParaRPr lang="fr-FR" sz="2000" dirty="0"/>
          </a:p>
        </p:txBody>
      </p:sp>
    </p:spTree>
    <p:extLst>
      <p:ext uri="{BB962C8B-B14F-4D97-AF65-F5344CB8AC3E}">
        <p14:creationId xmlns:p14="http://schemas.microsoft.com/office/powerpoint/2010/main" val="63601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3" name="Espace réservé du contenu 2"/>
          <p:cNvSpPr>
            <a:spLocks noGrp="1"/>
          </p:cNvSpPr>
          <p:nvPr>
            <p:ph idx="1"/>
          </p:nvPr>
        </p:nvSpPr>
        <p:spPr/>
        <p:txBody>
          <a:bodyPr/>
          <a:lstStyle/>
          <a:p>
            <a:r>
              <a:rPr lang="fr-FR" sz="2000" dirty="0" err="1" smtClean="0"/>
              <a:t>Errors</a:t>
            </a:r>
            <a:r>
              <a:rPr lang="fr-FR" sz="2000" dirty="0" smtClean="0"/>
              <a:t> </a:t>
            </a:r>
            <a:r>
              <a:rPr lang="fr-FR" sz="2000" dirty="0" err="1"/>
              <a:t>should</a:t>
            </a:r>
            <a:r>
              <a:rPr lang="fr-FR" sz="2000" dirty="0"/>
              <a:t> </a:t>
            </a:r>
            <a:r>
              <a:rPr lang="fr-FR" sz="2000" dirty="0" err="1"/>
              <a:t>never</a:t>
            </a:r>
            <a:r>
              <a:rPr lang="fr-FR" sz="2000" dirty="0"/>
              <a:t> </a:t>
            </a:r>
            <a:r>
              <a:rPr lang="fr-FR" sz="2000" dirty="0" err="1"/>
              <a:t>pass</a:t>
            </a:r>
            <a:r>
              <a:rPr lang="fr-FR" sz="2000" dirty="0"/>
              <a:t> </a:t>
            </a:r>
            <a:r>
              <a:rPr lang="fr-FR" sz="2000" dirty="0" err="1"/>
              <a:t>silently</a:t>
            </a:r>
            <a:r>
              <a:rPr lang="fr-FR" sz="2000" dirty="0"/>
              <a:t> : les erreurs ne devraient jamais passer silencieusement ;</a:t>
            </a:r>
          </a:p>
          <a:p>
            <a:r>
              <a:rPr lang="fr-FR" sz="2000" dirty="0" err="1"/>
              <a:t>Unless</a:t>
            </a:r>
            <a:r>
              <a:rPr lang="fr-FR" sz="2000" dirty="0"/>
              <a:t> </a:t>
            </a:r>
            <a:r>
              <a:rPr lang="fr-FR" sz="2000" dirty="0" err="1"/>
              <a:t>explicitly</a:t>
            </a:r>
            <a:r>
              <a:rPr lang="fr-FR" sz="2000" dirty="0"/>
              <a:t> </a:t>
            </a:r>
            <a:r>
              <a:rPr lang="fr-FR" sz="2000" dirty="0" err="1"/>
              <a:t>silenced</a:t>
            </a:r>
            <a:r>
              <a:rPr lang="fr-FR" sz="2000" dirty="0"/>
              <a:t> : à moins qu'elles n'aient été explicitement réduites au silence ;</a:t>
            </a:r>
          </a:p>
          <a:p>
            <a:r>
              <a:rPr lang="fr-FR" sz="2000" dirty="0"/>
              <a:t>In the face of </a:t>
            </a:r>
            <a:r>
              <a:rPr lang="fr-FR" sz="2000" dirty="0" err="1"/>
              <a:t>ambiguity</a:t>
            </a:r>
            <a:r>
              <a:rPr lang="fr-FR" sz="2000" dirty="0"/>
              <a:t>, refuse the </a:t>
            </a:r>
            <a:r>
              <a:rPr lang="fr-FR" sz="2000" dirty="0" err="1"/>
              <a:t>temptation</a:t>
            </a:r>
            <a:r>
              <a:rPr lang="fr-FR" sz="2000" dirty="0"/>
              <a:t> to </a:t>
            </a:r>
            <a:r>
              <a:rPr lang="fr-FR" sz="2000" dirty="0" err="1"/>
              <a:t>guess</a:t>
            </a:r>
            <a:r>
              <a:rPr lang="fr-FR" sz="2000" dirty="0"/>
              <a:t> : en cas d'ambiguïté, résistez à la tentation de deviner ;</a:t>
            </a:r>
          </a:p>
          <a:p>
            <a:r>
              <a:rPr lang="fr-FR" sz="2000" dirty="0"/>
              <a:t>There </a:t>
            </a:r>
            <a:r>
              <a:rPr lang="fr-FR" sz="2000" dirty="0" err="1"/>
              <a:t>should</a:t>
            </a:r>
            <a:r>
              <a:rPr lang="fr-FR" sz="2000" dirty="0"/>
              <a:t> </a:t>
            </a:r>
            <a:r>
              <a:rPr lang="fr-FR" sz="2000" dirty="0" err="1"/>
              <a:t>be</a:t>
            </a:r>
            <a:r>
              <a:rPr lang="fr-FR" sz="2000" dirty="0"/>
              <a:t> one -- and </a:t>
            </a:r>
            <a:r>
              <a:rPr lang="fr-FR" sz="2000" dirty="0" err="1"/>
              <a:t>preferably</a:t>
            </a:r>
            <a:r>
              <a:rPr lang="fr-FR" sz="2000" dirty="0"/>
              <a:t> </a:t>
            </a:r>
            <a:r>
              <a:rPr lang="fr-FR" sz="2000" dirty="0" err="1"/>
              <a:t>only</a:t>
            </a:r>
            <a:r>
              <a:rPr lang="fr-FR" sz="2000" dirty="0"/>
              <a:t> one -- </a:t>
            </a:r>
            <a:r>
              <a:rPr lang="fr-FR" sz="2000" dirty="0" err="1"/>
              <a:t>obvious</a:t>
            </a:r>
            <a:r>
              <a:rPr lang="fr-FR" sz="2000" dirty="0"/>
              <a:t> </a:t>
            </a:r>
            <a:r>
              <a:rPr lang="fr-FR" sz="2000" dirty="0" err="1"/>
              <a:t>way</a:t>
            </a:r>
            <a:r>
              <a:rPr lang="fr-FR" sz="2000" dirty="0"/>
              <a:t> to do </a:t>
            </a:r>
            <a:r>
              <a:rPr lang="fr-FR" sz="2000" dirty="0" err="1"/>
              <a:t>it</a:t>
            </a:r>
            <a:r>
              <a:rPr lang="fr-FR" sz="2000" dirty="0"/>
              <a:t> : il devrait exister une (et de préférence une seule) manière évidente de procéder ;</a:t>
            </a:r>
          </a:p>
          <a:p>
            <a:r>
              <a:rPr lang="fr-FR" sz="2000" dirty="0" err="1"/>
              <a:t>Although</a:t>
            </a:r>
            <a:r>
              <a:rPr lang="fr-FR" sz="2000" dirty="0"/>
              <a:t> </a:t>
            </a:r>
            <a:r>
              <a:rPr lang="fr-FR" sz="2000" dirty="0" err="1"/>
              <a:t>that</a:t>
            </a:r>
            <a:r>
              <a:rPr lang="fr-FR" sz="2000" dirty="0"/>
              <a:t> </a:t>
            </a:r>
            <a:r>
              <a:rPr lang="fr-FR" sz="2000" dirty="0" err="1"/>
              <a:t>way</a:t>
            </a:r>
            <a:r>
              <a:rPr lang="fr-FR" sz="2000" dirty="0"/>
              <a:t> </a:t>
            </a:r>
            <a:r>
              <a:rPr lang="fr-FR" sz="2000" dirty="0" err="1"/>
              <a:t>may</a:t>
            </a:r>
            <a:r>
              <a:rPr lang="fr-FR" sz="2000" dirty="0"/>
              <a:t> not </a:t>
            </a:r>
            <a:r>
              <a:rPr lang="fr-FR" sz="2000" dirty="0" err="1"/>
              <a:t>be</a:t>
            </a:r>
            <a:r>
              <a:rPr lang="fr-FR" sz="2000" dirty="0"/>
              <a:t> </a:t>
            </a:r>
            <a:r>
              <a:rPr lang="fr-FR" sz="2000" dirty="0" err="1"/>
              <a:t>obvious</a:t>
            </a:r>
            <a:r>
              <a:rPr lang="fr-FR" sz="2000" dirty="0"/>
              <a:t> at first </a:t>
            </a:r>
            <a:r>
              <a:rPr lang="fr-FR" sz="2000" dirty="0" err="1"/>
              <a:t>unless</a:t>
            </a:r>
            <a:r>
              <a:rPr lang="fr-FR" sz="2000" dirty="0"/>
              <a:t> </a:t>
            </a:r>
            <a:r>
              <a:rPr lang="fr-FR" sz="2000" dirty="0" err="1"/>
              <a:t>you're</a:t>
            </a:r>
            <a:r>
              <a:rPr lang="fr-FR" sz="2000" dirty="0"/>
              <a:t> Dutch : même si cette manière n'est pas forcément évidente au premier abord, à moins que vous ne soyez Néerlandais ; </a:t>
            </a:r>
            <a:endParaRPr lang="fr-FR" sz="2000" dirty="0" smtClean="0"/>
          </a:p>
          <a:p>
            <a:r>
              <a:rPr lang="fr-FR" sz="2000" dirty="0" err="1" smtClean="0"/>
              <a:t>Now</a:t>
            </a:r>
            <a:r>
              <a:rPr lang="fr-FR" sz="2000" dirty="0" smtClean="0"/>
              <a:t> </a:t>
            </a:r>
            <a:r>
              <a:rPr lang="fr-FR" sz="2000" dirty="0" err="1"/>
              <a:t>is</a:t>
            </a:r>
            <a:r>
              <a:rPr lang="fr-FR" sz="2000" dirty="0"/>
              <a:t> </a:t>
            </a:r>
            <a:r>
              <a:rPr lang="fr-FR" sz="2000" dirty="0" err="1"/>
              <a:t>better</a:t>
            </a:r>
            <a:r>
              <a:rPr lang="fr-FR" sz="2000" dirty="0"/>
              <a:t> </a:t>
            </a:r>
            <a:r>
              <a:rPr lang="fr-FR" sz="2000" dirty="0" err="1"/>
              <a:t>than</a:t>
            </a:r>
            <a:r>
              <a:rPr lang="fr-FR" sz="2000" dirty="0"/>
              <a:t> </a:t>
            </a:r>
            <a:r>
              <a:rPr lang="fr-FR" sz="2000" dirty="0" err="1"/>
              <a:t>never</a:t>
            </a:r>
            <a:r>
              <a:rPr lang="fr-FR" sz="2000" dirty="0"/>
              <a:t> : maintenant est préférable à jamais ;</a:t>
            </a:r>
          </a:p>
          <a:p>
            <a:r>
              <a:rPr lang="fr-FR" sz="2000" dirty="0" err="1"/>
              <a:t>Although</a:t>
            </a:r>
            <a:r>
              <a:rPr lang="fr-FR" sz="2000" dirty="0"/>
              <a:t> </a:t>
            </a:r>
            <a:r>
              <a:rPr lang="fr-FR" sz="2000" dirty="0" err="1"/>
              <a:t>never</a:t>
            </a:r>
            <a:r>
              <a:rPr lang="fr-FR" sz="2000" dirty="0"/>
              <a:t> </a:t>
            </a:r>
            <a:r>
              <a:rPr lang="fr-FR" sz="2000" dirty="0" err="1"/>
              <a:t>is</a:t>
            </a:r>
            <a:r>
              <a:rPr lang="fr-FR" sz="2000" dirty="0"/>
              <a:t> </a:t>
            </a:r>
            <a:r>
              <a:rPr lang="fr-FR" sz="2000" dirty="0" err="1"/>
              <a:t>often</a:t>
            </a:r>
            <a:r>
              <a:rPr lang="fr-FR" sz="2000" dirty="0"/>
              <a:t> </a:t>
            </a:r>
            <a:r>
              <a:rPr lang="fr-FR" sz="2000" dirty="0" err="1"/>
              <a:t>better</a:t>
            </a:r>
            <a:r>
              <a:rPr lang="fr-FR" sz="2000" dirty="0"/>
              <a:t> </a:t>
            </a:r>
            <a:r>
              <a:rPr lang="fr-FR" sz="2000" dirty="0" err="1"/>
              <a:t>than</a:t>
            </a:r>
            <a:r>
              <a:rPr lang="fr-FR" sz="2000" dirty="0"/>
              <a:t> *right* </a:t>
            </a:r>
            <a:r>
              <a:rPr lang="fr-FR" sz="2000" dirty="0" err="1"/>
              <a:t>now</a:t>
            </a:r>
            <a:r>
              <a:rPr lang="fr-FR" sz="2000" dirty="0"/>
              <a:t> : mais jamais est parfois préférable à </a:t>
            </a:r>
            <a:r>
              <a:rPr lang="fr-FR" sz="2000"/>
              <a:t>immédiatement </a:t>
            </a:r>
            <a:r>
              <a:rPr lang="fr-FR" sz="2000" smtClean="0"/>
              <a:t>;</a:t>
            </a:r>
            <a:endParaRPr lang="fr-FR" sz="2000" dirty="0"/>
          </a:p>
        </p:txBody>
      </p:sp>
    </p:spTree>
    <p:extLst>
      <p:ext uri="{BB962C8B-B14F-4D97-AF65-F5344CB8AC3E}">
        <p14:creationId xmlns:p14="http://schemas.microsoft.com/office/powerpoint/2010/main" val="2728717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Bonnes pratiques</a:t>
            </a:r>
            <a:endParaRPr lang="fr-FR" dirty="0"/>
          </a:p>
        </p:txBody>
      </p:sp>
      <p:sp>
        <p:nvSpPr>
          <p:cNvPr id="3" name="Espace réservé du contenu 2"/>
          <p:cNvSpPr>
            <a:spLocks noGrp="1"/>
          </p:cNvSpPr>
          <p:nvPr>
            <p:ph idx="1"/>
          </p:nvPr>
        </p:nvSpPr>
        <p:spPr/>
        <p:txBody>
          <a:bodyPr/>
          <a:lstStyle/>
          <a:p>
            <a:r>
              <a:rPr lang="fr-FR" sz="2000" dirty="0" smtClean="0"/>
              <a:t>If </a:t>
            </a:r>
            <a:r>
              <a:rPr lang="fr-FR" sz="2000" dirty="0"/>
              <a:t>the </a:t>
            </a:r>
            <a:r>
              <a:rPr lang="fr-FR" sz="2000" dirty="0" err="1"/>
              <a:t>implementation</a:t>
            </a:r>
            <a:r>
              <a:rPr lang="fr-FR" sz="2000" dirty="0"/>
              <a:t> </a:t>
            </a:r>
            <a:r>
              <a:rPr lang="fr-FR" sz="2000" dirty="0" err="1"/>
              <a:t>is</a:t>
            </a:r>
            <a:r>
              <a:rPr lang="fr-FR" sz="2000" dirty="0"/>
              <a:t> hard to </a:t>
            </a:r>
            <a:r>
              <a:rPr lang="fr-FR" sz="2000" dirty="0" err="1"/>
              <a:t>explain</a:t>
            </a:r>
            <a:r>
              <a:rPr lang="fr-FR" sz="2000" dirty="0"/>
              <a:t>, </a:t>
            </a:r>
            <a:r>
              <a:rPr lang="fr-FR" sz="2000" dirty="0" err="1"/>
              <a:t>it's</a:t>
            </a:r>
            <a:r>
              <a:rPr lang="fr-FR" sz="2000" dirty="0"/>
              <a:t> a </a:t>
            </a:r>
            <a:r>
              <a:rPr lang="fr-FR" sz="2000" dirty="0" err="1"/>
              <a:t>bad</a:t>
            </a:r>
            <a:r>
              <a:rPr lang="fr-FR" sz="2000" dirty="0"/>
              <a:t> </a:t>
            </a:r>
            <a:r>
              <a:rPr lang="fr-FR" sz="2000" dirty="0" err="1"/>
              <a:t>idea</a:t>
            </a:r>
            <a:r>
              <a:rPr lang="fr-FR" sz="2000" dirty="0"/>
              <a:t> : si la mise en œuvre est difficile à expliquer, c'est une mauvaise idée ;</a:t>
            </a:r>
          </a:p>
          <a:p>
            <a:r>
              <a:rPr lang="fr-FR" sz="2000" dirty="0"/>
              <a:t>If the </a:t>
            </a:r>
            <a:r>
              <a:rPr lang="fr-FR" sz="2000" dirty="0" err="1"/>
              <a:t>implementation</a:t>
            </a:r>
            <a:r>
              <a:rPr lang="fr-FR" sz="2000" dirty="0"/>
              <a:t> </a:t>
            </a:r>
            <a:r>
              <a:rPr lang="fr-FR" sz="2000" dirty="0" err="1"/>
              <a:t>is</a:t>
            </a:r>
            <a:r>
              <a:rPr lang="fr-FR" sz="2000" dirty="0"/>
              <a:t> </a:t>
            </a:r>
            <a:r>
              <a:rPr lang="fr-FR" sz="2000" dirty="0" err="1"/>
              <a:t>easy</a:t>
            </a:r>
            <a:r>
              <a:rPr lang="fr-FR" sz="2000" dirty="0"/>
              <a:t> to </a:t>
            </a:r>
            <a:r>
              <a:rPr lang="fr-FR" sz="2000" dirty="0" err="1"/>
              <a:t>explain</a:t>
            </a:r>
            <a:r>
              <a:rPr lang="fr-FR" sz="2000" dirty="0"/>
              <a:t>, </a:t>
            </a:r>
            <a:r>
              <a:rPr lang="fr-FR" sz="2000" dirty="0" err="1"/>
              <a:t>it</a:t>
            </a:r>
            <a:r>
              <a:rPr lang="fr-FR" sz="2000" dirty="0"/>
              <a:t> </a:t>
            </a:r>
            <a:r>
              <a:rPr lang="fr-FR" sz="2000" dirty="0" err="1"/>
              <a:t>may</a:t>
            </a:r>
            <a:r>
              <a:rPr lang="fr-FR" sz="2000" dirty="0"/>
              <a:t> </a:t>
            </a:r>
            <a:r>
              <a:rPr lang="fr-FR" sz="2000" dirty="0" err="1"/>
              <a:t>be</a:t>
            </a:r>
            <a:r>
              <a:rPr lang="fr-FR" sz="2000" dirty="0"/>
              <a:t> a good </a:t>
            </a:r>
            <a:r>
              <a:rPr lang="fr-FR" sz="2000" dirty="0" err="1"/>
              <a:t>idea</a:t>
            </a:r>
            <a:r>
              <a:rPr lang="fr-FR" sz="2000" dirty="0"/>
              <a:t> : si la mise en œuvre est facile à expliquer, ce peut être une bonne </a:t>
            </a:r>
            <a:r>
              <a:rPr lang="fr-FR" sz="2000"/>
              <a:t>idée </a:t>
            </a:r>
            <a:r>
              <a:rPr lang="fr-FR" sz="2000" smtClean="0"/>
              <a:t>;</a:t>
            </a:r>
            <a:endParaRPr lang="fr-FR" sz="2000" dirty="0"/>
          </a:p>
        </p:txBody>
      </p:sp>
    </p:spTree>
    <p:extLst>
      <p:ext uri="{BB962C8B-B14F-4D97-AF65-F5344CB8AC3E}">
        <p14:creationId xmlns:p14="http://schemas.microsoft.com/office/powerpoint/2010/main" val="1023928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spcAft>
                <a:spcPts val="300"/>
              </a:spcAft>
            </a:pPr>
            <a:r>
              <a:rPr lang="fr-FR" altLang="fr-FR" smtClean="0"/>
              <a:t>Qu’est-ce qu’un Design Pattern ?</a:t>
            </a:r>
          </a:p>
        </p:txBody>
      </p:sp>
      <p:sp>
        <p:nvSpPr>
          <p:cNvPr id="3075" name="Rectangle 3"/>
          <p:cNvSpPr>
            <a:spLocks noGrp="1" noChangeArrowheads="1"/>
          </p:cNvSpPr>
          <p:nvPr>
            <p:ph type="body" idx="1"/>
          </p:nvPr>
        </p:nvSpPr>
        <p:spPr>
          <a:xfrm>
            <a:off x="279400" y="1312863"/>
            <a:ext cx="8599488" cy="4276725"/>
          </a:xfrm>
        </p:spPr>
        <p:txBody>
          <a:bodyPr/>
          <a:lstStyle/>
          <a:p>
            <a:pPr eaLnBrk="1" hangingPunct="1"/>
            <a:r>
              <a:rPr lang="fr-FR" altLang="fr-FR" sz="2000" smtClean="0"/>
              <a:t>Concevoir des systèmes logiciel complexes n’est pas trivial</a:t>
            </a:r>
          </a:p>
          <a:p>
            <a:pPr eaLnBrk="1" hangingPunct="1"/>
            <a:r>
              <a:rPr lang="fr-FR" altLang="fr-FR" sz="2000" smtClean="0"/>
              <a:t>De nombreuses contraintes imposent des restrictions à la conception</a:t>
            </a:r>
          </a:p>
          <a:p>
            <a:pPr lvl="1" eaLnBrk="1" hangingPunct="1"/>
            <a:r>
              <a:rPr lang="fr-FR" altLang="fr-FR" sz="1800" smtClean="0"/>
              <a:t>Exigences fonctionnelles</a:t>
            </a:r>
          </a:p>
          <a:p>
            <a:pPr lvl="2" eaLnBrk="1" hangingPunct="1"/>
            <a:r>
              <a:rPr lang="fr-FR" altLang="fr-FR" sz="1600" smtClean="0"/>
              <a:t>Sujettes au changement</a:t>
            </a:r>
          </a:p>
          <a:p>
            <a:pPr lvl="1" eaLnBrk="1" hangingPunct="1"/>
            <a:r>
              <a:rPr lang="fr-FR" altLang="fr-FR" sz="1800" smtClean="0"/>
              <a:t>Limitations imposées par le matériel</a:t>
            </a:r>
          </a:p>
          <a:p>
            <a:pPr lvl="1" eaLnBrk="1" hangingPunct="1"/>
            <a:r>
              <a:rPr lang="fr-FR" altLang="fr-FR" sz="1800" smtClean="0"/>
              <a:t>Contraintes des langages de programmation</a:t>
            </a:r>
          </a:p>
          <a:p>
            <a:pPr lvl="1" eaLnBrk="1" hangingPunct="1"/>
            <a:r>
              <a:rPr lang="fr-FR" altLang="fr-FR" sz="1800" smtClean="0"/>
              <a:t>Logiciels et frameworks existants</a:t>
            </a:r>
          </a:p>
          <a:p>
            <a:pPr lvl="1" eaLnBrk="1" hangingPunct="1"/>
            <a:r>
              <a:rPr lang="fr-FR" altLang="fr-FR" sz="1800" smtClean="0"/>
              <a:t>Dates butoir des projets</a:t>
            </a:r>
          </a:p>
          <a:p>
            <a:pPr eaLnBrk="1" hangingPunct="1"/>
            <a:r>
              <a:rPr lang="fr-FR" altLang="fr-FR" sz="2000" smtClean="0"/>
              <a:t>Nombreux sont, parmi ces problèmes, ceux qui ne sont pas nouveaux</a:t>
            </a:r>
          </a:p>
          <a:p>
            <a:pPr lvl="1" eaLnBrk="1" hangingPunct="1"/>
            <a:r>
              <a:rPr lang="fr-FR" altLang="fr-FR" sz="1800" smtClean="0"/>
              <a:t>Ils ont déjà été traités par des experts du domaine</a:t>
            </a:r>
          </a:p>
          <a:p>
            <a:pPr eaLnBrk="1" hangingPunct="1"/>
            <a:r>
              <a:rPr lang="fr-FR" altLang="fr-FR" sz="2000" smtClean="0"/>
              <a:t>Les design patterns intègrent les connaissances des experts !</a:t>
            </a:r>
          </a:p>
          <a:p>
            <a:pPr eaLnBrk="1" hangingPunct="1"/>
            <a:endParaRPr lang="fr-FR" altLang="fr-FR" sz="2000" smtClean="0"/>
          </a:p>
        </p:txBody>
      </p:sp>
    </p:spTree>
    <p:extLst>
      <p:ext uri="{BB962C8B-B14F-4D97-AF65-F5344CB8AC3E}">
        <p14:creationId xmlns:p14="http://schemas.microsoft.com/office/powerpoint/2010/main" val="37132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spcAft>
                <a:spcPts val="300"/>
              </a:spcAft>
            </a:pPr>
            <a:r>
              <a:rPr lang="fr-FR" altLang="fr-FR" smtClean="0"/>
              <a:t>Design Patterns OO : exemple 1</a:t>
            </a:r>
            <a:endParaRPr lang="en-US" altLang="fr-FR" b="1" smtClean="0">
              <a:solidFill>
                <a:schemeClr val="tx1"/>
              </a:solidFill>
            </a:endParaRPr>
          </a:p>
        </p:txBody>
      </p:sp>
      <p:sp>
        <p:nvSpPr>
          <p:cNvPr id="4099" name="Rectangle 3"/>
          <p:cNvSpPr>
            <a:spLocks noGrp="1" noChangeArrowheads="1"/>
          </p:cNvSpPr>
          <p:nvPr>
            <p:ph type="body" idx="1"/>
          </p:nvPr>
        </p:nvSpPr>
        <p:spPr>
          <a:xfrm>
            <a:off x="279400" y="1312863"/>
            <a:ext cx="8599488" cy="3468687"/>
          </a:xfrm>
        </p:spPr>
        <p:txBody>
          <a:bodyPr/>
          <a:lstStyle/>
          <a:p>
            <a:pPr eaLnBrk="1" hangingPunct="1"/>
            <a:r>
              <a:rPr lang="fr-FR" altLang="fr-FR" smtClean="0"/>
              <a:t>Problème</a:t>
            </a:r>
          </a:p>
          <a:p>
            <a:pPr lvl="1" eaLnBrk="1" hangingPunct="1"/>
            <a:r>
              <a:rPr lang="fr-FR" altLang="fr-FR" smtClean="0"/>
              <a:t>Dans mon application, j’ai besoin d’accéder aux informations concernant la configuration</a:t>
            </a:r>
          </a:p>
          <a:p>
            <a:pPr lvl="1" eaLnBrk="1" hangingPunct="1"/>
            <a:r>
              <a:rPr lang="fr-FR" altLang="fr-FR" smtClean="0"/>
              <a:t>Je peux avoir besoin d’y accéder depuis n’importe quel point de mon application</a:t>
            </a:r>
          </a:p>
          <a:p>
            <a:pPr lvl="1" eaLnBrk="1" hangingPunct="1"/>
            <a:r>
              <a:rPr lang="fr-FR" altLang="fr-FR" smtClean="0"/>
              <a:t>Je veux modéliser par une classe cette information : </a:t>
            </a:r>
            <a:r>
              <a:rPr lang="fr-FR" altLang="fr-FR" smtClean="0">
                <a:latin typeface="Courier New" panose="02070309020205020404" pitchFamily="49" charset="0"/>
              </a:rPr>
              <a:t>ConfigInfo</a:t>
            </a:r>
          </a:p>
          <a:p>
            <a:pPr lvl="2" eaLnBrk="1" hangingPunct="1"/>
            <a:r>
              <a:rPr lang="fr-FR" altLang="fr-FR" smtClean="0"/>
              <a:t>Mais il ne doit exister qu’</a:t>
            </a:r>
            <a:r>
              <a:rPr lang="fr-FR" altLang="fr-FR" i="1" smtClean="0">
                <a:latin typeface="Century Schoolbook" pitchFamily="18" charset="0"/>
              </a:rPr>
              <a:t>une seule instance de cette classe</a:t>
            </a:r>
          </a:p>
          <a:p>
            <a:pPr lvl="1" eaLnBrk="1" hangingPunct="1"/>
            <a:r>
              <a:rPr lang="fr-FR" altLang="fr-FR" smtClean="0"/>
              <a:t>Pour améliorer mon code</a:t>
            </a:r>
          </a:p>
          <a:p>
            <a:pPr lvl="2" eaLnBrk="1" hangingPunct="1"/>
            <a:r>
              <a:rPr lang="fr-FR" altLang="fr-FR" smtClean="0"/>
              <a:t>Je souhaite éviter le passage de nombreuses références à cet objet</a:t>
            </a:r>
          </a:p>
          <a:p>
            <a:pPr lvl="2" eaLnBrk="1" hangingPunct="1"/>
            <a:r>
              <a:rPr lang="fr-FR" altLang="fr-FR" smtClean="0"/>
              <a:t>Je ne veux pas employer de variables globales</a:t>
            </a:r>
          </a:p>
          <a:p>
            <a:pPr eaLnBrk="1" hangingPunct="1"/>
            <a:endParaRPr lang="fr-FR" altLang="fr-FR" smtClean="0"/>
          </a:p>
        </p:txBody>
      </p:sp>
    </p:spTree>
    <p:extLst>
      <p:ext uri="{BB962C8B-B14F-4D97-AF65-F5344CB8AC3E}">
        <p14:creationId xmlns:p14="http://schemas.microsoft.com/office/powerpoint/2010/main" val="177062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Aft>
                <a:spcPts val="300"/>
              </a:spcAft>
            </a:pPr>
            <a:r>
              <a:rPr lang="fr-FR" altLang="fr-FR" smtClean="0"/>
              <a:t>Le pattern </a:t>
            </a:r>
            <a:r>
              <a:rPr lang="fr-FR" altLang="fr-FR" i="1" smtClean="0"/>
              <a:t>Singleton</a:t>
            </a:r>
            <a:endParaRPr lang="en-US" altLang="fr-FR" b="1" i="1" smtClean="0">
              <a:solidFill>
                <a:schemeClr val="tx1"/>
              </a:solidFill>
            </a:endParaRPr>
          </a:p>
        </p:txBody>
      </p:sp>
      <p:sp>
        <p:nvSpPr>
          <p:cNvPr id="5123" name="Rectangle 3"/>
          <p:cNvSpPr>
            <a:spLocks noGrp="1" noChangeArrowheads="1"/>
          </p:cNvSpPr>
          <p:nvPr>
            <p:ph type="body" idx="1"/>
          </p:nvPr>
        </p:nvSpPr>
        <p:spPr>
          <a:xfrm>
            <a:off x="279400" y="1312863"/>
            <a:ext cx="8599488" cy="2593975"/>
          </a:xfrm>
        </p:spPr>
        <p:txBody>
          <a:bodyPr/>
          <a:lstStyle/>
          <a:p>
            <a:pPr eaLnBrk="1" hangingPunct="1"/>
            <a:r>
              <a:rPr lang="fr-FR" altLang="fr-FR" smtClean="0"/>
              <a:t>Solution : le pattern </a:t>
            </a:r>
            <a:r>
              <a:rPr lang="fr-FR" altLang="fr-FR" i="1" smtClean="0"/>
              <a:t>Singleton</a:t>
            </a:r>
          </a:p>
          <a:p>
            <a:pPr lvl="1" eaLnBrk="1" hangingPunct="1"/>
            <a:r>
              <a:rPr lang="fr-FR" altLang="fr-FR" smtClean="0"/>
              <a:t>Faire en sorte que le client ne puisse pas instancier la classe directement</a:t>
            </a:r>
          </a:p>
          <a:p>
            <a:pPr lvl="2" eaLnBrk="1" hangingPunct="1"/>
            <a:r>
              <a:rPr lang="fr-FR" altLang="fr-FR" smtClean="0"/>
              <a:t>Pour cela, rendre le constructeur privé</a:t>
            </a:r>
          </a:p>
          <a:p>
            <a:pPr lvl="1" eaLnBrk="1" hangingPunct="1"/>
            <a:r>
              <a:rPr lang="fr-FR" altLang="fr-FR" smtClean="0"/>
              <a:t>Fournir une méthode de classe qui permet l’accès à l’unique instance</a:t>
            </a:r>
          </a:p>
          <a:p>
            <a:pPr lvl="2" eaLnBrk="1" hangingPunct="1"/>
            <a:r>
              <a:rPr lang="fr-FR" altLang="fr-FR" smtClean="0"/>
              <a:t>La méthode </a:t>
            </a:r>
            <a:r>
              <a:rPr lang="fr-FR" altLang="fr-FR" smtClean="0">
                <a:latin typeface="Courier New" panose="02070309020205020404" pitchFamily="49" charset="0"/>
              </a:rPr>
              <a:t>getInstance()</a:t>
            </a:r>
            <a:r>
              <a:rPr lang="fr-FR" altLang="fr-FR" smtClean="0"/>
              <a:t> retourne l’instance unique (après l’avoir créée si nécessaire)</a:t>
            </a:r>
          </a:p>
          <a:p>
            <a:pPr lvl="1" eaLnBrk="1" hangingPunct="1"/>
            <a:endParaRPr lang="fr-FR" altLang="fr-FR" smtClean="0"/>
          </a:p>
          <a:p>
            <a:pPr eaLnBrk="1" hangingPunct="1"/>
            <a:endParaRPr lang="fr-FR" altLang="fr-FR" smtClean="0"/>
          </a:p>
        </p:txBody>
      </p:sp>
      <p:grpSp>
        <p:nvGrpSpPr>
          <p:cNvPr id="5124" name="Group 4"/>
          <p:cNvGrpSpPr>
            <a:grpSpLocks/>
          </p:cNvGrpSpPr>
          <p:nvPr/>
        </p:nvGrpSpPr>
        <p:grpSpPr bwMode="auto">
          <a:xfrm>
            <a:off x="3132138" y="4797425"/>
            <a:ext cx="2790825" cy="1509713"/>
            <a:chOff x="1995" y="2220"/>
            <a:chExt cx="1758" cy="951"/>
          </a:xfrm>
        </p:grpSpPr>
        <p:sp>
          <p:nvSpPr>
            <p:cNvPr id="5125" name="Rectangle 5"/>
            <p:cNvSpPr>
              <a:spLocks noChangeArrowheads="1"/>
            </p:cNvSpPr>
            <p:nvPr/>
          </p:nvSpPr>
          <p:spPr bwMode="blackWhite">
            <a:xfrm>
              <a:off x="1995" y="2660"/>
              <a:ext cx="1448" cy="422"/>
            </a:xfrm>
            <a:prstGeom prst="rect">
              <a:avLst/>
            </a:prstGeom>
            <a:solidFill>
              <a:schemeClr val="accent1"/>
            </a:solidFill>
            <a:ln w="12700" cap="rnd">
              <a:solidFill>
                <a:schemeClr val="tx1"/>
              </a:solidFill>
              <a:round/>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26" name="Rectangle 6"/>
            <p:cNvSpPr>
              <a:spLocks noChangeArrowheads="1"/>
            </p:cNvSpPr>
            <p:nvPr/>
          </p:nvSpPr>
          <p:spPr bwMode="auto">
            <a:xfrm>
              <a:off x="2014" y="2671"/>
              <a:ext cx="6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-ConfigInfo()</a:t>
              </a:r>
            </a:p>
          </p:txBody>
        </p:sp>
        <p:sp>
          <p:nvSpPr>
            <p:cNvPr id="5127" name="Rectangle 7"/>
            <p:cNvSpPr>
              <a:spLocks noChangeArrowheads="1"/>
            </p:cNvSpPr>
            <p:nvPr/>
          </p:nvSpPr>
          <p:spPr bwMode="auto">
            <a:xfrm>
              <a:off x="2014" y="2804"/>
              <a:ext cx="13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a:t>
              </a:r>
              <a:r>
                <a:rPr lang="fr-FR" altLang="fr-FR" sz="1400" u="sng" noProof="1"/>
                <a:t>getInstance() : ConfigInfo</a:t>
              </a:r>
            </a:p>
          </p:txBody>
        </p:sp>
        <p:sp>
          <p:nvSpPr>
            <p:cNvPr id="5128" name="Rectangle 8"/>
            <p:cNvSpPr>
              <a:spLocks noChangeArrowheads="1"/>
            </p:cNvSpPr>
            <p:nvPr/>
          </p:nvSpPr>
          <p:spPr bwMode="auto">
            <a:xfrm>
              <a:off x="2014" y="2928"/>
              <a:ext cx="1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+getConfigValue() : String</a:t>
              </a:r>
            </a:p>
          </p:txBody>
        </p:sp>
        <p:sp>
          <p:nvSpPr>
            <p:cNvPr id="5129" name="Rectangle 9"/>
            <p:cNvSpPr>
              <a:spLocks noChangeArrowheads="1"/>
            </p:cNvSpPr>
            <p:nvPr/>
          </p:nvSpPr>
          <p:spPr bwMode="blackWhite">
            <a:xfrm>
              <a:off x="1995" y="2487"/>
              <a:ext cx="1448" cy="173"/>
            </a:xfrm>
            <a:prstGeom prst="rect">
              <a:avLst/>
            </a:prstGeom>
            <a:solidFill>
              <a:schemeClr val="accent1"/>
            </a:solidFill>
            <a:ln w="12700" cap="rnd">
              <a:solidFill>
                <a:schemeClr val="tx1"/>
              </a:solidFill>
              <a:round/>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30" name="Rectangle 10"/>
            <p:cNvSpPr>
              <a:spLocks noChangeArrowheads="1"/>
            </p:cNvSpPr>
            <p:nvPr/>
          </p:nvSpPr>
          <p:spPr bwMode="auto">
            <a:xfrm>
              <a:off x="2014" y="2496"/>
              <a:ext cx="10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a:t>
              </a:r>
              <a:r>
                <a:rPr lang="fr-FR" altLang="fr-FR" sz="1400" u="sng" noProof="1"/>
                <a:t>instance : ConfigInfo</a:t>
              </a:r>
            </a:p>
          </p:txBody>
        </p:sp>
        <p:sp>
          <p:nvSpPr>
            <p:cNvPr id="5131" name="Rectangle 11"/>
            <p:cNvSpPr>
              <a:spLocks noChangeArrowheads="1"/>
            </p:cNvSpPr>
            <p:nvPr/>
          </p:nvSpPr>
          <p:spPr bwMode="blackWhite">
            <a:xfrm>
              <a:off x="1995" y="2289"/>
              <a:ext cx="1448" cy="198"/>
            </a:xfrm>
            <a:prstGeom prst="rect">
              <a:avLst/>
            </a:prstGeom>
            <a:solidFill>
              <a:schemeClr val="accent1"/>
            </a:solidFill>
            <a:ln w="12700" cap="rnd">
              <a:solidFill>
                <a:schemeClr val="tx1"/>
              </a:solidFill>
              <a:round/>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32" name="Rectangle 12"/>
            <p:cNvSpPr>
              <a:spLocks noChangeArrowheads="1"/>
            </p:cNvSpPr>
            <p:nvPr/>
          </p:nvSpPr>
          <p:spPr bwMode="auto">
            <a:xfrm>
              <a:off x="2424" y="2322"/>
              <a:ext cx="5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b="1" noProof="1"/>
                <a:t>ConfigInfo</a:t>
              </a:r>
              <a:endParaRPr lang="fr-FR" altLang="fr-FR" sz="1400" noProof="1"/>
            </a:p>
          </p:txBody>
        </p:sp>
        <p:sp>
          <p:nvSpPr>
            <p:cNvPr id="5133" name="Rectangle 13"/>
            <p:cNvSpPr>
              <a:spLocks noChangeArrowheads="1"/>
            </p:cNvSpPr>
            <p:nvPr/>
          </p:nvSpPr>
          <p:spPr bwMode="auto">
            <a:xfrm>
              <a:off x="3604" y="300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1</a:t>
              </a:r>
            </a:p>
          </p:txBody>
        </p:sp>
        <p:sp>
          <p:nvSpPr>
            <p:cNvPr id="5134" name="Rectangle 14"/>
            <p:cNvSpPr>
              <a:spLocks noChangeArrowheads="1"/>
            </p:cNvSpPr>
            <p:nvPr/>
          </p:nvSpPr>
          <p:spPr bwMode="auto">
            <a:xfrm>
              <a:off x="3604" y="2229"/>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fr-FR" altLang="fr-FR" sz="1400" noProof="1"/>
                <a:t>1</a:t>
              </a:r>
            </a:p>
          </p:txBody>
        </p:sp>
        <p:sp>
          <p:nvSpPr>
            <p:cNvPr id="5135" name="Freeform 15"/>
            <p:cNvSpPr>
              <a:spLocks/>
            </p:cNvSpPr>
            <p:nvPr/>
          </p:nvSpPr>
          <p:spPr bwMode="auto">
            <a:xfrm>
              <a:off x="3443" y="2487"/>
              <a:ext cx="289" cy="397"/>
            </a:xfrm>
            <a:custGeom>
              <a:avLst/>
              <a:gdLst>
                <a:gd name="T0" fmla="*/ 164 w 289"/>
                <a:gd name="T1" fmla="*/ 397 h 397"/>
                <a:gd name="T2" fmla="*/ 289 w 289"/>
                <a:gd name="T3" fmla="*/ 397 h 397"/>
                <a:gd name="T4" fmla="*/ 289 w 289"/>
                <a:gd name="T5" fmla="*/ 0 h 397"/>
                <a:gd name="T6" fmla="*/ 0 w 289"/>
                <a:gd name="T7" fmla="*/ 0 h 3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 h="397">
                  <a:moveTo>
                    <a:pt x="164" y="397"/>
                  </a:moveTo>
                  <a:lnTo>
                    <a:pt x="289" y="397"/>
                  </a:lnTo>
                  <a:lnTo>
                    <a:pt x="289" y="0"/>
                  </a:lnTo>
                  <a:lnTo>
                    <a:pt x="0" y="0"/>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136" name="Freeform 16"/>
            <p:cNvSpPr>
              <a:spLocks/>
            </p:cNvSpPr>
            <p:nvPr/>
          </p:nvSpPr>
          <p:spPr bwMode="auto">
            <a:xfrm>
              <a:off x="3443" y="2837"/>
              <a:ext cx="164" cy="93"/>
            </a:xfrm>
            <a:custGeom>
              <a:avLst/>
              <a:gdLst>
                <a:gd name="T0" fmla="*/ 82 w 164"/>
                <a:gd name="T1" fmla="*/ 93 h 93"/>
                <a:gd name="T2" fmla="*/ 0 w 164"/>
                <a:gd name="T3" fmla="*/ 47 h 93"/>
                <a:gd name="T4" fmla="*/ 82 w 164"/>
                <a:gd name="T5" fmla="*/ 0 h 93"/>
                <a:gd name="T6" fmla="*/ 164 w 164"/>
                <a:gd name="T7" fmla="*/ 47 h 93"/>
                <a:gd name="T8" fmla="*/ 82 w 164"/>
                <a:gd name="T9" fmla="*/ 93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93">
                  <a:moveTo>
                    <a:pt x="82" y="93"/>
                  </a:moveTo>
                  <a:lnTo>
                    <a:pt x="0" y="47"/>
                  </a:lnTo>
                  <a:lnTo>
                    <a:pt x="82" y="0"/>
                  </a:lnTo>
                  <a:lnTo>
                    <a:pt x="164" y="47"/>
                  </a:lnTo>
                  <a:lnTo>
                    <a:pt x="82" y="93"/>
                  </a:lnTo>
                  <a:close/>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137" name="Freeform 17"/>
            <p:cNvSpPr>
              <a:spLocks noEditPoints="1"/>
            </p:cNvSpPr>
            <p:nvPr/>
          </p:nvSpPr>
          <p:spPr bwMode="auto">
            <a:xfrm>
              <a:off x="3443" y="2422"/>
              <a:ext cx="131" cy="130"/>
            </a:xfrm>
            <a:custGeom>
              <a:avLst/>
              <a:gdLst>
                <a:gd name="T0" fmla="*/ 131 w 131"/>
                <a:gd name="T1" fmla="*/ 130 h 130"/>
                <a:gd name="T2" fmla="*/ 0 w 131"/>
                <a:gd name="T3" fmla="*/ 65 h 130"/>
                <a:gd name="T4" fmla="*/ 131 w 131"/>
                <a:gd name="T5" fmla="*/ 0 h 130"/>
                <a:gd name="T6" fmla="*/ 0 w 131"/>
                <a:gd name="T7" fmla="*/ 65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 h="130">
                  <a:moveTo>
                    <a:pt x="131" y="130"/>
                  </a:moveTo>
                  <a:lnTo>
                    <a:pt x="0" y="65"/>
                  </a:lnTo>
                  <a:moveTo>
                    <a:pt x="131" y="0"/>
                  </a:moveTo>
                  <a:lnTo>
                    <a:pt x="0" y="65"/>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5138" name="Rectangle 18"/>
            <p:cNvSpPr>
              <a:spLocks noChangeArrowheads="1"/>
            </p:cNvSpPr>
            <p:nvPr/>
          </p:nvSpPr>
          <p:spPr bwMode="white">
            <a:xfrm>
              <a:off x="3525" y="2220"/>
              <a:ext cx="207" cy="193"/>
            </a:xfrm>
            <a:prstGeom prst="rect">
              <a:avLst/>
            </a:prstGeom>
            <a:solidFill>
              <a:srgbClr val="FFFFFF"/>
            </a:solidFill>
            <a:ln w="9525">
              <a:solidFill>
                <a:schemeClr val="tx2"/>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sp>
          <p:nvSpPr>
            <p:cNvPr id="5139" name="Rectangle 19"/>
            <p:cNvSpPr>
              <a:spLocks noChangeArrowheads="1"/>
            </p:cNvSpPr>
            <p:nvPr/>
          </p:nvSpPr>
          <p:spPr bwMode="white">
            <a:xfrm>
              <a:off x="3546" y="2977"/>
              <a:ext cx="207" cy="194"/>
            </a:xfrm>
            <a:prstGeom prst="rect">
              <a:avLst/>
            </a:prstGeom>
            <a:solidFill>
              <a:schemeClr val="tx2"/>
            </a:solidFill>
            <a:ln w="9525">
              <a:solidFill>
                <a:schemeClr val="tx2"/>
              </a:solidFill>
              <a:miter lim="800000"/>
              <a:headEnd/>
              <a:tailEnd/>
            </a:ln>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fr-FR" altLang="fr-FR"/>
            </a:p>
          </p:txBody>
        </p:sp>
      </p:grpSp>
    </p:spTree>
    <p:extLst>
      <p:ext uri="{BB962C8B-B14F-4D97-AF65-F5344CB8AC3E}">
        <p14:creationId xmlns:p14="http://schemas.microsoft.com/office/powerpoint/2010/main" val="3127255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spcAft>
                <a:spcPts val="300"/>
              </a:spcAft>
            </a:pPr>
            <a:r>
              <a:rPr lang="fr-FR" altLang="fr-FR" smtClean="0"/>
              <a:t>Le pattern </a:t>
            </a:r>
            <a:r>
              <a:rPr lang="fr-FR" altLang="fr-FR" i="1" smtClean="0"/>
              <a:t>Singleton</a:t>
            </a:r>
            <a:endParaRPr lang="en-US" altLang="fr-FR" smtClean="0"/>
          </a:p>
        </p:txBody>
      </p:sp>
      <p:sp>
        <p:nvSpPr>
          <p:cNvPr id="6147" name="Rectangle 3"/>
          <p:cNvSpPr>
            <a:spLocks noGrp="1" noChangeArrowheads="1"/>
          </p:cNvSpPr>
          <p:nvPr>
            <p:ph type="body" idx="1"/>
          </p:nvPr>
        </p:nvSpPr>
        <p:spPr>
          <a:xfrm>
            <a:off x="228600" y="1162050"/>
            <a:ext cx="8599488" cy="5818188"/>
          </a:xfrm>
        </p:spPr>
        <p:txBody>
          <a:bodyPr/>
          <a:lstStyle/>
          <a:p>
            <a:pPr eaLnBrk="1" hangingPunct="1"/>
            <a:r>
              <a:rPr lang="fr-FR" altLang="fr-FR" sz="2000" dirty="0" smtClean="0"/>
              <a:t>Exemple de code :</a:t>
            </a:r>
          </a:p>
          <a:p>
            <a:pPr eaLnBrk="1" hangingPunct="1">
              <a:buFont typeface="Monotype Sorts" pitchFamily="2" charset="2"/>
              <a:buNone/>
            </a:pPr>
            <a:endParaRPr lang="fr-FR" altLang="fr-FR" sz="2000" dirty="0" smtClean="0"/>
          </a:p>
          <a:p>
            <a:pPr eaLnBrk="1" hangingPunct="1"/>
            <a:endParaRPr lang="fr-FR" altLang="fr-FR" sz="1800" dirty="0" smtClean="0"/>
          </a:p>
          <a:p>
            <a:pPr eaLnBrk="1" hangingPunct="1">
              <a:buFont typeface="Monotype Sorts" pitchFamily="2" charset="2"/>
              <a:buNone/>
            </a:pPr>
            <a:endParaRPr lang="fr-FR" altLang="fr-FR" sz="1800" dirty="0" smtClean="0"/>
          </a:p>
          <a:p>
            <a:pPr eaLnBrk="1" hangingPunct="1"/>
            <a:endParaRPr lang="fr-FR" altLang="fr-FR" sz="1800" dirty="0" smtClean="0"/>
          </a:p>
          <a:p>
            <a:pPr eaLnBrk="1" hangingPunct="1"/>
            <a:endParaRPr lang="fr-FR" altLang="fr-FR" sz="2000" dirty="0" smtClean="0"/>
          </a:p>
          <a:p>
            <a:pPr eaLnBrk="1" hangingPunct="1"/>
            <a:endParaRPr lang="fr-FR" altLang="fr-FR" sz="900" dirty="0" smtClean="0"/>
          </a:p>
          <a:p>
            <a:pPr eaLnBrk="1" hangingPunct="1"/>
            <a:r>
              <a:rPr lang="fr-FR" altLang="fr-FR" sz="2000" dirty="0" smtClean="0"/>
              <a:t>Conséquences</a:t>
            </a:r>
          </a:p>
          <a:p>
            <a:pPr lvl="1" eaLnBrk="1" hangingPunct="1"/>
            <a:r>
              <a:rPr lang="fr-FR" altLang="fr-FR" sz="1800" dirty="0" smtClean="0"/>
              <a:t>Elimine les variables globales et la nécessité de transmettre des arguments</a:t>
            </a:r>
          </a:p>
          <a:p>
            <a:pPr lvl="1" eaLnBrk="1" hangingPunct="1"/>
            <a:r>
              <a:rPr lang="fr-FR" altLang="fr-FR" sz="1800" dirty="0" smtClean="0"/>
              <a:t>La classe </a:t>
            </a:r>
            <a:r>
              <a:rPr lang="fr-FR" altLang="fr-FR" sz="1800" i="1" dirty="0" smtClean="0"/>
              <a:t>Singleton</a:t>
            </a:r>
            <a:r>
              <a:rPr lang="fr-FR" altLang="fr-FR" sz="1800" dirty="0" smtClean="0"/>
              <a:t> contrôle la création de l’unique instance</a:t>
            </a:r>
          </a:p>
          <a:p>
            <a:pPr lvl="2" eaLnBrk="1" hangingPunct="1"/>
            <a:r>
              <a:rPr lang="fr-FR" altLang="fr-FR" sz="1600" dirty="0" smtClean="0"/>
              <a:t>Peut être créée lors de la première utilisation ou lors de l’initialisation des membres statiques de la classe</a:t>
            </a:r>
          </a:p>
          <a:p>
            <a:pPr lvl="1" eaLnBrk="1" hangingPunct="1"/>
            <a:r>
              <a:rPr lang="fr-FR" altLang="fr-FR" sz="1800" dirty="0" smtClean="0"/>
              <a:t>La classe </a:t>
            </a:r>
            <a:r>
              <a:rPr lang="fr-FR" altLang="fr-FR" sz="1800" i="1" dirty="0" smtClean="0"/>
              <a:t>Singleton</a:t>
            </a:r>
            <a:r>
              <a:rPr lang="fr-FR" altLang="fr-FR" sz="1800" dirty="0" smtClean="0"/>
              <a:t> peut changer d’instance</a:t>
            </a:r>
          </a:p>
          <a:p>
            <a:pPr lvl="1" eaLnBrk="1" hangingPunct="1"/>
            <a:r>
              <a:rPr lang="fr-FR" altLang="fr-FR" sz="1800" dirty="0" smtClean="0"/>
              <a:t>Les membres statiques ne sont pas hérités par les sous-classes</a:t>
            </a:r>
          </a:p>
          <a:p>
            <a:pPr eaLnBrk="1" hangingPunct="1"/>
            <a:endParaRPr lang="fr-FR" altLang="fr-FR" sz="2000" dirty="0" smtClean="0"/>
          </a:p>
        </p:txBody>
      </p:sp>
      <p:pic>
        <p:nvPicPr>
          <p:cNvPr id="2" name="Image 1"/>
          <p:cNvPicPr>
            <a:picLocks noChangeAspect="1"/>
          </p:cNvPicPr>
          <p:nvPr/>
        </p:nvPicPr>
        <p:blipFill>
          <a:blip r:embed="rId3"/>
          <a:stretch>
            <a:fillRect/>
          </a:stretch>
        </p:blipFill>
        <p:spPr>
          <a:xfrm>
            <a:off x="3203848" y="1268760"/>
            <a:ext cx="4695825" cy="2181225"/>
          </a:xfrm>
          <a:prstGeom prst="rect">
            <a:avLst/>
          </a:prstGeom>
        </p:spPr>
      </p:pic>
    </p:spTree>
    <p:extLst>
      <p:ext uri="{BB962C8B-B14F-4D97-AF65-F5344CB8AC3E}">
        <p14:creationId xmlns:p14="http://schemas.microsoft.com/office/powerpoint/2010/main" val="127064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fr-FR" dirty="0" smtClean="0"/>
              <a:t>Le pattern </a:t>
            </a:r>
            <a:r>
              <a:rPr lang="en-US" altLang="fr-FR" i="1" dirty="0" smtClean="0"/>
              <a:t>Entity</a:t>
            </a:r>
            <a:endParaRPr lang="fr-FR" altLang="fr-FR" i="1" dirty="0" smtClean="0"/>
          </a:p>
        </p:txBody>
      </p:sp>
      <p:sp>
        <p:nvSpPr>
          <p:cNvPr id="11267" name="Rectangle 3"/>
          <p:cNvSpPr>
            <a:spLocks noGrp="1" noChangeArrowheads="1"/>
          </p:cNvSpPr>
          <p:nvPr>
            <p:ph type="body" idx="1"/>
          </p:nvPr>
        </p:nvSpPr>
        <p:spPr>
          <a:xfrm>
            <a:off x="279400" y="1312863"/>
            <a:ext cx="8599488" cy="4551362"/>
          </a:xfrm>
        </p:spPr>
        <p:txBody>
          <a:bodyPr/>
          <a:lstStyle/>
          <a:p>
            <a:pPr eaLnBrk="1" hangingPunct="1"/>
            <a:r>
              <a:rPr lang="fr-FR" altLang="fr-FR" dirty="0" smtClean="0"/>
              <a:t>Une </a:t>
            </a:r>
            <a:r>
              <a:rPr lang="fr-FR" altLang="fr-FR" i="1" dirty="0" err="1" smtClean="0">
                <a:latin typeface="Century Schoolbook" pitchFamily="18" charset="0"/>
              </a:rPr>
              <a:t>Entity</a:t>
            </a:r>
            <a:r>
              <a:rPr lang="fr-FR" altLang="fr-FR" i="1" dirty="0" smtClean="0">
                <a:latin typeface="Century Schoolbook" pitchFamily="18" charset="0"/>
              </a:rPr>
              <a:t> </a:t>
            </a:r>
            <a:r>
              <a:rPr lang="fr-FR" altLang="fr-FR" dirty="0" smtClean="0"/>
              <a:t>a les caractéristiques suivantes :</a:t>
            </a:r>
          </a:p>
          <a:p>
            <a:pPr eaLnBrk="1" hangingPunct="1"/>
            <a:r>
              <a:rPr lang="fr-FR" altLang="fr-FR" dirty="0" smtClean="0"/>
              <a:t>Il représente des données catégorisées entité dans le modèle du domaine</a:t>
            </a:r>
          </a:p>
          <a:p>
            <a:pPr lvl="1" eaLnBrk="1" hangingPunct="1"/>
            <a:r>
              <a:rPr lang="fr-FR" altLang="fr-FR" dirty="0" smtClean="0"/>
              <a:t>Il maintient l’état des entités</a:t>
            </a:r>
          </a:p>
          <a:p>
            <a:pPr lvl="1" eaLnBrk="1" hangingPunct="1"/>
            <a:r>
              <a:rPr lang="fr-FR" altLang="fr-FR" dirty="0" smtClean="0"/>
              <a:t>Il implémente la logique relative aux entités</a:t>
            </a:r>
          </a:p>
          <a:p>
            <a:pPr lvl="1" eaLnBrk="1" hangingPunct="1"/>
            <a:r>
              <a:rPr lang="fr-FR" altLang="fr-FR" dirty="0" smtClean="0"/>
              <a:t>Il peut aussi représenter les relations entre différentes entités</a:t>
            </a:r>
          </a:p>
          <a:p>
            <a:pPr eaLnBrk="1" hangingPunct="1"/>
            <a:r>
              <a:rPr lang="fr-FR" altLang="fr-FR" dirty="0" smtClean="0"/>
              <a:t>Les clients interagissent avec les objets métier</a:t>
            </a:r>
          </a:p>
          <a:p>
            <a:pPr lvl="1" eaLnBrk="1" hangingPunct="1"/>
            <a:r>
              <a:rPr lang="fr-FR" altLang="fr-FR" dirty="0" smtClean="0"/>
              <a:t>Ils appellent leurs méthodes métier</a:t>
            </a:r>
          </a:p>
        </p:txBody>
      </p:sp>
    </p:spTree>
    <p:extLst>
      <p:ext uri="{BB962C8B-B14F-4D97-AF65-F5344CB8AC3E}">
        <p14:creationId xmlns:p14="http://schemas.microsoft.com/office/powerpoint/2010/main" val="1850397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388" y="160338"/>
            <a:ext cx="8288337" cy="725487"/>
          </a:xfrm>
        </p:spPr>
        <p:txBody>
          <a:bodyPr/>
          <a:lstStyle/>
          <a:p>
            <a:pPr eaLnBrk="1" hangingPunct="1">
              <a:spcAft>
                <a:spcPts val="300"/>
              </a:spcAft>
            </a:pPr>
            <a:r>
              <a:rPr lang="fr-FR" altLang="fr-FR" i="1" dirty="0" err="1" smtClean="0"/>
              <a:t>Repository</a:t>
            </a:r>
            <a:endParaRPr lang="fr-FR" altLang="fr-FR" dirty="0" smtClean="0"/>
          </a:p>
        </p:txBody>
      </p:sp>
      <p:sp>
        <p:nvSpPr>
          <p:cNvPr id="13315" name="Rectangle 3"/>
          <p:cNvSpPr>
            <a:spLocks noGrp="1" noChangeArrowheads="1"/>
          </p:cNvSpPr>
          <p:nvPr>
            <p:ph type="body" idx="1"/>
          </p:nvPr>
        </p:nvSpPr>
        <p:spPr>
          <a:xfrm>
            <a:off x="266700" y="1185863"/>
            <a:ext cx="8599488" cy="5243512"/>
          </a:xfrm>
        </p:spPr>
        <p:txBody>
          <a:bodyPr/>
          <a:lstStyle/>
          <a:p>
            <a:pPr eaLnBrk="1" hangingPunct="1"/>
            <a:r>
              <a:rPr lang="fr-FR" altLang="fr-FR" dirty="0" smtClean="0"/>
              <a:t>Problème</a:t>
            </a:r>
          </a:p>
          <a:p>
            <a:pPr lvl="1" eaLnBrk="1" hangingPunct="1"/>
            <a:r>
              <a:rPr lang="fr-FR" altLang="fr-FR" dirty="0" smtClean="0"/>
              <a:t>Mon application a besoin de lire des informations dans une base de données relationnelle</a:t>
            </a:r>
          </a:p>
          <a:p>
            <a:pPr lvl="1" eaLnBrk="1" hangingPunct="1"/>
            <a:r>
              <a:rPr lang="fr-FR" altLang="fr-FR" dirty="0" smtClean="0"/>
              <a:t>Le code de ma couche métier devient truffé d’instructions de requêtes SQL</a:t>
            </a:r>
          </a:p>
          <a:p>
            <a:pPr lvl="2" eaLnBrk="1" hangingPunct="1"/>
            <a:r>
              <a:rPr lang="fr-FR" altLang="fr-FR" dirty="0" smtClean="0"/>
              <a:t>Il en découle que mon code métier est totalement lié au schéma de ma base de données</a:t>
            </a:r>
          </a:p>
          <a:p>
            <a:pPr lvl="1" eaLnBrk="1" hangingPunct="1"/>
            <a:r>
              <a:rPr lang="fr-FR" altLang="fr-FR" dirty="0" smtClean="0"/>
              <a:t>Les tables de la base ont besoin d’être modifiées</a:t>
            </a:r>
          </a:p>
          <a:p>
            <a:pPr lvl="2" eaLnBrk="1" hangingPunct="1"/>
            <a:r>
              <a:rPr lang="fr-FR" altLang="fr-FR" dirty="0" smtClean="0"/>
              <a:t>En raison de nouvelles exigences métier</a:t>
            </a:r>
          </a:p>
          <a:p>
            <a:pPr lvl="2" eaLnBrk="1" hangingPunct="1"/>
            <a:r>
              <a:rPr lang="fr-FR" altLang="fr-FR" dirty="0" smtClean="0"/>
              <a:t>Pour optimiser les performances</a:t>
            </a:r>
          </a:p>
          <a:p>
            <a:pPr lvl="1" eaLnBrk="1" hangingPunct="1"/>
            <a:r>
              <a:rPr lang="fr-FR" altLang="fr-FR" dirty="0" smtClean="0"/>
              <a:t>Maintenir la couche métier devient difficile ! </a:t>
            </a:r>
          </a:p>
          <a:p>
            <a:pPr eaLnBrk="1" hangingPunct="1">
              <a:spcBef>
                <a:spcPts val="1200"/>
              </a:spcBef>
            </a:pPr>
            <a:r>
              <a:rPr lang="fr-FR" altLang="fr-FR" dirty="0" smtClean="0"/>
              <a:t>Solution</a:t>
            </a:r>
          </a:p>
          <a:p>
            <a:pPr lvl="1" eaLnBrk="1" hangingPunct="1"/>
            <a:r>
              <a:rPr lang="fr-FR" altLang="fr-FR" dirty="0" smtClean="0"/>
              <a:t>Fournir un </a:t>
            </a:r>
            <a:r>
              <a:rPr lang="fr-FR" altLang="fr-FR" i="1" dirty="0" err="1" smtClean="0"/>
              <a:t>Repository</a:t>
            </a:r>
            <a:endParaRPr lang="fr-FR" altLang="fr-FR" dirty="0" smtClean="0"/>
          </a:p>
          <a:p>
            <a:pPr lvl="1" eaLnBrk="1" hangingPunct="1"/>
            <a:r>
              <a:rPr lang="fr-FR" altLang="fr-FR" dirty="0" smtClean="0"/>
              <a:t>Il représente une abstraction de la base sous-jacente</a:t>
            </a:r>
          </a:p>
          <a:p>
            <a:pPr lvl="2" eaLnBrk="1" hangingPunct="1"/>
            <a:r>
              <a:rPr lang="fr-FR" altLang="fr-FR" dirty="0" smtClean="0"/>
              <a:t>Il peut fournir des méthodes métier pour accéder aux données</a:t>
            </a:r>
          </a:p>
          <a:p>
            <a:pPr lvl="2" eaLnBrk="1" hangingPunct="1"/>
            <a:r>
              <a:rPr lang="fr-FR" altLang="fr-FR" dirty="0" smtClean="0"/>
              <a:t>Il peut créer des objets pour transférer les données trouvées</a:t>
            </a:r>
          </a:p>
          <a:p>
            <a:pPr lvl="1" eaLnBrk="1" hangingPunct="1"/>
            <a:r>
              <a:rPr lang="fr-FR" altLang="fr-FR" dirty="0" smtClean="0"/>
              <a:t>Tout le code de la couche métier devrait utiliser un </a:t>
            </a:r>
            <a:r>
              <a:rPr lang="fr-FR" altLang="fr-FR" i="1" dirty="0" smtClean="0"/>
              <a:t>DAO</a:t>
            </a:r>
          </a:p>
          <a:p>
            <a:pPr lvl="1" eaLnBrk="1" hangingPunct="1"/>
            <a:r>
              <a:rPr lang="fr-FR" altLang="fr-FR" dirty="0" smtClean="0"/>
              <a:t>Ainsi, seul le </a:t>
            </a:r>
            <a:r>
              <a:rPr lang="fr-FR" altLang="fr-FR" i="1" dirty="0" smtClean="0"/>
              <a:t>DAO</a:t>
            </a:r>
            <a:r>
              <a:rPr lang="fr-FR" altLang="fr-FR" dirty="0" smtClean="0"/>
              <a:t> est dépendant du schéma de la base de données</a:t>
            </a:r>
          </a:p>
        </p:txBody>
      </p:sp>
    </p:spTree>
    <p:extLst>
      <p:ext uri="{BB962C8B-B14F-4D97-AF65-F5344CB8AC3E}">
        <p14:creationId xmlns:p14="http://schemas.microsoft.com/office/powerpoint/2010/main" val="1604646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388" y="160338"/>
            <a:ext cx="8288337" cy="725487"/>
          </a:xfrm>
        </p:spPr>
        <p:txBody>
          <a:bodyPr/>
          <a:lstStyle/>
          <a:p>
            <a:pPr eaLnBrk="1" hangingPunct="1">
              <a:spcAft>
                <a:spcPts val="300"/>
              </a:spcAft>
            </a:pPr>
            <a:r>
              <a:rPr lang="fr-FR" altLang="fr-FR" i="1" dirty="0" err="1" smtClean="0"/>
              <a:t>Repository</a:t>
            </a:r>
            <a:endParaRPr lang="fr-FR" altLang="fr-FR" dirty="0" smtClean="0"/>
          </a:p>
        </p:txBody>
      </p:sp>
      <p:sp>
        <p:nvSpPr>
          <p:cNvPr id="13315" name="Rectangle 3"/>
          <p:cNvSpPr>
            <a:spLocks noGrp="1" noChangeArrowheads="1"/>
          </p:cNvSpPr>
          <p:nvPr>
            <p:ph type="body" idx="1"/>
          </p:nvPr>
        </p:nvSpPr>
        <p:spPr>
          <a:xfrm>
            <a:off x="266700" y="1185863"/>
            <a:ext cx="8599488" cy="5243512"/>
          </a:xfrm>
        </p:spPr>
        <p:txBody>
          <a:bodyPr/>
          <a:lstStyle/>
          <a:p>
            <a:pPr eaLnBrk="1" hangingPunct="1">
              <a:spcBef>
                <a:spcPts val="1200"/>
              </a:spcBef>
            </a:pPr>
            <a:r>
              <a:rPr lang="fr-FR" altLang="fr-FR" dirty="0" smtClean="0"/>
              <a:t>Solution</a:t>
            </a:r>
          </a:p>
          <a:p>
            <a:pPr lvl="1" eaLnBrk="1" hangingPunct="1"/>
            <a:r>
              <a:rPr lang="fr-FR" altLang="fr-FR" dirty="0" smtClean="0"/>
              <a:t>Fournir un </a:t>
            </a:r>
            <a:r>
              <a:rPr lang="fr-FR" altLang="fr-FR" i="1" dirty="0" err="1" smtClean="0"/>
              <a:t>Repository</a:t>
            </a:r>
            <a:endParaRPr lang="fr-FR" altLang="fr-FR" dirty="0" smtClean="0"/>
          </a:p>
          <a:p>
            <a:pPr lvl="1" eaLnBrk="1" hangingPunct="1"/>
            <a:r>
              <a:rPr lang="fr-FR" altLang="fr-FR" dirty="0" smtClean="0"/>
              <a:t>Il représente une abstraction de la base sous-jacente</a:t>
            </a:r>
          </a:p>
          <a:p>
            <a:pPr lvl="2" eaLnBrk="1" hangingPunct="1"/>
            <a:r>
              <a:rPr lang="fr-FR" altLang="fr-FR" dirty="0" smtClean="0"/>
              <a:t>Il peut fournir des méthodes métier pour accéder aux données</a:t>
            </a:r>
          </a:p>
          <a:p>
            <a:pPr lvl="2" eaLnBrk="1" hangingPunct="1"/>
            <a:r>
              <a:rPr lang="fr-FR" altLang="fr-FR" dirty="0" smtClean="0"/>
              <a:t>Il peut créer des objets pour transférer les données trouvées</a:t>
            </a:r>
          </a:p>
          <a:p>
            <a:pPr lvl="1" eaLnBrk="1" hangingPunct="1"/>
            <a:r>
              <a:rPr lang="fr-FR" altLang="fr-FR" dirty="0" smtClean="0"/>
              <a:t>Tout le code de la couche métier devrait utiliser un </a:t>
            </a:r>
            <a:r>
              <a:rPr lang="fr-FR" altLang="fr-FR" i="1" dirty="0" err="1" smtClean="0"/>
              <a:t>Repository</a:t>
            </a:r>
            <a:endParaRPr lang="fr-FR" altLang="fr-FR" i="1" dirty="0" smtClean="0"/>
          </a:p>
          <a:p>
            <a:pPr lvl="1" eaLnBrk="1" hangingPunct="1"/>
            <a:r>
              <a:rPr lang="fr-FR" altLang="fr-FR" dirty="0" smtClean="0"/>
              <a:t>Ainsi, seul le </a:t>
            </a:r>
            <a:r>
              <a:rPr lang="fr-FR" altLang="fr-FR" i="1" dirty="0" err="1" smtClean="0"/>
              <a:t>Repository</a:t>
            </a:r>
            <a:r>
              <a:rPr lang="fr-FR" altLang="fr-FR" i="1" dirty="0" smtClean="0"/>
              <a:t> </a:t>
            </a:r>
            <a:r>
              <a:rPr lang="fr-FR" altLang="fr-FR" dirty="0" smtClean="0"/>
              <a:t>est dépendant du schéma de la base de données</a:t>
            </a:r>
          </a:p>
        </p:txBody>
      </p:sp>
    </p:spTree>
    <p:extLst>
      <p:ext uri="{BB962C8B-B14F-4D97-AF65-F5344CB8AC3E}">
        <p14:creationId xmlns:p14="http://schemas.microsoft.com/office/powerpoint/2010/main" val="131468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47573"/>
            <a:ext cx="7772400" cy="1143000"/>
          </a:xfrm>
        </p:spPr>
        <p:txBody>
          <a:bodyPr/>
          <a:lstStyle/>
          <a:p>
            <a:pPr eaLnBrk="1" hangingPunct="1"/>
            <a:r>
              <a:rPr lang="en-US" altLang="fr-FR" dirty="0" smtClean="0"/>
              <a:t>Le pattern </a:t>
            </a:r>
            <a:r>
              <a:rPr lang="en-US" altLang="fr-FR" i="1" dirty="0" smtClean="0"/>
              <a:t>Repository</a:t>
            </a:r>
          </a:p>
        </p:txBody>
      </p:sp>
      <p:sp>
        <p:nvSpPr>
          <p:cNvPr id="15363" name="Rectangle 3"/>
          <p:cNvSpPr>
            <a:spLocks noGrp="1" noChangeArrowheads="1"/>
          </p:cNvSpPr>
          <p:nvPr>
            <p:ph type="body" sz="half" idx="1"/>
          </p:nvPr>
        </p:nvSpPr>
        <p:spPr>
          <a:xfrm>
            <a:off x="279400" y="1177925"/>
            <a:ext cx="8469313" cy="4043363"/>
          </a:xfrm>
        </p:spPr>
        <p:txBody>
          <a:bodyPr/>
          <a:lstStyle/>
          <a:p>
            <a:pPr eaLnBrk="1" hangingPunct="1"/>
            <a:r>
              <a:rPr lang="fr-FR" altLang="fr-FR" dirty="0" smtClean="0"/>
              <a:t>Conséquences de l’emploi des patterns </a:t>
            </a:r>
            <a:r>
              <a:rPr lang="fr-FR" altLang="fr-FR" i="1" dirty="0" err="1" smtClean="0"/>
              <a:t>Repository</a:t>
            </a:r>
            <a:endParaRPr lang="fr-FR" altLang="fr-FR" i="1" dirty="0" smtClean="0"/>
          </a:p>
          <a:p>
            <a:pPr lvl="1" eaLnBrk="1" hangingPunct="1"/>
            <a:r>
              <a:rPr lang="fr-FR" altLang="fr-FR" dirty="0" smtClean="0"/>
              <a:t>Le code métier est plus intelligible</a:t>
            </a:r>
          </a:p>
          <a:p>
            <a:pPr lvl="2" eaLnBrk="1" hangingPunct="1"/>
            <a:r>
              <a:rPr lang="fr-FR" altLang="fr-FR" dirty="0" smtClean="0"/>
              <a:t>Les détails du lien avec la base sont encapsulés par le </a:t>
            </a:r>
            <a:r>
              <a:rPr lang="fr-FR" altLang="fr-FR" i="1" dirty="0" err="1" smtClean="0"/>
              <a:t>Repository</a:t>
            </a:r>
            <a:endParaRPr lang="fr-FR" altLang="fr-FR" i="1" dirty="0" smtClean="0"/>
          </a:p>
          <a:p>
            <a:pPr lvl="2" eaLnBrk="1" hangingPunct="1"/>
            <a:r>
              <a:rPr lang="fr-FR" altLang="fr-FR" dirty="0" smtClean="0"/>
              <a:t>Le code SQL est masqué aux objets métier</a:t>
            </a:r>
          </a:p>
          <a:p>
            <a:pPr lvl="1" eaLnBrk="1" hangingPunct="1"/>
            <a:r>
              <a:rPr lang="fr-FR" altLang="fr-FR" dirty="0" smtClean="0"/>
              <a:t>Les modifications apportées aux tables de la base ont un impact minimal sur le reste du système</a:t>
            </a:r>
          </a:p>
          <a:p>
            <a:pPr lvl="2" eaLnBrk="1" hangingPunct="1"/>
            <a:r>
              <a:rPr lang="fr-FR" altLang="fr-FR" dirty="0" smtClean="0"/>
              <a:t>Par exemple, comment le prix d’un enregistrement est-il mémorisé dans une base ?</a:t>
            </a:r>
          </a:p>
          <a:p>
            <a:pPr lvl="1" eaLnBrk="1" hangingPunct="1"/>
            <a:r>
              <a:rPr lang="fr-FR" altLang="fr-FR" dirty="0" smtClean="0"/>
              <a:t>Facilite la migration</a:t>
            </a:r>
          </a:p>
          <a:p>
            <a:pPr lvl="1" eaLnBrk="1" hangingPunct="1"/>
            <a:r>
              <a:rPr lang="fr-FR" altLang="fr-FR" dirty="0" smtClean="0"/>
              <a:t>L’intégrité des données doit toujours être maintenue !</a:t>
            </a:r>
          </a:p>
          <a:p>
            <a:pPr lvl="2" eaLnBrk="1" hangingPunct="1"/>
            <a:r>
              <a:rPr lang="fr-FR" altLang="fr-FR" dirty="0" smtClean="0"/>
              <a:t>Nous observerons des patterns liés à la persistance des données ultérieurement</a:t>
            </a:r>
          </a:p>
          <a:p>
            <a:pPr eaLnBrk="1" hangingPunct="1"/>
            <a:endParaRPr lang="fr-FR" altLang="fr-FR" dirty="0" smtClean="0"/>
          </a:p>
        </p:txBody>
      </p:sp>
    </p:spTree>
    <p:extLst>
      <p:ext uri="{BB962C8B-B14F-4D97-AF65-F5344CB8AC3E}">
        <p14:creationId xmlns:p14="http://schemas.microsoft.com/office/powerpoint/2010/main" val="377688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5863</TotalTime>
  <Words>1940</Words>
  <Application>Microsoft Office PowerPoint</Application>
  <PresentationFormat>Affichage à l'écran (4:3)</PresentationFormat>
  <Paragraphs>241</Paragraphs>
  <Slides>18</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Century Schoolbook</vt:lpstr>
      <vt:lpstr>Courier New</vt:lpstr>
      <vt:lpstr>Monotype Sorts</vt:lpstr>
      <vt:lpstr>Times New Roman</vt:lpstr>
      <vt:lpstr>cvc</vt:lpstr>
      <vt:lpstr>Présentation PowerPoint</vt:lpstr>
      <vt:lpstr>Qu’est-ce qu’un Design Pattern ?</vt:lpstr>
      <vt:lpstr>Design Patterns OO : exemple 1</vt:lpstr>
      <vt:lpstr>Le pattern Singleton</vt:lpstr>
      <vt:lpstr>Le pattern Singleton</vt:lpstr>
      <vt:lpstr>Le pattern Entity</vt:lpstr>
      <vt:lpstr>Repository</vt:lpstr>
      <vt:lpstr>Repository</vt:lpstr>
      <vt:lpstr>Le pattern Repository</vt:lpstr>
      <vt:lpstr>Implémentation des Repositories et Entities</vt:lpstr>
      <vt:lpstr>Repository</vt:lpstr>
      <vt:lpstr>Les services</vt:lpstr>
      <vt:lpstr>Représentation du modèle du domaine</vt:lpstr>
      <vt:lpstr>La vue</vt:lpstr>
      <vt:lpstr>Les exceptions</vt:lpstr>
      <vt:lpstr>Bonnes pratiques</vt:lpstr>
      <vt:lpstr>Bonnes pratiques</vt:lpstr>
      <vt:lpstr>Bonnes pratiques</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289</cp:revision>
  <dcterms:created xsi:type="dcterms:W3CDTF">2000-04-10T19:33:12Z</dcterms:created>
  <dcterms:modified xsi:type="dcterms:W3CDTF">2017-05-18T07:53:10Z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