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6" r:id="rId3"/>
    <p:sldId id="267" r:id="rId4"/>
    <p:sldId id="271" r:id="rId5"/>
    <p:sldId id="272" r:id="rId6"/>
    <p:sldId id="268" r:id="rId7"/>
    <p:sldId id="270" r:id="rId8"/>
    <p:sldId id="273" r:id="rId9"/>
    <p:sldId id="269" r:id="rId10"/>
    <p:sldId id="274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</a:t>
            </a:r>
            <a:r>
              <a:rPr lang="fr-FR" altLang="fr-FR" dirty="0"/>
              <a:t>9</a:t>
            </a:r>
          </a:p>
          <a:p>
            <a:pPr eaLnBrk="1" hangingPunct="1"/>
            <a:r>
              <a:rPr lang="fr-FR" altLang="fr-FR" dirty="0"/>
              <a:t>Statistiques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non gaussiens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Median</a:t>
            </a:r>
            <a:endParaRPr lang="fr-FR" dirty="0"/>
          </a:p>
          <a:p>
            <a:pPr lvl="1"/>
            <a:r>
              <a:rPr lang="fr-FR" dirty="0"/>
              <a:t>Médiane</a:t>
            </a:r>
          </a:p>
          <a:p>
            <a:pPr lvl="1"/>
            <a:r>
              <a:rPr lang="fr-FR" dirty="0"/>
              <a:t>50% des valeurs au dessous et 50% </a:t>
            </a:r>
            <a:r>
              <a:rPr lang="fr-FR"/>
              <a:t>au dessus</a:t>
            </a:r>
            <a:endParaRPr lang="fr-FR" dirty="0"/>
          </a:p>
          <a:p>
            <a:r>
              <a:rPr lang="fr-FR" dirty="0"/>
              <a:t>Quantile</a:t>
            </a:r>
          </a:p>
          <a:p>
            <a:pPr lvl="1"/>
            <a:r>
              <a:rPr lang="fr-FR" dirty="0"/>
              <a:t>Le 2</a:t>
            </a:r>
            <a:r>
              <a:rPr lang="fr-FR" baseline="30000" dirty="0"/>
              <a:t>ème</a:t>
            </a:r>
            <a:r>
              <a:rPr lang="fr-FR" dirty="0"/>
              <a:t> paramètre représente le quantile</a:t>
            </a:r>
          </a:p>
          <a:p>
            <a:pPr lvl="1"/>
            <a:r>
              <a:rPr lang="fr-FR" dirty="0"/>
              <a:t>0.5 = médiane</a:t>
            </a:r>
          </a:p>
          <a:p>
            <a:pPr lvl="1"/>
            <a:r>
              <a:rPr lang="fr-FR" dirty="0"/>
              <a:t>0.25 = quartile</a:t>
            </a:r>
          </a:p>
          <a:p>
            <a:pPr lvl="1"/>
            <a:r>
              <a:rPr lang="fr-FR" dirty="0"/>
              <a:t>0.1 = décile</a:t>
            </a:r>
          </a:p>
        </p:txBody>
      </p:sp>
      <p:pic>
        <p:nvPicPr>
          <p:cNvPr id="2050" name="Picture 2" descr="https://media.geeksforgeeks.org/wp-content/uploads/quant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42" y="4437112"/>
            <a:ext cx="3600400" cy="192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02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Ecart type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 la dispersion des variables</a:t>
            </a:r>
          </a:p>
          <a:p>
            <a:pPr lvl="1"/>
            <a:r>
              <a:rPr lang="fr-FR" dirty="0"/>
              <a:t>Racine carrée de la variance</a:t>
            </a:r>
          </a:p>
          <a:p>
            <a:pPr lvl="1"/>
            <a:r>
              <a:rPr lang="fr-FR" dirty="0"/>
              <a:t>Moyenne est écarts par rapport à une moyenne</a:t>
            </a:r>
          </a:p>
          <a:p>
            <a:pPr lvl="1"/>
            <a:r>
              <a:rPr lang="fr-FR" dirty="0"/>
              <a:t>Souvent noté sigma</a:t>
            </a:r>
          </a:p>
          <a:p>
            <a:r>
              <a:rPr lang="fr-FR" dirty="0"/>
              <a:t>Voici 2 échantillons avec la même moyenne mais des écarts types différents</a:t>
            </a:r>
          </a:p>
        </p:txBody>
      </p:sp>
      <p:pic>
        <p:nvPicPr>
          <p:cNvPr id="3074" name="Picture 2" descr="https://upload.wikimedia.org/wikipedia/commons/thumb/f/f9/Comparison_standard_deviations.svg/612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92" y="4149081"/>
            <a:ext cx="3071450" cy="2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03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fréquent de considérer que les valeurs se répartissent selon une courbe de Gauss</a:t>
            </a:r>
          </a:p>
          <a:p>
            <a:pPr lvl="1"/>
            <a:r>
              <a:rPr lang="fr-FR" dirty="0"/>
              <a:t>Dans le cas des sciences sociales, par exemple, la moyenne et l'écart type permettent de déterminer un intervalle dans lequel on trouve une majorité de la population</a:t>
            </a:r>
          </a:p>
          <a:p>
            <a:pPr lvl="1"/>
            <a:endParaRPr lang="fr-FR" dirty="0"/>
          </a:p>
        </p:txBody>
      </p:sp>
      <p:pic>
        <p:nvPicPr>
          <p:cNvPr id="4098" name="Picture 2" descr="https://upload.wikimedia.org/wikipedia/commons/thumb/8/8c/Standard_deviation_diagram.svg/4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3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809750"/>
            <a:ext cx="90773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5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106" y="2636912"/>
            <a:ext cx="910537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np.arange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: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np.pi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(sigma,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 *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np.exp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((x-mu),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np.power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(sigma,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f(x)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0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le calcul de la distribution des données il est possible de filtrer les données trop éloignée de la loi normale</a:t>
            </a:r>
          </a:p>
          <a:p>
            <a:pPr lvl="1"/>
            <a:r>
              <a:rPr lang="fr-FR" dirty="0"/>
              <a:t>Possibilité de filtrer les données &gt; 3 * Sigma</a:t>
            </a:r>
          </a:p>
          <a:p>
            <a:r>
              <a:rPr lang="fr-FR" dirty="0"/>
              <a:t>Possibilité de calculer la médiane, quartile, décile, centile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18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Outils pour les statistiques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2</a:t>
            </a:r>
            <a:r>
              <a:rPr lang="fr-FR" baseline="30000" dirty="0"/>
              <a:t>ème</a:t>
            </a:r>
            <a:r>
              <a:rPr lang="fr-FR" dirty="0"/>
              <a:t> paramètre est l’axe (axis)</a:t>
            </a:r>
          </a:p>
          <a:p>
            <a:pPr lvl="1"/>
            <a:r>
              <a:rPr lang="fr-FR" dirty="0"/>
              <a:t>None (défaut) calcul sur la matrice aplatie</a:t>
            </a:r>
          </a:p>
          <a:p>
            <a:pPr lvl="1"/>
            <a:r>
              <a:rPr lang="fr-FR" dirty="0"/>
              <a:t>0 : Calcul sur la dimension 0 (lignes)</a:t>
            </a:r>
          </a:p>
          <a:p>
            <a:pPr lvl="1"/>
            <a:r>
              <a:rPr lang="fr-FR" dirty="0"/>
              <a:t>1 : Calcul par colonne</a:t>
            </a:r>
          </a:p>
          <a:p>
            <a:pPr lvl="1"/>
            <a:r>
              <a:rPr lang="fr-FR" dirty="0"/>
              <a:t>N : Calcul sur la dimension n, notion de réduction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645736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5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Théorème centrale limite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Soit une matrice aléatoires avec des valeurs [-n, n]</a:t>
            </a:r>
          </a:p>
          <a:p>
            <a:pPr lvl="1"/>
            <a:r>
              <a:rPr lang="fr-FR" dirty="0"/>
              <a:t>La moyenne et la somme est 0</a:t>
            </a:r>
          </a:p>
          <a:p>
            <a:pPr lvl="1"/>
            <a:r>
              <a:rPr lang="fr-FR" dirty="0"/>
              <a:t>La distribution des sommes des lignes est gaussienne centrée sur 0</a:t>
            </a:r>
          </a:p>
          <a:p>
            <a:pPr lvl="1"/>
            <a:r>
              <a:rPr lang="fr-FR" dirty="0"/>
              <a:t>Médiane = moyenne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123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non gaussien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distribution des salaire en France ne suit pas une gaussienne</a:t>
            </a:r>
          </a:p>
          <a:p>
            <a:pPr lvl="1"/>
            <a:r>
              <a:rPr lang="fr-FR" dirty="0"/>
              <a:t>C’est une gaussienne asymétrique</a:t>
            </a:r>
          </a:p>
          <a:p>
            <a:r>
              <a:rPr lang="fr-FR" dirty="0"/>
              <a:t>La moyenne et l’écart type n’ont pas de sens</a:t>
            </a:r>
          </a:p>
          <a:p>
            <a:r>
              <a:rPr lang="fr-FR" dirty="0"/>
              <a:t>Il faut utilise la médiane et les *iles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Salaire équivalent temps plein net</a:t>
            </a:r>
          </a:p>
          <a:p>
            <a:pPr lvl="1"/>
            <a:r>
              <a:rPr lang="fr-FR" dirty="0"/>
              <a:t>Salaire moyen : 2250 €</a:t>
            </a:r>
          </a:p>
          <a:p>
            <a:pPr lvl="1"/>
            <a:r>
              <a:rPr lang="fr-FR" dirty="0"/>
              <a:t>Salaire médian : 1797 €</a:t>
            </a:r>
          </a:p>
          <a:p>
            <a:pPr lvl="1"/>
            <a:endParaRPr lang="fr-FR" dirty="0"/>
          </a:p>
        </p:txBody>
      </p:sp>
      <p:pic>
        <p:nvPicPr>
          <p:cNvPr id="5122" name="Picture 2" descr="Résultat de recherche d'images pour &quot;distribution des salaires en fra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4" y="3789040"/>
            <a:ext cx="3367370" cy="22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90741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5861</TotalTime>
  <Words>394</Words>
  <Application>Microsoft Office PowerPoint</Application>
  <PresentationFormat>Affichage à l'écran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Monotype Sorts</vt:lpstr>
      <vt:lpstr>Times New Roman</vt:lpstr>
      <vt:lpstr>cvc</vt:lpstr>
      <vt:lpstr>Présentation PowerPoint</vt:lpstr>
      <vt:lpstr>Ecart type</vt:lpstr>
      <vt:lpstr>Loi normale</vt:lpstr>
      <vt:lpstr>Loi normal</vt:lpstr>
      <vt:lpstr>Loi normal</vt:lpstr>
      <vt:lpstr>Loi normale</vt:lpstr>
      <vt:lpstr>Stat</vt:lpstr>
      <vt:lpstr>Théorème centrale limite</vt:lpstr>
      <vt:lpstr>Cas non gaussien</vt:lpstr>
      <vt:lpstr>Cas non gaussiens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308</cp:revision>
  <dcterms:created xsi:type="dcterms:W3CDTF">2000-04-10T19:33:12Z</dcterms:created>
  <dcterms:modified xsi:type="dcterms:W3CDTF">2021-06-15T13:55:18Z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