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91" r:id="rId3"/>
    <p:sldId id="299" r:id="rId4"/>
    <p:sldId id="292" r:id="rId5"/>
    <p:sldId id="293" r:id="rId6"/>
    <p:sldId id="306" r:id="rId7"/>
    <p:sldId id="310" r:id="rId8"/>
    <p:sldId id="311" r:id="rId9"/>
    <p:sldId id="312" r:id="rId10"/>
    <p:sldId id="314" r:id="rId11"/>
    <p:sldId id="31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ADAC988-813A-45E1-B6D2-41520E2CD881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9574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294C991-BF3F-4811-BAE0-691EB49D6986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558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99D6563-79E5-46F8-A10A-BB79EE27AA15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11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Polymorphisme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 dots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signifier qu’une méthode ne possède pas de code</a:t>
            </a:r>
          </a:p>
          <a:p>
            <a:pPr lvl="1"/>
            <a:r>
              <a:rPr lang="fr-FR" dirty="0"/>
              <a:t>Réservé aux méthodes abstraites</a:t>
            </a:r>
          </a:p>
          <a:p>
            <a:pPr lvl="1"/>
            <a:r>
              <a:rPr lang="fr-FR" dirty="0"/>
              <a:t>Remplace </a:t>
            </a:r>
            <a:r>
              <a:rPr lang="fr-FR" dirty="0" err="1"/>
              <a:t>pass</a:t>
            </a:r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abc.abstractmethod</a:t>
            </a:r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my_method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): … </a:t>
            </a:r>
          </a:p>
        </p:txBody>
      </p:sp>
    </p:spTree>
    <p:extLst>
      <p:ext uri="{BB962C8B-B14F-4D97-AF65-F5344CB8AC3E}">
        <p14:creationId xmlns:p14="http://schemas.microsoft.com/office/powerpoint/2010/main" val="264277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ABC DEF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ABC ne fournit pas de notion d’interface</a:t>
            </a:r>
          </a:p>
          <a:p>
            <a:pPr lvl="1"/>
            <a:r>
              <a:rPr lang="fr-FR" dirty="0"/>
              <a:t>Inutile grâce à l’héritage multiple</a:t>
            </a:r>
          </a:p>
          <a:p>
            <a:pPr lvl="1"/>
            <a:r>
              <a:rPr lang="fr-FR" dirty="0"/>
              <a:t>Une interface est une classe abstraite où tout est abstrait</a:t>
            </a:r>
          </a:p>
        </p:txBody>
      </p:sp>
    </p:spTree>
    <p:extLst>
      <p:ext uri="{BB962C8B-B14F-4D97-AF65-F5344CB8AC3E}">
        <p14:creationId xmlns:p14="http://schemas.microsoft.com/office/powerpoint/2010/main" val="3198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Polymorphisme</a:t>
            </a:r>
            <a:endParaRPr lang="en-GB" altLang="fr-FR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6873875" cy="4287837"/>
          </a:xfrm>
        </p:spPr>
        <p:txBody>
          <a:bodyPr/>
          <a:lstStyle/>
          <a:p>
            <a:r>
              <a:rPr lang="en-US" altLang="fr-FR" sz="2000" dirty="0">
                <a:solidFill>
                  <a:srgbClr val="000000"/>
                </a:solidFill>
              </a:rPr>
              <a:t>Le nom de la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réside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 de base</a:t>
            </a:r>
            <a:endParaRPr lang="en-GB" altLang="fr-FR" sz="2000" dirty="0"/>
          </a:p>
          <a:p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implémentations</a:t>
            </a:r>
            <a:r>
              <a:rPr lang="en-US" altLang="fr-FR" sz="2000" dirty="0">
                <a:solidFill>
                  <a:srgbClr val="000000"/>
                </a:solidFill>
              </a:rPr>
              <a:t> de la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résident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dérivées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124200" y="3200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 à cordes</a:t>
            </a:r>
            <a:endParaRPr lang="en-GB" altLang="fr-FR" sz="1600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3124200" y="36576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 dirty="0" err="1">
                <a:solidFill>
                  <a:srgbClr val="000000"/>
                </a:solidFill>
              </a:rPr>
              <a:t>AccorderVotreInstrument</a:t>
            </a:r>
            <a:r>
              <a:rPr lang="en-US" altLang="fr-FR" sz="1600" dirty="0">
                <a:solidFill>
                  <a:srgbClr val="000000"/>
                </a:solidFill>
              </a:rPr>
              <a:t>( )</a:t>
            </a:r>
            <a:endParaRPr lang="en-GB" altLang="fr-FR" sz="1600" dirty="0"/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1676400" y="50292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1676400" y="5486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4648200" y="50292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4648200" y="54864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cxnSp>
        <p:nvCxnSpPr>
          <p:cNvPr id="57356" name="AutoShape 11"/>
          <p:cNvCxnSpPr>
            <a:cxnSpLocks noChangeShapeType="1"/>
            <a:stCxn id="57350" idx="3"/>
            <a:endCxn id="57352" idx="0"/>
          </p:cNvCxnSpPr>
          <p:nvPr/>
        </p:nvCxnSpPr>
        <p:spPr bwMode="auto">
          <a:xfrm rot="5400000">
            <a:off x="3371850" y="3981450"/>
            <a:ext cx="609600" cy="148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7" name="AutoShape 12"/>
          <p:cNvCxnSpPr>
            <a:cxnSpLocks noChangeShapeType="1"/>
            <a:stCxn id="57350" idx="3"/>
            <a:endCxn id="57354" idx="0"/>
          </p:cNvCxnSpPr>
          <p:nvPr/>
        </p:nvCxnSpPr>
        <p:spPr bwMode="auto">
          <a:xfrm rot="16200000" flipH="1">
            <a:off x="4838700" y="4000500"/>
            <a:ext cx="609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435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polymorphisme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r>
              <a:rPr lang="fr-FR" dirty="0"/>
              <a:t>Les méthodes sont automatiquement virtuelles</a:t>
            </a:r>
          </a:p>
          <a:p>
            <a:r>
              <a:rPr lang="fr-FR" dirty="0"/>
              <a:t>Les méthodes peuvent être redéfinies</a:t>
            </a:r>
          </a:p>
          <a:p>
            <a:r>
              <a:rPr lang="fr-FR" dirty="0"/>
              <a:t>Python va chercher la méthode la plus spécialisée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58667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Classes de base abstraites</a:t>
            </a:r>
            <a:endParaRPr lang="en-GB" altLang="fr-FR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Certaines</a:t>
            </a:r>
            <a:r>
              <a:rPr lang="en-US" altLang="fr-FR" sz="2400" dirty="0">
                <a:solidFill>
                  <a:srgbClr val="000000"/>
                </a:solidFill>
              </a:rPr>
              <a:t> classes existent </a:t>
            </a:r>
            <a:r>
              <a:rPr lang="en-US" altLang="fr-FR" sz="2400" dirty="0" err="1">
                <a:solidFill>
                  <a:srgbClr val="000000"/>
                </a:solidFill>
              </a:rPr>
              <a:t>dans</a:t>
            </a:r>
            <a:r>
              <a:rPr lang="en-US" altLang="fr-FR" sz="2400" dirty="0">
                <a:solidFill>
                  <a:srgbClr val="000000"/>
                </a:solidFill>
              </a:rPr>
              <a:t> le </a:t>
            </a:r>
            <a:r>
              <a:rPr lang="en-US" altLang="fr-FR" sz="2400" dirty="0" err="1">
                <a:solidFill>
                  <a:srgbClr val="000000"/>
                </a:solidFill>
              </a:rPr>
              <a:t>seul</a:t>
            </a:r>
            <a:r>
              <a:rPr lang="en-US" altLang="fr-FR" sz="2400" dirty="0">
                <a:solidFill>
                  <a:srgbClr val="000000"/>
                </a:solidFill>
              </a:rPr>
              <a:t> but de </a:t>
            </a:r>
            <a:r>
              <a:rPr lang="en-US" altLang="fr-FR" sz="2400" dirty="0" err="1">
                <a:solidFill>
                  <a:srgbClr val="000000"/>
                </a:solidFill>
              </a:rPr>
              <a:t>servir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à la </a:t>
            </a:r>
            <a:r>
              <a:rPr lang="en-US" altLang="fr-FR" sz="2400" dirty="0" err="1">
                <a:solidFill>
                  <a:srgbClr val="000000"/>
                </a:solidFill>
              </a:rPr>
              <a:t>dérivation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Créer</a:t>
            </a:r>
            <a:r>
              <a:rPr lang="en-US" altLang="fr-FR" sz="2000" dirty="0">
                <a:solidFill>
                  <a:srgbClr val="000000"/>
                </a:solidFill>
              </a:rPr>
              <a:t> des instances de </a:t>
            </a:r>
            <a:r>
              <a:rPr lang="en-US" altLang="fr-FR" sz="2000" dirty="0" err="1">
                <a:solidFill>
                  <a:srgbClr val="000000"/>
                </a:solidFill>
              </a:rPr>
              <a:t>ces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n'a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aucun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sens</a:t>
            </a:r>
            <a:endParaRPr lang="en-GB" altLang="fr-FR" sz="20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Ces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sont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i="1" dirty="0" err="1">
                <a:solidFill>
                  <a:srgbClr val="000000"/>
                </a:solidFill>
              </a:rPr>
              <a:t>abstraites</a:t>
            </a:r>
            <a:endParaRPr lang="en-GB" altLang="fr-FR" sz="2000" i="1" dirty="0">
              <a:solidFill>
                <a:srgbClr val="000000"/>
              </a:solidFill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276600" y="3629025"/>
            <a:ext cx="19812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{ abstrait }</a:t>
            </a:r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114800" y="446722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1336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4958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cxnSp>
        <p:nvCxnSpPr>
          <p:cNvPr id="59401" name="AutoShape 8"/>
          <p:cNvCxnSpPr>
            <a:cxnSpLocks noChangeShapeType="1"/>
            <a:stCxn id="59398" idx="3"/>
            <a:endCxn id="59399" idx="0"/>
          </p:cNvCxnSpPr>
          <p:nvPr/>
        </p:nvCxnSpPr>
        <p:spPr bwMode="auto">
          <a:xfrm rot="5400000">
            <a:off x="34480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9"/>
          <p:cNvCxnSpPr>
            <a:cxnSpLocks noChangeShapeType="1"/>
            <a:stCxn id="59398" idx="3"/>
            <a:endCxn id="59400" idx="0"/>
          </p:cNvCxnSpPr>
          <p:nvPr/>
        </p:nvCxnSpPr>
        <p:spPr bwMode="auto">
          <a:xfrm rot="16200000" flipH="1">
            <a:off x="46291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5486400" y="4343400"/>
            <a:ext cx="2590800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de classes concrètes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2479675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instances de classes abstraites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33807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Interfaces</a:t>
            </a:r>
            <a:endParaRPr lang="en-GB" altLang="fr-FR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interfaces </a:t>
            </a:r>
            <a:r>
              <a:rPr lang="en-US" altLang="fr-FR" sz="2400" dirty="0" err="1">
                <a:solidFill>
                  <a:srgbClr val="000000"/>
                </a:solidFill>
              </a:rPr>
              <a:t>contiennent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opérations</a:t>
            </a:r>
            <a:r>
              <a:rPr lang="en-US" altLang="fr-FR" sz="2400" dirty="0">
                <a:solidFill>
                  <a:srgbClr val="000000"/>
                </a:solidFill>
              </a:rPr>
              <a:t>, pas </a:t>
            </a:r>
            <a:r>
              <a:rPr lang="en-US" altLang="fr-FR" sz="2400" dirty="0" err="1">
                <a:solidFill>
                  <a:srgbClr val="000000"/>
                </a:solidFill>
              </a:rPr>
              <a:t>d'implémentation</a:t>
            </a:r>
            <a:endParaRPr lang="en-GB" altLang="fr-FR" sz="2400" dirty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524000" y="3810000"/>
            <a:ext cx="2362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 { abstrait }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4000" y="53340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1524000" y="25146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interface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8" name="AutoShape 7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9" name="AutoShape 8"/>
          <p:cNvSpPr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26670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2667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4267200" y="25146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Uniquement des opérations.</a:t>
            </a:r>
            <a:r>
              <a:rPr lang="en-GB" altLang="fr-FR" sz="1600"/>
              <a:t>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interface.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3" name="Text Box 12"/>
          <p:cNvSpPr txBox="1">
            <a:spLocks noChangeArrowheads="1"/>
          </p:cNvSpPr>
          <p:nvPr/>
        </p:nvSpPr>
        <p:spPr bwMode="auto">
          <a:xfrm>
            <a:off x="4267200" y="38100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Peut contenir une implémentation.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abstraite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4267200" y="4876800"/>
            <a:ext cx="3505200" cy="10668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Doit implémenter toutes les opérations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issues de l'héritage.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concrète.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il </a:t>
            </a:r>
            <a:r>
              <a:rPr lang="fr-FR"/>
              <a:t>n’y a </a:t>
            </a:r>
            <a:r>
              <a:rPr lang="fr-FR" dirty="0"/>
              <a:t>pas de concept d’interface</a:t>
            </a:r>
          </a:p>
          <a:p>
            <a:pPr lvl="1"/>
            <a:r>
              <a:rPr lang="fr-FR" dirty="0"/>
              <a:t>Possibilité d’utiliser les Abstract Bases Classes</a:t>
            </a:r>
          </a:p>
          <a:p>
            <a:pPr lvl="1"/>
            <a:r>
              <a:rPr lang="fr-FR" dirty="0"/>
              <a:t>Ou bien coder une </a:t>
            </a:r>
            <a:r>
              <a:rPr lang="fr-FR" dirty="0" err="1"/>
              <a:t>meta</a:t>
            </a:r>
            <a:r>
              <a:rPr lang="fr-FR" dirty="0"/>
              <a:t>-classe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2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 Base Class (ABC)</a:t>
            </a:r>
          </a:p>
          <a:p>
            <a:r>
              <a:rPr lang="fr-FR" dirty="0"/>
              <a:t>Permet de palier les faiblesses objets de Python</a:t>
            </a:r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Import abc</a:t>
            </a:r>
          </a:p>
          <a:p>
            <a:r>
              <a:rPr lang="fr-FR" dirty="0"/>
              <a:t>Création d’une classe abstraite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22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abstraites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Décorateur </a:t>
            </a:r>
            <a:r>
              <a:rPr lang="fr-FR" dirty="0" err="1"/>
              <a:t>abc.abstractmethod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Marche avec </a:t>
            </a:r>
            <a:r>
              <a:rPr lang="fr-FR"/>
              <a:t>les propriétés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07245" cy="1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Redéfinition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Rien à faire !</a:t>
            </a:r>
          </a:p>
          <a:p>
            <a:pPr lvl="1"/>
            <a:r>
              <a:rPr lang="fr-FR" dirty="0"/>
              <a:t>Comme Java</a:t>
            </a:r>
          </a:p>
          <a:p>
            <a:pPr lvl="1"/>
            <a:r>
              <a:rPr lang="fr-FR" dirty="0"/>
              <a:t>Toutes les méthodes et propriétés abstraites doivent être implémentés</a:t>
            </a:r>
          </a:p>
          <a:p>
            <a:pPr lvl="2"/>
            <a:r>
              <a:rPr lang="fr-FR" dirty="0"/>
              <a:t>Sinon erreur lors de l’instanciation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3308576" cy="28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4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347</Words>
  <Application>Microsoft Office PowerPoint</Application>
  <PresentationFormat>Affichage à l'écran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Monotype Sorts</vt:lpstr>
      <vt:lpstr>Times New Roman</vt:lpstr>
      <vt:lpstr>cvc</vt:lpstr>
      <vt:lpstr>Présentation PowerPoint</vt:lpstr>
      <vt:lpstr>Polymorphisme</vt:lpstr>
      <vt:lpstr>Le polymorphisme en Python</vt:lpstr>
      <vt:lpstr>Classes de base abstraites</vt:lpstr>
      <vt:lpstr>Interfaces</vt:lpstr>
      <vt:lpstr>Interfaces en Python</vt:lpstr>
      <vt:lpstr>Module abc</vt:lpstr>
      <vt:lpstr>Méthodes abstraites ABC</vt:lpstr>
      <vt:lpstr>Redéfinition ABC</vt:lpstr>
      <vt:lpstr>3 dots</vt:lpstr>
      <vt:lpstr>ABC DEF …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282</cp:revision>
  <dcterms:created xsi:type="dcterms:W3CDTF">2000-04-10T19:33:12Z</dcterms:created>
  <dcterms:modified xsi:type="dcterms:W3CDTF">2020-06-30T13:48:38Z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