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64" r:id="rId2"/>
    <p:sldId id="265" r:id="rId3"/>
    <p:sldId id="266" r:id="rId4"/>
    <p:sldId id="267" r:id="rId5"/>
    <p:sldId id="275" r:id="rId6"/>
    <p:sldId id="268" r:id="rId7"/>
    <p:sldId id="270" r:id="rId8"/>
    <p:sldId id="272" r:id="rId9"/>
    <p:sldId id="273" r:id="rId10"/>
    <p:sldId id="269" r:id="rId1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4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Fonctions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lambda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s’agit d’une écriture simplifiée d’une fonction</a:t>
            </a:r>
          </a:p>
          <a:p>
            <a:pPr lvl="1"/>
            <a:r>
              <a:rPr lang="fr-FR" dirty="0" smtClean="0"/>
              <a:t>Très utile pour les fonctions arithmétiques</a:t>
            </a:r>
          </a:p>
          <a:p>
            <a:pPr lvl="1"/>
            <a:r>
              <a:rPr lang="fr-FR" dirty="0" smtClean="0"/>
              <a:t>Permet </a:t>
            </a:r>
            <a:r>
              <a:rPr lang="fr-FR" smtClean="0"/>
              <a:t>de stocker </a:t>
            </a:r>
            <a:r>
              <a:rPr lang="fr-FR" dirty="0" smtClean="0"/>
              <a:t>dans une variable une fonction</a:t>
            </a:r>
          </a:p>
          <a:p>
            <a:pPr eaLnBrk="1" hangingPunct="1"/>
            <a:r>
              <a:rPr lang="fr-BE" altLang="fr-FR" dirty="0"/>
              <a:t>Avec le mot-clé « lambda », de petites fonctions anonymes peuvent être </a:t>
            </a:r>
            <a:r>
              <a:rPr lang="fr-BE" altLang="fr-FR" dirty="0" smtClean="0"/>
              <a:t>crées</a:t>
            </a:r>
          </a:p>
          <a:p>
            <a:pPr lvl="1" eaLnBrk="1" hangingPunct="1"/>
            <a:r>
              <a:rPr lang="fr-BE" altLang="fr-FR" dirty="0" smtClean="0"/>
              <a:t>Elles </a:t>
            </a:r>
            <a:r>
              <a:rPr lang="fr-BE" altLang="fr-FR" dirty="0"/>
              <a:t>sont limitées syntaxiquement à une expression unique.</a:t>
            </a:r>
          </a:p>
          <a:p>
            <a:pPr lvl="1" eaLnBrk="1" hangingPunct="1"/>
            <a:r>
              <a:rPr lang="fr-BE" altLang="fr-FR" dirty="0"/>
              <a:t>Ex : </a:t>
            </a:r>
            <a:r>
              <a:rPr lang="fr-BE" altLang="fr-FR" dirty="0">
                <a:solidFill>
                  <a:schemeClr val="accent2"/>
                </a:solidFill>
              </a:rPr>
              <a:t>f=lambda </a:t>
            </a:r>
            <a:r>
              <a:rPr lang="fr-BE" altLang="fr-FR" dirty="0" err="1">
                <a:solidFill>
                  <a:schemeClr val="accent2"/>
                </a:solidFill>
              </a:rPr>
              <a:t>x,y,z</a:t>
            </a:r>
            <a:r>
              <a:rPr lang="fr-BE" altLang="fr-FR" dirty="0">
                <a:solidFill>
                  <a:schemeClr val="accent2"/>
                </a:solidFill>
              </a:rPr>
              <a:t>: </a:t>
            </a:r>
            <a:r>
              <a:rPr lang="fr-BE" altLang="fr-FR" dirty="0" err="1">
                <a:solidFill>
                  <a:schemeClr val="accent2"/>
                </a:solidFill>
              </a:rPr>
              <a:t>x+y+z</a:t>
            </a:r>
            <a:endParaRPr lang="fr-BE" altLang="fr-FR" dirty="0">
              <a:solidFill>
                <a:schemeClr val="accent2"/>
              </a:solidFill>
            </a:endParaRPr>
          </a:p>
          <a:p>
            <a:pPr lvl="1" eaLnBrk="1" hangingPunct="1"/>
            <a:r>
              <a:rPr lang="fr-BE" altLang="fr-FR" dirty="0">
                <a:solidFill>
                  <a:schemeClr val="accent2"/>
                </a:solidFill>
              </a:rPr>
              <a:t>       f(2,3,4)</a:t>
            </a:r>
          </a:p>
          <a:p>
            <a:pPr lvl="1" eaLnBrk="1" hangingPunct="1"/>
            <a:r>
              <a:rPr lang="fr-BE" altLang="fr-FR" dirty="0"/>
              <a:t>       ce qui donne : </a:t>
            </a:r>
            <a:r>
              <a:rPr lang="fr-BE" altLang="fr-FR" dirty="0">
                <a:solidFill>
                  <a:schemeClr val="accent2"/>
                </a:solidFill>
              </a:rPr>
              <a:t>9</a:t>
            </a:r>
            <a:r>
              <a:rPr lang="fr-BE" alt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03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Outre les fonctions de bases de Python, il est possible d’en définir de nouvelles grâce à l’instruction « </a:t>
            </a:r>
            <a:r>
              <a:rPr lang="fr-BE" altLang="fr-FR" dirty="0" err="1"/>
              <a:t>def</a:t>
            </a:r>
            <a:r>
              <a:rPr lang="fr-BE" altLang="fr-FR" dirty="0"/>
              <a:t> </a:t>
            </a:r>
            <a:r>
              <a:rPr lang="fr-BE" altLang="fr-FR" dirty="0" smtClean="0"/>
              <a:t>».</a:t>
            </a:r>
            <a:endParaRPr lang="fr-BE" altLang="fr-FR" dirty="0"/>
          </a:p>
          <a:p>
            <a:pPr marL="0" indent="0" eaLnBrk="1" hangingPunct="1">
              <a:buNone/>
            </a:pPr>
            <a:r>
              <a:rPr lang="fr-BE" altLang="fr-FR" dirty="0"/>
              <a:t>        </a:t>
            </a:r>
            <a:r>
              <a:rPr lang="fr-BE" altLang="fr-FR" dirty="0" err="1" smtClean="0">
                <a:solidFill>
                  <a:schemeClr val="accent2"/>
                </a:solidFill>
              </a:rPr>
              <a:t>def</a:t>
            </a:r>
            <a:r>
              <a:rPr lang="fr-BE" altLang="fr-FR" dirty="0" smtClean="0">
                <a:solidFill>
                  <a:schemeClr val="accent2"/>
                </a:solidFill>
              </a:rPr>
              <a:t>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(arg1,arg2,…,</a:t>
            </a:r>
            <a:r>
              <a:rPr lang="fr-BE" altLang="fr-FR" dirty="0" err="1">
                <a:solidFill>
                  <a:schemeClr val="accent2"/>
                </a:solidFill>
              </a:rPr>
              <a:t>argn</a:t>
            </a:r>
            <a:r>
              <a:rPr lang="fr-BE" altLang="fr-FR" dirty="0">
                <a:solidFill>
                  <a:schemeClr val="accent2"/>
                </a:solidFill>
              </a:rPr>
              <a:t>):</a:t>
            </a:r>
          </a:p>
          <a:p>
            <a:pPr marL="0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          &lt;instruction&gt;</a:t>
            </a:r>
          </a:p>
          <a:p>
            <a:pPr marL="0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           return &lt;valeur</a:t>
            </a:r>
            <a:r>
              <a:rPr lang="fr-BE" altLang="fr-FR" dirty="0" smtClean="0">
                <a:solidFill>
                  <a:schemeClr val="accent2"/>
                </a:solidFill>
              </a:rPr>
              <a:t>&gt;</a:t>
            </a:r>
          </a:p>
          <a:p>
            <a:pPr eaLnBrk="1" hangingPunct="1"/>
            <a:r>
              <a:rPr lang="fr-BE" altLang="fr-FR" dirty="0" smtClean="0"/>
              <a:t>La surcharge est </a:t>
            </a:r>
            <a:r>
              <a:rPr lang="fr-BE" altLang="fr-FR" smtClean="0"/>
              <a:t>autorisée en Python 3</a:t>
            </a:r>
            <a:endParaRPr lang="fr-BE" altLang="fr-FR" dirty="0">
              <a:solidFill>
                <a:schemeClr val="accent2"/>
              </a:solidFill>
            </a:endParaRPr>
          </a:p>
          <a:p>
            <a:pPr eaLnBrk="1" hangingPunct="1"/>
            <a:endParaRPr lang="fr-BE" altLang="fr-FR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647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 d’une fonction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dirty="0"/>
              <a:t>La forme générale pour passer des arguments est </a:t>
            </a:r>
            <a:r>
              <a:rPr lang="fr-BE" altLang="fr-FR" dirty="0" err="1"/>
              <a:t>nom_fct</a:t>
            </a:r>
            <a:r>
              <a:rPr lang="fr-BE" altLang="fr-FR" dirty="0"/>
              <a:t>(arg1,arg2,…,</a:t>
            </a:r>
            <a:r>
              <a:rPr lang="fr-BE" altLang="fr-FR" dirty="0" err="1"/>
              <a:t>argn</a:t>
            </a:r>
            <a:r>
              <a:rPr lang="fr-BE" altLang="fr-FR" dirty="0" smtClean="0"/>
              <a:t>)</a:t>
            </a:r>
          </a:p>
          <a:p>
            <a:r>
              <a:rPr lang="fr-BE" altLang="fr-FR" dirty="0"/>
              <a:t>Les fonctions peuvent être appelées en utilisant des arguments mots-clés de la forme « </a:t>
            </a:r>
            <a:r>
              <a:rPr lang="fr-BE" altLang="fr-FR" dirty="0" err="1" smtClean="0"/>
              <a:t>parametre</a:t>
            </a:r>
            <a:r>
              <a:rPr lang="fr-BE" altLang="fr-FR" dirty="0" smtClean="0"/>
              <a:t>=valeur</a:t>
            </a:r>
            <a:r>
              <a:rPr lang="fr-BE" altLang="fr-FR" dirty="0"/>
              <a:t>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9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par défauts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Il est possible de définir des paramètres par défaut pour un ou plusieurs arguments. Ce qui crée une fonction qui pourra être appelée avec moins d’arguments que ce qui a été défini.</a:t>
            </a:r>
          </a:p>
          <a:p>
            <a:pPr marL="400050" lvl="1" indent="0" eaLnBrk="1" hangingPunct="1">
              <a:buNone/>
            </a:pPr>
            <a:r>
              <a:rPr lang="fr-BE" altLang="fr-FR" dirty="0" err="1" smtClean="0">
                <a:solidFill>
                  <a:schemeClr val="accent2"/>
                </a:solidFill>
              </a:rPr>
              <a:t>def</a:t>
            </a:r>
            <a:r>
              <a:rPr lang="fr-BE" altLang="fr-FR" dirty="0" smtClean="0">
                <a:solidFill>
                  <a:schemeClr val="accent2"/>
                </a:solidFill>
              </a:rPr>
              <a:t> </a:t>
            </a:r>
            <a:r>
              <a:rPr lang="fr-BE" altLang="fr-FR" dirty="0">
                <a:solidFill>
                  <a:schemeClr val="accent2"/>
                </a:solidFill>
              </a:rPr>
              <a:t>perroquet (voltage, </a:t>
            </a:r>
            <a:r>
              <a:rPr lang="fr-BE" altLang="fr-FR" dirty="0" err="1">
                <a:solidFill>
                  <a:schemeClr val="accent2"/>
                </a:solidFill>
              </a:rPr>
              <a:t>etat</a:t>
            </a:r>
            <a:r>
              <a:rPr lang="fr-BE" altLang="fr-FR" dirty="0">
                <a:solidFill>
                  <a:schemeClr val="accent2"/>
                </a:solidFill>
              </a:rPr>
              <a:t>=‘c\’est du </a:t>
            </a:r>
            <a:r>
              <a:rPr lang="fr-BE" altLang="fr-FR" dirty="0" err="1">
                <a:solidFill>
                  <a:schemeClr val="accent2"/>
                </a:solidFill>
              </a:rPr>
              <a:t>solide’,action</a:t>
            </a:r>
            <a:r>
              <a:rPr lang="fr-BE" altLang="fr-FR" dirty="0">
                <a:solidFill>
                  <a:schemeClr val="accent2"/>
                </a:solidFill>
              </a:rPr>
              <a:t>=‘</a:t>
            </a:r>
            <a:r>
              <a:rPr lang="fr-BE" altLang="fr-FR" dirty="0" err="1">
                <a:solidFill>
                  <a:schemeClr val="accent2"/>
                </a:solidFill>
              </a:rPr>
              <a:t>voom</a:t>
            </a:r>
            <a:r>
              <a:rPr lang="fr-BE" altLang="fr-FR" dirty="0">
                <a:solidFill>
                  <a:schemeClr val="accent2"/>
                </a:solidFill>
              </a:rPr>
              <a:t>’):</a:t>
            </a:r>
          </a:p>
          <a:p>
            <a:pPr marL="400050" lvl="1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</a:t>
            </a:r>
            <a:r>
              <a:rPr lang="fr-BE" altLang="fr-FR" dirty="0" err="1">
                <a:solidFill>
                  <a:schemeClr val="accent2"/>
                </a:solidFill>
              </a:rPr>
              <a:t>print</a:t>
            </a:r>
            <a:r>
              <a:rPr lang="fr-BE" altLang="fr-FR" dirty="0">
                <a:solidFill>
                  <a:schemeClr val="accent2"/>
                </a:solidFill>
              </a:rPr>
              <a:t>  « -- Ce perroquet ne feras pas », action,</a:t>
            </a:r>
          </a:p>
          <a:p>
            <a:pPr marL="400050" lvl="1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</a:t>
            </a:r>
            <a:r>
              <a:rPr lang="fr-BE" altLang="fr-FR" dirty="0" err="1">
                <a:solidFill>
                  <a:schemeClr val="accent2"/>
                </a:solidFill>
              </a:rPr>
              <a:t>print</a:t>
            </a:r>
            <a:r>
              <a:rPr lang="fr-BE" altLang="fr-FR" dirty="0">
                <a:solidFill>
                  <a:schemeClr val="accent2"/>
                </a:solidFill>
              </a:rPr>
              <a:t> « -- si </a:t>
            </a:r>
            <a:r>
              <a:rPr lang="fr-BE" altLang="fr-FR" dirty="0" smtClean="0">
                <a:solidFill>
                  <a:schemeClr val="accent2"/>
                </a:solidFill>
              </a:rPr>
              <a:t>vous </a:t>
            </a:r>
            <a:r>
              <a:rPr lang="fr-BE" altLang="fr-FR" dirty="0">
                <a:solidFill>
                  <a:schemeClr val="accent2"/>
                </a:solidFill>
              </a:rPr>
              <a:t>le mettez sous », voltage,  « volts. »</a:t>
            </a:r>
          </a:p>
          <a:p>
            <a:pPr marL="400050" lvl="1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</a:t>
            </a:r>
            <a:r>
              <a:rPr lang="fr-BE" altLang="fr-FR" dirty="0" err="1">
                <a:solidFill>
                  <a:schemeClr val="accent2"/>
                </a:solidFill>
              </a:rPr>
              <a:t>print</a:t>
            </a:r>
            <a:r>
              <a:rPr lang="fr-BE" altLang="fr-FR" dirty="0">
                <a:solidFill>
                  <a:schemeClr val="accent2"/>
                </a:solidFill>
              </a:rPr>
              <a:t> « --  Ca », </a:t>
            </a:r>
            <a:r>
              <a:rPr lang="fr-BE" altLang="fr-FR" dirty="0" err="1">
                <a:solidFill>
                  <a:schemeClr val="accent2"/>
                </a:solidFill>
              </a:rPr>
              <a:t>etat</a:t>
            </a:r>
            <a:r>
              <a:rPr lang="fr-BE" altLang="fr-FR" dirty="0">
                <a:solidFill>
                  <a:schemeClr val="accent2"/>
                </a:solidFill>
              </a:rPr>
              <a:t>, « ! »</a:t>
            </a:r>
          </a:p>
          <a:p>
            <a:pPr marL="400050" lvl="1" indent="0" eaLnBrk="1" hangingPunct="1">
              <a:buNone/>
            </a:pPr>
            <a:r>
              <a:rPr lang="fr-BE" altLang="fr-FR" dirty="0"/>
              <a:t>         pourrait être appelé de l’une des façons suivantes : </a:t>
            </a:r>
          </a:p>
          <a:p>
            <a:pPr marL="400050" lvl="1" indent="0" eaLnBrk="1" hangingPunct="1">
              <a:buNone/>
            </a:pPr>
            <a:r>
              <a:rPr lang="fr-BE" altLang="fr-FR" dirty="0"/>
              <a:t>         </a:t>
            </a:r>
            <a:r>
              <a:rPr lang="fr-BE" altLang="fr-FR" dirty="0">
                <a:solidFill>
                  <a:schemeClr val="accent2"/>
                </a:solidFill>
              </a:rPr>
              <a:t>perroquet (1000)</a:t>
            </a:r>
          </a:p>
          <a:p>
            <a:pPr marL="400050" lvl="1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perroquet (action = ‘</a:t>
            </a:r>
            <a:r>
              <a:rPr lang="fr-BE" altLang="fr-FR" dirty="0" err="1">
                <a:solidFill>
                  <a:schemeClr val="accent2"/>
                </a:solidFill>
              </a:rPr>
              <a:t>vooooooom</a:t>
            </a:r>
            <a:r>
              <a:rPr lang="fr-BE" altLang="fr-FR" dirty="0">
                <a:solidFill>
                  <a:schemeClr val="accent2"/>
                </a:solidFill>
              </a:rPr>
              <a:t>’, voltage = 1000000)</a:t>
            </a:r>
          </a:p>
        </p:txBody>
      </p:sp>
    </p:spTree>
    <p:extLst>
      <p:ext uri="{BB962C8B-B14F-4D97-AF65-F5344CB8AC3E}">
        <p14:creationId xmlns:p14="http://schemas.microsoft.com/office/powerpoint/2010/main" val="2443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Annotations de paramètres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Nouveau en Python 3.6</a:t>
            </a:r>
          </a:p>
          <a:p>
            <a:r>
              <a:rPr lang="fr-FR" dirty="0" smtClean="0"/>
              <a:t>Possibilité de typer les paramètres</a:t>
            </a:r>
          </a:p>
          <a:p>
            <a:pPr lvl="1"/>
            <a:r>
              <a:rPr lang="fr-FR" dirty="0" err="1"/>
              <a:t>d</a:t>
            </a:r>
            <a:r>
              <a:rPr lang="fr-FR" dirty="0" err="1" smtClean="0"/>
              <a:t>ef</a:t>
            </a:r>
            <a:r>
              <a:rPr lang="fr-FR" dirty="0" smtClean="0"/>
              <a:t> </a:t>
            </a:r>
            <a:r>
              <a:rPr lang="fr-FR" dirty="0" err="1" smtClean="0"/>
              <a:t>my_function</a:t>
            </a:r>
            <a:r>
              <a:rPr lang="fr-FR" dirty="0" smtClean="0"/>
              <a:t>(</a:t>
            </a:r>
            <a:r>
              <a:rPr lang="fr-FR" dirty="0" err="1" smtClean="0"/>
              <a:t>param</a:t>
            </a:r>
            <a:r>
              <a:rPr lang="fr-FR" dirty="0" smtClean="0"/>
              <a:t> : </a:t>
            </a:r>
            <a:r>
              <a:rPr lang="fr-FR" dirty="0" err="1" smtClean="0"/>
              <a:t>int</a:t>
            </a:r>
            <a:r>
              <a:rPr lang="fr-FR" dirty="0" smtClean="0"/>
              <a:t>) -&gt; </a:t>
            </a:r>
            <a:r>
              <a:rPr lang="fr-FR" dirty="0" err="1" smtClean="0"/>
              <a:t>int</a:t>
            </a:r>
            <a:endParaRPr lang="fr-FR" dirty="0" smtClean="0"/>
          </a:p>
          <a:p>
            <a:pPr lvl="1"/>
            <a:r>
              <a:rPr lang="fr-FR" dirty="0" smtClean="0"/>
              <a:t>Il ne s’agit pas d’un typage fort</a:t>
            </a:r>
          </a:p>
          <a:p>
            <a:pPr lvl="1"/>
            <a:r>
              <a:rPr lang="fr-FR" dirty="0" smtClean="0"/>
              <a:t>C’est juste une annotation</a:t>
            </a:r>
          </a:p>
          <a:p>
            <a:pPr lvl="1"/>
            <a:r>
              <a:rPr lang="fr-FR" dirty="0" smtClean="0"/>
              <a:t>Peut s’utiliser avec une valeur par défaut</a:t>
            </a:r>
          </a:p>
          <a:p>
            <a:pPr lvl="1"/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my_function</a:t>
            </a:r>
            <a:r>
              <a:rPr lang="fr-FR" dirty="0"/>
              <a:t>(</a:t>
            </a:r>
            <a:r>
              <a:rPr lang="fr-FR" dirty="0" err="1"/>
              <a:t>param</a:t>
            </a:r>
            <a:r>
              <a:rPr lang="fr-FR" dirty="0"/>
              <a:t> : </a:t>
            </a:r>
            <a:r>
              <a:rPr lang="fr-FR" dirty="0" err="1" smtClean="0"/>
              <a:t>int</a:t>
            </a:r>
            <a:r>
              <a:rPr lang="fr-FR" dirty="0" smtClean="0"/>
              <a:t> = 0) </a:t>
            </a:r>
            <a:r>
              <a:rPr lang="fr-FR" dirty="0"/>
              <a:t>-&gt; </a:t>
            </a:r>
            <a:r>
              <a:rPr lang="fr-FR" dirty="0" err="1"/>
              <a:t>int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312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</a:t>
            </a:r>
            <a:r>
              <a:rPr lang="fr-FR" dirty="0" err="1" smtClean="0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Une fonction peut être appelée avec un nombre d’arguments arbitraire.</a:t>
            </a:r>
          </a:p>
          <a:p>
            <a:pPr eaLnBrk="1" hangingPunct="1"/>
            <a:r>
              <a:rPr lang="fr-BE" altLang="fr-FR" dirty="0"/>
              <a:t>Il est possible de les envoyer sous deux formes différentes : </a:t>
            </a:r>
          </a:p>
          <a:p>
            <a:pPr lvl="1" eaLnBrk="1" hangingPunct="1"/>
            <a:r>
              <a:rPr lang="fr-BE" altLang="fr-FR" dirty="0"/>
              <a:t>Soit par dictionnaire : </a:t>
            </a:r>
          </a:p>
          <a:p>
            <a:pPr lvl="2" eaLnBrk="1" hangingPunct="1"/>
            <a:r>
              <a:rPr lang="fr-BE" altLang="fr-FR" dirty="0"/>
              <a:t>Définition : </a:t>
            </a:r>
            <a:r>
              <a:rPr lang="fr-BE" altLang="fr-FR" dirty="0" err="1">
                <a:solidFill>
                  <a:schemeClr val="accent2"/>
                </a:solidFill>
              </a:rPr>
              <a:t>Def</a:t>
            </a:r>
            <a:r>
              <a:rPr lang="fr-BE" altLang="fr-FR" dirty="0">
                <a:solidFill>
                  <a:schemeClr val="accent2"/>
                </a:solidFill>
              </a:rPr>
              <a:t>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(**</a:t>
            </a:r>
            <a:r>
              <a:rPr lang="fr-BE" altLang="fr-FR" dirty="0" err="1">
                <a:solidFill>
                  <a:schemeClr val="accent2"/>
                </a:solidFill>
              </a:rPr>
              <a:t>arg</a:t>
            </a:r>
            <a:r>
              <a:rPr lang="fr-BE" altLang="fr-FR" dirty="0">
                <a:solidFill>
                  <a:schemeClr val="accent2"/>
                </a:solidFill>
              </a:rPr>
              <a:t>):</a:t>
            </a:r>
          </a:p>
          <a:p>
            <a:pPr lvl="2" eaLnBrk="1" hangingPunct="1"/>
            <a:r>
              <a:rPr lang="fr-BE" altLang="fr-FR" dirty="0">
                <a:solidFill>
                  <a:schemeClr val="accent2"/>
                </a:solidFill>
              </a:rPr>
              <a:t>                                        </a:t>
            </a:r>
            <a:r>
              <a:rPr lang="fr-BE" altLang="fr-FR" dirty="0" err="1">
                <a:solidFill>
                  <a:schemeClr val="accent2"/>
                </a:solidFill>
              </a:rPr>
              <a:t>pass</a:t>
            </a:r>
            <a:endParaRPr lang="fr-BE" altLang="fr-FR" dirty="0">
              <a:solidFill>
                <a:schemeClr val="accent2"/>
              </a:solidFill>
            </a:endParaRPr>
          </a:p>
          <a:p>
            <a:pPr lvl="2" eaLnBrk="1" hangingPunct="1"/>
            <a:r>
              <a:rPr lang="fr-BE" altLang="fr-FR" dirty="0"/>
              <a:t>Appel :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(arg1=1, arg2=2)</a:t>
            </a:r>
          </a:p>
          <a:p>
            <a:pPr lvl="1" eaLnBrk="1" hangingPunct="1"/>
            <a:r>
              <a:rPr lang="fr-BE" altLang="fr-FR" dirty="0"/>
              <a:t>Soit par </a:t>
            </a:r>
            <a:r>
              <a:rPr lang="fr-BE" altLang="fr-FR" dirty="0" err="1"/>
              <a:t>tuple</a:t>
            </a:r>
            <a:r>
              <a:rPr lang="fr-BE" altLang="fr-FR" dirty="0"/>
              <a:t> : </a:t>
            </a:r>
          </a:p>
          <a:p>
            <a:pPr lvl="2" eaLnBrk="1" hangingPunct="1"/>
            <a:r>
              <a:rPr lang="fr-BE" altLang="fr-FR" dirty="0"/>
              <a:t>Définition : </a:t>
            </a:r>
            <a:r>
              <a:rPr lang="fr-BE" altLang="fr-FR" dirty="0" err="1">
                <a:solidFill>
                  <a:schemeClr val="accent2"/>
                </a:solidFill>
              </a:rPr>
              <a:t>def</a:t>
            </a:r>
            <a:r>
              <a:rPr lang="fr-BE" altLang="fr-FR" dirty="0">
                <a:solidFill>
                  <a:schemeClr val="accent2"/>
                </a:solidFill>
              </a:rPr>
              <a:t>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(*</a:t>
            </a:r>
            <a:r>
              <a:rPr lang="fr-BE" altLang="fr-FR" dirty="0" err="1">
                <a:solidFill>
                  <a:schemeClr val="accent2"/>
                </a:solidFill>
              </a:rPr>
              <a:t>arg</a:t>
            </a:r>
            <a:r>
              <a:rPr lang="fr-BE" altLang="fr-FR" dirty="0">
                <a:solidFill>
                  <a:schemeClr val="accent2"/>
                </a:solidFill>
              </a:rPr>
              <a:t>):</a:t>
            </a:r>
          </a:p>
          <a:p>
            <a:pPr lvl="2" eaLnBrk="1" hangingPunct="1"/>
            <a:r>
              <a:rPr lang="fr-BE" altLang="fr-FR" dirty="0">
                <a:solidFill>
                  <a:schemeClr val="accent2"/>
                </a:solidFill>
              </a:rPr>
              <a:t>                                   </a:t>
            </a:r>
            <a:r>
              <a:rPr lang="fr-BE" altLang="fr-FR" dirty="0" err="1">
                <a:solidFill>
                  <a:schemeClr val="accent2"/>
                </a:solidFill>
              </a:rPr>
              <a:t>pass</a:t>
            </a:r>
            <a:endParaRPr lang="fr-BE" altLang="fr-FR" dirty="0">
              <a:solidFill>
                <a:schemeClr val="accent2"/>
              </a:solidFill>
            </a:endParaRPr>
          </a:p>
          <a:p>
            <a:pPr lvl="2" eaLnBrk="1" hangingPunct="1"/>
            <a:r>
              <a:rPr lang="fr-BE" altLang="fr-FR" dirty="0"/>
              <a:t>Appel :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(arg1,arg2)</a:t>
            </a:r>
          </a:p>
        </p:txBody>
      </p:sp>
    </p:spTree>
    <p:extLst>
      <p:ext uri="{BB962C8B-B14F-4D97-AF65-F5344CB8AC3E}">
        <p14:creationId xmlns:p14="http://schemas.microsoft.com/office/powerpoint/2010/main" val="36318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</a:t>
            </a:r>
            <a:r>
              <a:rPr lang="fr-FR" dirty="0" err="1" smtClean="0"/>
              <a:t>tuples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56792"/>
            <a:ext cx="7200800" cy="413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1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Remarques sur les 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fonctions sont des types comme les autres</a:t>
            </a:r>
          </a:p>
          <a:p>
            <a:r>
              <a:rPr lang="fr-FR" dirty="0"/>
              <a:t>Les fonctions sont manipulables comme </a:t>
            </a:r>
            <a:r>
              <a:rPr lang="fr-FR" dirty="0" smtClean="0"/>
              <a:t>tous les </a:t>
            </a:r>
            <a:r>
              <a:rPr lang="fr-FR" dirty="0"/>
              <a:t>autres types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87" y="3356992"/>
            <a:ext cx="63627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4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Callback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fonctions peuvent </a:t>
            </a:r>
            <a:r>
              <a:rPr lang="fr-FR" dirty="0" smtClean="0"/>
              <a:t>être passée </a:t>
            </a:r>
            <a:r>
              <a:rPr lang="fr-FR" dirty="0"/>
              <a:t>en </a:t>
            </a:r>
            <a:r>
              <a:rPr lang="fr-FR" dirty="0" smtClean="0"/>
              <a:t>paramètre d'une </a:t>
            </a:r>
            <a:r>
              <a:rPr lang="fr-FR" dirty="0"/>
              <a:t>fonction → fonction de rappel (callback)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852936"/>
            <a:ext cx="63055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1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2913</TotalTime>
  <Words>285</Words>
  <Application>Microsoft Office PowerPoint</Application>
  <PresentationFormat>Affichage à l'écran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Monotype Sorts</vt:lpstr>
      <vt:lpstr>Times New Roman</vt:lpstr>
      <vt:lpstr>cvc</vt:lpstr>
      <vt:lpstr>Présentation PowerPoint</vt:lpstr>
      <vt:lpstr>Fonctions</vt:lpstr>
      <vt:lpstr>Appel d’une fonction</vt:lpstr>
      <vt:lpstr>Paramètres par défauts</vt:lpstr>
      <vt:lpstr>Annotations de paramètres</vt:lpstr>
      <vt:lpstr>Paramètres tuples</vt:lpstr>
      <vt:lpstr>Paramètres tuples</vt:lpstr>
      <vt:lpstr>Remarques sur les fonctions</vt:lpstr>
      <vt:lpstr>Callback</vt:lpstr>
      <vt:lpstr>Fonctions lambda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212</cp:revision>
  <dcterms:created xsi:type="dcterms:W3CDTF">2000-04-10T19:33:12Z</dcterms:created>
  <dcterms:modified xsi:type="dcterms:W3CDTF">2017-12-04T20:04:59Z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