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6" r:id="rId3"/>
    <p:sldId id="26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Régression Linéaire en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680520" cy="5040560"/>
          </a:xfrm>
        </p:spPr>
        <p:txBody>
          <a:bodyPr/>
          <a:lstStyle/>
          <a:p>
            <a:r>
              <a:rPr lang="fr-FR" dirty="0" smtClean="0"/>
              <a:t>Résultat</a:t>
            </a:r>
          </a:p>
          <a:p>
            <a:r>
              <a:rPr lang="fr-FR" dirty="0" err="1" smtClean="0"/>
              <a:t>Theta</a:t>
            </a:r>
            <a:r>
              <a:rPr lang="fr-FR" dirty="0" smtClean="0"/>
              <a:t> = (41, -286)</a:t>
            </a:r>
          </a:p>
          <a:p>
            <a:pPr lvl="1"/>
            <a:r>
              <a:rPr lang="fr-FR" dirty="0"/>
              <a:t>Soit </a:t>
            </a:r>
            <a:r>
              <a:rPr lang="fr-FR" dirty="0" smtClean="0"/>
              <a:t>loyer=41×surface-286</a:t>
            </a:r>
          </a:p>
          <a:p>
            <a:r>
              <a:rPr lang="fr-FR" dirty="0" smtClean="0"/>
              <a:t>Risque moyen = 928</a:t>
            </a:r>
          </a:p>
          <a:p>
            <a:pPr lvl="1"/>
            <a:r>
              <a:rPr lang="fr-FR" dirty="0" smtClean="0"/>
              <a:t>Soit une erreur moyenne de 5.71%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902369"/>
            <a:ext cx="4877914" cy="35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surfaces &gt; 300m² ont des erreurs importantes</a:t>
            </a:r>
          </a:p>
          <a:p>
            <a:r>
              <a:rPr lang="fr-FR" dirty="0" smtClean="0"/>
              <a:t>Les surfaces &gt; 200m² sont rares</a:t>
            </a:r>
          </a:p>
          <a:p>
            <a:r>
              <a:rPr lang="fr-FR" dirty="0" smtClean="0"/>
              <a:t>Quelques données sont &gt; 3*Risque moyen</a:t>
            </a:r>
          </a:p>
          <a:p>
            <a:pPr lvl="1"/>
            <a:r>
              <a:rPr lang="fr-FR" dirty="0" smtClean="0"/>
              <a:t>Sont en marge de la gaussienne de la loi normale</a:t>
            </a:r>
          </a:p>
          <a:p>
            <a:r>
              <a:rPr lang="fr-FR" dirty="0" smtClean="0"/>
              <a:t>Il faut nettoyer ses données ou changer le modèle</a:t>
            </a:r>
          </a:p>
          <a:p>
            <a:pPr lvl="1"/>
            <a:r>
              <a:rPr lang="fr-FR" dirty="0" smtClean="0"/>
              <a:t>Il semble qu’au delà de 300m² le modèle soit une régression du second degré</a:t>
            </a:r>
          </a:p>
          <a:p>
            <a:pPr lvl="1"/>
            <a:r>
              <a:rPr lang="fr-FR" dirty="0" smtClean="0"/>
              <a:t>Manque de données, rare</a:t>
            </a:r>
          </a:p>
          <a:p>
            <a:r>
              <a:rPr lang="fr-FR" dirty="0" smtClean="0"/>
              <a:t>Conclusion</a:t>
            </a:r>
          </a:p>
          <a:p>
            <a:pPr lvl="1"/>
            <a:r>
              <a:rPr lang="fr-FR" dirty="0" smtClean="0"/>
              <a:t>Nettoyer les données &gt; 3 * Risque moyen et au delà de 300m²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7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680520" cy="5040560"/>
          </a:xfrm>
        </p:spPr>
        <p:txBody>
          <a:bodyPr/>
          <a:lstStyle/>
          <a:p>
            <a:r>
              <a:rPr lang="fr-FR" dirty="0" smtClean="0"/>
              <a:t>Résultat</a:t>
            </a:r>
          </a:p>
          <a:p>
            <a:r>
              <a:rPr lang="fr-FR" dirty="0" err="1" smtClean="0"/>
              <a:t>Theta</a:t>
            </a:r>
            <a:r>
              <a:rPr lang="fr-FR" dirty="0" smtClean="0"/>
              <a:t> = (36, -201)</a:t>
            </a:r>
          </a:p>
          <a:p>
            <a:pPr lvl="1"/>
            <a:r>
              <a:rPr lang="fr-FR" dirty="0"/>
              <a:t>Soit </a:t>
            </a:r>
            <a:r>
              <a:rPr lang="fr-FR" dirty="0" smtClean="0"/>
              <a:t>loyer=36×surface-201</a:t>
            </a:r>
          </a:p>
          <a:p>
            <a:r>
              <a:rPr lang="fr-FR" dirty="0" smtClean="0"/>
              <a:t>Risque moyen </a:t>
            </a:r>
            <a:r>
              <a:rPr lang="fr-FR" smtClean="0"/>
              <a:t>= 530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02" y="2924944"/>
            <a:ext cx="47607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 chapitre nous allons étudier une régression linéaire en Python pure</a:t>
            </a:r>
          </a:p>
          <a:p>
            <a:pPr lvl="1"/>
            <a:r>
              <a:rPr lang="fr-FR" dirty="0" smtClean="0"/>
              <a:t>Sans modules</a:t>
            </a:r>
          </a:p>
          <a:p>
            <a:r>
              <a:rPr lang="fr-FR" dirty="0" smtClean="0"/>
              <a:t>Nécessaire pour comprendre le fonctionnement interne</a:t>
            </a:r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disposons d’un fichier CSV renseignant les loyers et surface locative à Paris</a:t>
            </a:r>
          </a:p>
          <a:p>
            <a:r>
              <a:rPr lang="fr-FR" dirty="0" smtClean="0"/>
              <a:t>Le but est d’apprendre le prix d’un loyer pour une surface locative donnée</a:t>
            </a:r>
          </a:p>
          <a:p>
            <a:r>
              <a:rPr lang="fr-FR" dirty="0"/>
              <a:t> (</a:t>
            </a:r>
            <a:r>
              <a:rPr lang="fr-FR" dirty="0" err="1"/>
              <a:t>x,y</a:t>
            </a:r>
            <a:r>
              <a:rPr lang="fr-FR" dirty="0"/>
              <a:t>)=(</a:t>
            </a:r>
            <a:r>
              <a:rPr lang="fr-FR" dirty="0" err="1" smtClean="0"/>
              <a:t>surface,loyer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Nombre d’observation = N = 545 </a:t>
            </a:r>
          </a:p>
        </p:txBody>
      </p:sp>
    </p:spTree>
    <p:extLst>
      <p:ext uri="{BB962C8B-B14F-4D97-AF65-F5344CB8AC3E}">
        <p14:creationId xmlns:p14="http://schemas.microsoft.com/office/powerpoint/2010/main" val="21693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de house.csv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création d’une liste de </a:t>
            </a:r>
            <a:r>
              <a:rPr lang="fr-FR" dirty="0" err="1" smtClean="0"/>
              <a:t>tuple</a:t>
            </a:r>
            <a:r>
              <a:rPr lang="fr-FR" dirty="0" smtClean="0"/>
              <a:t> loyer, surface serait une bonne pratique</a:t>
            </a:r>
          </a:p>
          <a:p>
            <a:r>
              <a:rPr lang="fr-FR" dirty="0"/>
              <a:t>d</a:t>
            </a:r>
            <a:r>
              <a:rPr lang="fr-FR" dirty="0" smtClean="0"/>
              <a:t>ata = [(</a:t>
            </a:r>
            <a:r>
              <a:rPr lang="fr-FR" dirty="0"/>
              <a:t>1330.0, 37.0), (1400.0, 32.0), (904.0, 26.0), (955.0, 30.0), (2545.0, 70.0), (970.0, 24.0), (1560.0, 41.0), (1960.0, 67.0), (2000.0, 63.0), (2600.0, 70.0), (3280.0, 81.0</a:t>
            </a:r>
            <a:r>
              <a:rPr lang="fr-FR" dirty="0" smtClean="0"/>
              <a:t>), …</a:t>
            </a:r>
          </a:p>
          <a:p>
            <a:r>
              <a:rPr lang="fr-FR" dirty="0" smtClean="0"/>
              <a:t>Cependant </a:t>
            </a:r>
            <a:r>
              <a:rPr lang="fr-FR" dirty="0" err="1" smtClean="0"/>
              <a:t>Mathplotlib</a:t>
            </a:r>
            <a:r>
              <a:rPr lang="fr-FR" dirty="0" smtClean="0"/>
              <a:t> veut 2 listes séparées</a:t>
            </a:r>
          </a:p>
          <a:p>
            <a:pPr lvl="1"/>
            <a:r>
              <a:rPr lang="fr-FR" dirty="0" smtClean="0"/>
              <a:t>Une pour x et une pour y</a:t>
            </a:r>
          </a:p>
          <a:p>
            <a:r>
              <a:rPr lang="fr-FR" dirty="0" smtClean="0"/>
              <a:t>Les listes en intention vont vous aider</a:t>
            </a:r>
          </a:p>
          <a:p>
            <a:pPr lvl="1"/>
            <a:r>
              <a:rPr lang="en-US" dirty="0" err="1"/>
              <a:t>loyers</a:t>
            </a:r>
            <a:r>
              <a:rPr lang="en-US" dirty="0"/>
              <a:t> = [d[0] for d in data]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0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moyenne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modèle est la moyenne des prix/m²</a:t>
            </a:r>
          </a:p>
          <a:p>
            <a:pPr lvl="1"/>
            <a:r>
              <a:rPr lang="fr-FR" dirty="0" smtClean="0"/>
              <a:t>C’est un cas particulier de régression linéaire</a:t>
            </a:r>
          </a:p>
          <a:p>
            <a:r>
              <a:rPr lang="fr-FR" dirty="0"/>
              <a:t>loyers_par_m2 = [d[0]/d[1] for d in data]</a:t>
            </a:r>
          </a:p>
          <a:p>
            <a:r>
              <a:rPr lang="fr-FR" dirty="0" smtClean="0"/>
              <a:t>moyenne </a:t>
            </a:r>
            <a:r>
              <a:rPr lang="fr-FR" dirty="0"/>
              <a:t>= </a:t>
            </a:r>
            <a:r>
              <a:rPr lang="fr-FR" dirty="0" err="1"/>
              <a:t>sum</a:t>
            </a:r>
            <a:r>
              <a:rPr lang="fr-FR" dirty="0"/>
              <a:t>(loyers_par_m2)/</a:t>
            </a:r>
            <a:r>
              <a:rPr lang="fr-FR" dirty="0" err="1"/>
              <a:t>len</a:t>
            </a:r>
            <a:r>
              <a:rPr lang="fr-FR" dirty="0"/>
              <a:t>(loyers_par_m2</a:t>
            </a:r>
            <a:r>
              <a:rPr lang="fr-FR" dirty="0" smtClean="0"/>
              <a:t>)</a:t>
            </a:r>
          </a:p>
          <a:p>
            <a:r>
              <a:rPr lang="fr-FR" dirty="0"/>
              <a:t>m</a:t>
            </a:r>
            <a:r>
              <a:rPr lang="fr-FR" dirty="0" smtClean="0"/>
              <a:t>oyenne = 37.66</a:t>
            </a:r>
          </a:p>
          <a:p>
            <a:r>
              <a:rPr lang="fr-FR" dirty="0" smtClean="0"/>
              <a:t>Ce modèle très simple prédit</a:t>
            </a:r>
          </a:p>
          <a:p>
            <a:pPr lvl="1"/>
            <a:r>
              <a:rPr lang="fr-FR" dirty="0" smtClean="0"/>
              <a:t>Loyer = 37.66 * Surface</a:t>
            </a:r>
          </a:p>
          <a:p>
            <a:pPr lvl="1"/>
            <a:r>
              <a:rPr lang="fr-FR" dirty="0" smtClean="0"/>
              <a:t>Problème : tends vers 0 pour Surface tend vers 0</a:t>
            </a:r>
          </a:p>
          <a:p>
            <a:pPr lvl="1"/>
            <a:r>
              <a:rPr lang="fr-FR" dirty="0" smtClean="0"/>
              <a:t>Risque de ne pas marché pour les petites surfaces</a:t>
            </a:r>
          </a:p>
          <a:p>
            <a:pPr lvl="1"/>
            <a:r>
              <a:rPr lang="fr-FR" dirty="0" smtClean="0"/>
              <a:t>Exemple : 11m² donnerais 11*37.66 = 414 au lieu de 730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semble évident qu’il s’agit d’une régression linéaire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66143"/>
            <a:ext cx="5486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régression peut se formuler avec une expression lambda</a:t>
            </a:r>
          </a:p>
          <a:p>
            <a:pPr lvl="1"/>
            <a:r>
              <a:rPr lang="fr-FR" dirty="0" err="1"/>
              <a:t>regressionab</a:t>
            </a:r>
            <a:r>
              <a:rPr lang="fr-FR" dirty="0"/>
              <a:t> = lambda </a:t>
            </a:r>
            <a:r>
              <a:rPr lang="fr-FR" dirty="0" err="1" smtClean="0"/>
              <a:t>a,b,x:a</a:t>
            </a:r>
            <a:r>
              <a:rPr lang="fr-FR" dirty="0" smtClean="0"/>
              <a:t>*</a:t>
            </a:r>
            <a:r>
              <a:rPr lang="fr-FR" dirty="0" err="1" smtClean="0"/>
              <a:t>x+b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représente la pente, b la valeur à x = 0</a:t>
            </a:r>
          </a:p>
          <a:p>
            <a:pPr lvl="1"/>
            <a:r>
              <a:rPr lang="fr-FR" dirty="0" err="1" smtClean="0"/>
              <a:t>Tetha</a:t>
            </a:r>
            <a:r>
              <a:rPr lang="fr-FR" dirty="0" smtClean="0"/>
              <a:t> = (</a:t>
            </a:r>
            <a:r>
              <a:rPr lang="fr-FR" dirty="0" err="1" smtClean="0"/>
              <a:t>a,b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D’après la courbe a est entre 20 et 60 et b entre 100 et 400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98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risque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Risque sur un point au carré</a:t>
            </a:r>
          </a:p>
          <a:p>
            <a:pPr lvl="1"/>
            <a:r>
              <a:rPr lang="fr-FR" dirty="0"/>
              <a:t>(</a:t>
            </a:r>
            <a:r>
              <a:rPr lang="fr-FR" dirty="0" smtClean="0"/>
              <a:t>lambda </a:t>
            </a:r>
            <a:r>
              <a:rPr lang="fr-FR" dirty="0" err="1" smtClean="0"/>
              <a:t>a,b,x:a</a:t>
            </a:r>
            <a:r>
              <a:rPr lang="fr-FR" dirty="0" smtClean="0"/>
              <a:t>*</a:t>
            </a:r>
            <a:r>
              <a:rPr lang="fr-FR" dirty="0" err="1" smtClean="0"/>
              <a:t>x+b</a:t>
            </a:r>
            <a:r>
              <a:rPr lang="fr-FR" dirty="0" smtClean="0"/>
              <a:t> – loyers(x))**2</a:t>
            </a:r>
          </a:p>
          <a:p>
            <a:r>
              <a:rPr lang="fr-FR" dirty="0" smtClean="0"/>
              <a:t>Risque moyen</a:t>
            </a:r>
          </a:p>
          <a:p>
            <a:pPr lvl="1"/>
            <a:r>
              <a:rPr lang="fr-FR" dirty="0" smtClean="0"/>
              <a:t>Moyenne des risques</a:t>
            </a:r>
          </a:p>
          <a:p>
            <a:pPr lvl="1"/>
            <a:r>
              <a:rPr lang="fr-FR" dirty="0" smtClean="0"/>
              <a:t>Représente l’écart type des points par rapport au modèle</a:t>
            </a:r>
          </a:p>
          <a:p>
            <a:pPr lvl="1"/>
            <a:r>
              <a:rPr lang="fr-FR" dirty="0" smtClean="0"/>
              <a:t>L’apprentissage doit trouver a et b en minimisant le risque moyen</a:t>
            </a:r>
          </a:p>
          <a:p>
            <a:r>
              <a:rPr lang="fr-FR" dirty="0" smtClean="0"/>
              <a:t>Apprentissage</a:t>
            </a:r>
          </a:p>
          <a:p>
            <a:pPr lvl="1"/>
            <a:r>
              <a:rPr lang="fr-FR" dirty="0" smtClean="0"/>
              <a:t>Tester tous les cas en minimisant le risque moyen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67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regressionab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lambda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a,b,x:a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x+b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(0,0)</a:t>
            </a:r>
          </a:p>
          <a:p>
            <a:pPr marL="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var_min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(2,31)</a:t>
            </a:r>
          </a:p>
          <a:p>
            <a:pPr marL="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error_rate_min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a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b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brange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 = 0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x in surfaces: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loyer_theorique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regressionab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a,b,x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loyer_reel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loyers[i]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i+=1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error_square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loyer_reel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loyer_theorique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** 2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error_rate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error_square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loyer_reel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error_square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var &lt;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var_min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var_min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var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error_rate_min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error_rate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907037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573</Words>
  <Application>Microsoft Office PowerPoint</Application>
  <PresentationFormat>Affichage à l'écran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Régression</vt:lpstr>
      <vt:lpstr>DataMart</vt:lpstr>
      <vt:lpstr>Lecture de house.csv</vt:lpstr>
      <vt:lpstr>Modèle moyenne</vt:lpstr>
      <vt:lpstr>Matplot</vt:lpstr>
      <vt:lpstr>Régression linéaire</vt:lpstr>
      <vt:lpstr>Calcul du risque</vt:lpstr>
      <vt:lpstr>Algorithme simple</vt:lpstr>
      <vt:lpstr>Résultat</vt:lpstr>
      <vt:lpstr>Nettoyage</vt:lpstr>
      <vt:lpstr>Résultat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283</cp:revision>
  <dcterms:created xsi:type="dcterms:W3CDTF">2000-04-10T19:33:12Z</dcterms:created>
  <dcterms:modified xsi:type="dcterms:W3CDTF">2018-10-14T18:31:20Z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