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277" r:id="rId28"/>
    <p:sldId id="308" r:id="rId29"/>
    <p:sldId id="278" r:id="rId30"/>
    <p:sldId id="311" r:id="rId31"/>
    <p:sldId id="320" r:id="rId32"/>
    <p:sldId id="317" r:id="rId33"/>
    <p:sldId id="321" r:id="rId34"/>
    <p:sldId id="318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29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 smtClean="0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HANDSHAKE - Philippe MASINA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membres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Python possède des membres</a:t>
            </a:r>
          </a:p>
          <a:p>
            <a:pPr lvl="1"/>
            <a:r>
              <a:rPr lang="fr-FR" sz="2000" dirty="0" smtClean="0"/>
              <a:t>Des attributs</a:t>
            </a:r>
          </a:p>
          <a:p>
            <a:pPr lvl="1"/>
            <a:r>
              <a:rPr lang="fr-FR" sz="2000" dirty="0" smtClean="0"/>
              <a:t>Des méthodes</a:t>
            </a:r>
          </a:p>
          <a:p>
            <a:r>
              <a:rPr lang="fr-FR" sz="2400" dirty="0" smtClean="0"/>
              <a:t>Les attributs sont des données de l’instance de la classe</a:t>
            </a:r>
          </a:p>
          <a:p>
            <a:pPr lvl="1"/>
            <a:r>
              <a:rPr lang="fr-FR" sz="2000" dirty="0" smtClean="0"/>
              <a:t>Se sont des variables de la classe</a:t>
            </a:r>
          </a:p>
          <a:p>
            <a:r>
              <a:rPr lang="fr-FR" sz="2400" dirty="0" smtClean="0"/>
              <a:t>Les méthodes sont des fonctions de l’instance de la classe</a:t>
            </a:r>
          </a:p>
          <a:p>
            <a:pPr lvl="1"/>
            <a:r>
              <a:rPr lang="fr-FR" sz="2000" dirty="0" smtClean="0"/>
              <a:t>Se sont des fonctions de la classe</a:t>
            </a:r>
          </a:p>
          <a:p>
            <a:r>
              <a:rPr lang="fr-FR" sz="2400" dirty="0" smtClean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C++, C# et Java les attributs ne sont pas déclarés en Python</a:t>
            </a:r>
          </a:p>
          <a:p>
            <a:pPr lvl="1"/>
            <a:r>
              <a:rPr lang="fr-FR" dirty="0" smtClean="0"/>
              <a:t>Il suffit de les appeler pour qu’ils apparaissaient</a:t>
            </a:r>
          </a:p>
          <a:p>
            <a:pPr lvl="1"/>
            <a:r>
              <a:rPr lang="fr-FR" dirty="0" smtClean="0"/>
              <a:t>Fonctionnalité hérité de Modula 3 et utiliser par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Fonctionnement par prototypage</a:t>
            </a:r>
          </a:p>
          <a:p>
            <a:pPr lvl="1"/>
            <a:r>
              <a:rPr lang="fr-FR" dirty="0" smtClean="0"/>
              <a:t>Assez sale car sujet à 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constructeur est une méthode appelée automatiquement à l’instanciation de l’objet</a:t>
            </a:r>
          </a:p>
          <a:p>
            <a:r>
              <a:rPr lang="fr-FR" dirty="0" smtClean="0"/>
              <a:t>Permet d’initialiser les attributs</a:t>
            </a:r>
          </a:p>
          <a:p>
            <a:r>
              <a:rPr lang="fr-FR" dirty="0" smtClean="0"/>
              <a:t>Méthode __</a:t>
            </a:r>
            <a:r>
              <a:rPr lang="fr-FR" dirty="0" err="1" smtClean="0"/>
              <a:t>init</a:t>
            </a:r>
            <a:r>
              <a:rPr lang="fr-FR" dirty="0" smtClean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avec constructeur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L’initialisation des attributs est dans le constructeur</a:t>
            </a:r>
          </a:p>
          <a:p>
            <a:pPr lvl="1"/>
            <a:r>
              <a:rPr lang="fr-FR" dirty="0" smtClean="0"/>
              <a:t>Beaucoup plus propre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 paramétré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rajouter des paramètres après self</a:t>
            </a:r>
          </a:p>
          <a:p>
            <a:r>
              <a:rPr lang="fr-FR" dirty="0" smtClean="0"/>
              <a:t>Les paramètres peuvent avoir des valeurs par défaut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possèdent des méthodes</a:t>
            </a:r>
          </a:p>
          <a:p>
            <a:pPr lvl="1"/>
            <a:r>
              <a:rPr lang="fr-FR" dirty="0" smtClean="0"/>
              <a:t>Ce sont des fonctions</a:t>
            </a:r>
          </a:p>
          <a:p>
            <a:pPr lvl="1"/>
            <a:r>
              <a:rPr lang="fr-FR" dirty="0" smtClean="0"/>
              <a:t>Méthodes d’instance</a:t>
            </a:r>
          </a:p>
          <a:p>
            <a:pPr lvl="1"/>
            <a:r>
              <a:rPr lang="fr-FR" dirty="0" smtClean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Données d'objet</a:t>
            </a:r>
            <a:endParaRPr lang="en-GB" altLang="fr-FR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d'objet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br>
              <a:rPr lang="en-US" altLang="fr-FR" sz="2400" dirty="0" smtClean="0">
                <a:solidFill>
                  <a:srgbClr val="000000"/>
                </a:solidFill>
              </a:rPr>
            </a:br>
            <a:r>
              <a:rPr lang="en-US" altLang="fr-FR" sz="2400" dirty="0" smtClean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individuels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bancaire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possède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propre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Si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deux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ont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err="1" smtClean="0">
                <a:solidFill>
                  <a:srgbClr val="000000"/>
                </a:solidFill>
              </a:rPr>
              <a:t>solde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n'est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qu'une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coïncidence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</a:t>
            </a:r>
            <a:r>
              <a:rPr lang="fr-FR" dirty="0" smtClean="0"/>
              <a:t>uand </a:t>
            </a:r>
            <a:r>
              <a:rPr lang="fr-FR" dirty="0"/>
              <a:t>vous créez un nouvel objet, </a:t>
            </a:r>
            <a:r>
              <a:rPr lang="fr-FR" dirty="0" smtClean="0"/>
              <a:t>les </a:t>
            </a:r>
            <a:r>
              <a:rPr lang="fr-FR" dirty="0"/>
              <a:t>attributs de l'objet sont propres à l'objet </a:t>
            </a:r>
            <a:r>
              <a:rPr lang="fr-FR" dirty="0" smtClean="0"/>
              <a:t>créé.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logique : si vous créez plusieurs </a:t>
            </a:r>
            <a:r>
              <a:rPr lang="fr-FR" dirty="0" smtClean="0"/>
              <a:t>objets, </a:t>
            </a:r>
            <a:r>
              <a:rPr lang="fr-FR" dirty="0"/>
              <a:t>ils </a:t>
            </a:r>
            <a:r>
              <a:rPr lang="fr-FR" dirty="0" smtClean="0"/>
              <a:t>n’auront pas </a:t>
            </a:r>
            <a:r>
              <a:rPr lang="fr-FR" dirty="0"/>
              <a:t>tous avoir </a:t>
            </a:r>
            <a:r>
              <a:rPr lang="fr-FR" dirty="0" smtClean="0"/>
              <a:t>les mêmes données</a:t>
            </a:r>
          </a:p>
          <a:p>
            <a:pPr lvl="1"/>
            <a:r>
              <a:rPr lang="fr-FR" dirty="0" smtClean="0"/>
              <a:t>Donc </a:t>
            </a:r>
            <a:r>
              <a:rPr lang="fr-FR" dirty="0"/>
              <a:t>les attributs sont contenus dans </a:t>
            </a:r>
            <a:r>
              <a:rPr lang="fr-FR" dirty="0" smtClean="0"/>
              <a:t>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Mécanisme de self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 smtClean="0"/>
              <a:t>Verbeux</a:t>
            </a:r>
          </a:p>
          <a:p>
            <a:pPr lvl="1"/>
            <a:r>
              <a:rPr lang="fr-FR" dirty="0" smtClean="0"/>
              <a:t>Très inspiré de Perl </a:t>
            </a:r>
          </a:p>
          <a:p>
            <a:r>
              <a:rPr lang="fr-FR" dirty="0" err="1" smtClean="0"/>
              <a:t>Instance.methode</a:t>
            </a:r>
            <a:r>
              <a:rPr lang="fr-FR" dirty="0" smtClean="0"/>
              <a:t>(x)</a:t>
            </a:r>
          </a:p>
          <a:p>
            <a:pPr lvl="1"/>
            <a:r>
              <a:rPr lang="fr-FR" dirty="0" smtClean="0"/>
              <a:t>Est équivalent à méthode(</a:t>
            </a:r>
            <a:r>
              <a:rPr lang="fr-FR" dirty="0" err="1" smtClean="0"/>
              <a:t>instance,x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</a:t>
            </a:r>
            <a:r>
              <a:rPr lang="fr-FR" altLang="fr-FR" sz="3323" dirty="0" smtClean="0"/>
              <a:t>du self</a:t>
            </a:r>
            <a:endParaRPr lang="fr-FR" altLang="fr-FR" sz="3323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endParaRPr lang="fr-FR" altLang="fr-FR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 smtClean="0">
                <a:solidFill>
                  <a:srgbClr val="000000"/>
                </a:solidFill>
              </a:rPr>
              <a:t>Classes et </a:t>
            </a:r>
            <a:r>
              <a:rPr lang="en-US" altLang="fr-FR" dirty="0" err="1" smtClean="0">
                <a:solidFill>
                  <a:srgbClr val="000000"/>
                </a:solidFill>
              </a:rPr>
              <a:t>objets</a:t>
            </a:r>
            <a:endParaRPr lang="en-US" altLang="fr-FR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Comparaison entre classes et structs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 de la visibilité d'accès</a:t>
            </a:r>
            <a:endParaRPr lang="en-GB" altLang="fr-FR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Les méthodes sont </a:t>
            </a:r>
            <a:r>
              <a:rPr lang="en-US" altLang="fr-FR" i="1" smtClean="0">
                <a:solidFill>
                  <a:srgbClr val="000000"/>
                </a:solidFill>
              </a:rPr>
              <a:t>publiques</a:t>
            </a:r>
            <a:r>
              <a:rPr lang="en-US" altLang="fr-FR" smtClean="0">
                <a:solidFill>
                  <a:srgbClr val="000000"/>
                </a:solidFill>
              </a:rPr>
              <a:t>, accessibles de l'extérieur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données sont </a:t>
            </a:r>
            <a:r>
              <a:rPr lang="en-US" altLang="fr-FR" i="1" smtClean="0">
                <a:solidFill>
                  <a:srgbClr val="000000"/>
                </a:solidFill>
              </a:rPr>
              <a:t>privées</a:t>
            </a:r>
            <a:r>
              <a:rPr lang="en-US" altLang="fr-FR" smtClean="0">
                <a:solidFill>
                  <a:srgbClr val="000000"/>
                </a:solidFill>
              </a:rPr>
              <a:t>, accessibles uniquement de l'intérieur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Pourquoi encapsuler ?</a:t>
            </a:r>
            <a:endParaRPr lang="en-GB" altLang="fr-FR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Contrôle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se fait exclusivement via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les méthodes publiques</a:t>
            </a:r>
            <a:endParaRPr lang="en-US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Changement</a:t>
            </a:r>
            <a:endParaRPr lang="en-US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L'utilisation de l'objet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n'est pas affectée si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le type des données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privées change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d’encapsulation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ne permet pas de modifier la visibilité d’un attribut</a:t>
            </a:r>
          </a:p>
          <a:p>
            <a:pPr lvl="1"/>
            <a:r>
              <a:rPr lang="fr-FR" dirty="0" smtClean="0"/>
              <a:t>Pas de public, </a:t>
            </a:r>
            <a:r>
              <a:rPr lang="fr-FR" dirty="0" err="1" smtClean="0"/>
              <a:t>private</a:t>
            </a:r>
            <a:endParaRPr lang="fr-FR" dirty="0" smtClean="0"/>
          </a:p>
          <a:p>
            <a:pPr lvl="1"/>
            <a:r>
              <a:rPr lang="fr-FR" dirty="0" smtClean="0"/>
              <a:t>Problème pour une encapsulation correcte</a:t>
            </a:r>
          </a:p>
          <a:p>
            <a:r>
              <a:rPr lang="fr-FR" dirty="0" smtClean="0"/>
              <a:t>Norme de codage</a:t>
            </a:r>
          </a:p>
          <a:p>
            <a:pPr lvl="1"/>
            <a:r>
              <a:rPr lang="fr-FR" dirty="0" smtClean="0"/>
              <a:t>Un attribut ou une méthode privée est préfixée par _</a:t>
            </a:r>
          </a:p>
          <a:p>
            <a:pPr lvl="1"/>
            <a:r>
              <a:rPr lang="fr-FR" dirty="0" smtClean="0"/>
              <a:t>Tous 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Getter et Setter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getters et setters permettent d’accéder à un attribut privé</a:t>
            </a:r>
          </a:p>
          <a:p>
            <a:r>
              <a:rPr lang="fr-FR" dirty="0" smtClean="0"/>
              <a:t>C’est une simple norme de codage</a:t>
            </a:r>
          </a:p>
          <a:p>
            <a:r>
              <a:rPr lang="fr-FR" dirty="0" smtClean="0"/>
              <a:t>Getter</a:t>
            </a:r>
          </a:p>
          <a:p>
            <a:pPr lvl="1"/>
            <a:r>
              <a:rPr lang="fr-FR" dirty="0" smtClean="0"/>
              <a:t>Permet d’accéder en lecture à l’attribut</a:t>
            </a:r>
          </a:p>
          <a:p>
            <a:r>
              <a:rPr lang="fr-FR" dirty="0" smtClean="0"/>
              <a:t>Setter</a:t>
            </a:r>
            <a:endParaRPr lang="fr-FR" dirty="0" smtClean="0"/>
          </a:p>
          <a:p>
            <a:pPr lvl="1"/>
            <a:r>
              <a:rPr lang="fr-FR" dirty="0"/>
              <a:t>Permet d’accéder en </a:t>
            </a:r>
            <a:r>
              <a:rPr lang="fr-FR" dirty="0" smtClean="0"/>
              <a:t>écriture à </a:t>
            </a:r>
            <a:r>
              <a:rPr lang="fr-FR" dirty="0"/>
              <a:t>l’attribut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 code est identique à fonction = </a:t>
            </a:r>
            <a:r>
              <a:rPr lang="fr-FR" dirty="0" err="1" smtClean="0"/>
              <a:t>decorateur</a:t>
            </a:r>
            <a:r>
              <a:rPr lang="fr-FR" dirty="0" smtClean="0"/>
              <a:t>(</a:t>
            </a:r>
            <a:r>
              <a:rPr lang="fr-FR" dirty="0" err="1" smtClean="0"/>
              <a:t>parametre</a:t>
            </a:r>
            <a:r>
              <a:rPr lang="fr-FR" dirty="0" smtClean="0"/>
              <a:t>)(fonction)</a:t>
            </a:r>
          </a:p>
          <a:p>
            <a:pPr lvl="1"/>
            <a:r>
              <a:rPr lang="fr-FR" dirty="0" smtClean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L’utilisation des getter et setter est lourde</a:t>
            </a:r>
          </a:p>
          <a:p>
            <a:pPr lvl="1"/>
            <a:r>
              <a:rPr lang="fr-FR" dirty="0" smtClean="0"/>
              <a:t>Comme Java</a:t>
            </a:r>
          </a:p>
          <a:p>
            <a:r>
              <a:rPr lang="fr-FR" dirty="0" smtClean="0"/>
              <a:t>Python possède le concept de propriété qui permet d’avoir une écriture simple</a:t>
            </a:r>
          </a:p>
          <a:p>
            <a:pPr lvl="1"/>
            <a:r>
              <a:rPr lang="fr-FR" dirty="0" smtClean="0"/>
              <a:t>Comme C#</a:t>
            </a:r>
          </a:p>
          <a:p>
            <a:r>
              <a:rPr lang="fr-FR" dirty="0" smtClean="0"/>
              <a:t>Pour cela il faut utiliser les décoration @</a:t>
            </a:r>
            <a:r>
              <a:rPr lang="fr-FR" dirty="0" err="1" smtClean="0"/>
              <a:t>property</a:t>
            </a:r>
            <a:r>
              <a:rPr lang="fr-FR" dirty="0" smtClean="0"/>
              <a:t> et @.setter</a:t>
            </a:r>
          </a:p>
          <a:p>
            <a:r>
              <a:rPr lang="fr-FR" dirty="0" err="1" smtClean="0"/>
              <a:t>Snippet</a:t>
            </a:r>
            <a:r>
              <a:rPr lang="fr-FR" dirty="0" smtClean="0"/>
              <a:t> </a:t>
            </a:r>
            <a:r>
              <a:rPr lang="fr-FR" dirty="0" err="1" smtClean="0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propriété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données statiques</a:t>
            </a:r>
            <a:endParaRPr lang="en-GB" altLang="fr-FR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décrivent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informations</a:t>
            </a:r>
            <a:r>
              <a:rPr lang="en-US" altLang="fr-FR" sz="2400" dirty="0" smtClean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400" dirty="0" smtClean="0">
                <a:solidFill>
                  <a:srgbClr val="000000"/>
                </a:solidFill>
              </a:rPr>
              <a:t> 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objets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d'une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classe</a:t>
            </a:r>
            <a:endParaRPr lang="en-GB" altLang="fr-FR" sz="2400" dirty="0" smtClean="0"/>
          </a:p>
          <a:p>
            <a:pPr lvl="1"/>
            <a:r>
              <a:rPr lang="en-US" altLang="fr-FR" sz="2000" dirty="0" smtClean="0">
                <a:solidFill>
                  <a:srgbClr val="000000"/>
                </a:solidFill>
              </a:rPr>
              <a:t>Par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exemple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supposons</a:t>
            </a:r>
            <a:r>
              <a:rPr lang="en-US" altLang="fr-FR" sz="2000" dirty="0" smtClean="0">
                <a:solidFill>
                  <a:srgbClr val="000000"/>
                </a:solidFill>
              </a:rPr>
              <a:t> que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tous</a:t>
            </a:r>
            <a:r>
              <a:rPr lang="en-US" altLang="fr-FR" sz="2000" dirty="0" smtClean="0">
                <a:solidFill>
                  <a:srgbClr val="000000"/>
                </a:solidFill>
              </a:rPr>
              <a:t> les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 smtClean="0">
                <a:solidFill>
                  <a:srgbClr val="000000"/>
                </a:solidFill>
              </a:rPr>
              <a:t>partagent</a:t>
            </a:r>
            <a:r>
              <a:rPr lang="en-US" altLang="fr-FR" sz="2000" dirty="0" smtClean="0">
                <a:solidFill>
                  <a:srgbClr val="000000"/>
                </a:solidFill>
              </a:rPr>
              <a:t>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même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.</a:t>
            </a:r>
            <a:r>
              <a:rPr lang="en-GB" altLang="fr-FR" sz="2000" dirty="0" smtClean="0"/>
              <a:t> </a:t>
            </a:r>
            <a:r>
              <a:rPr lang="en-US" altLang="fr-FR" sz="2000" dirty="0" smtClean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taux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d'intérêt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dans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chaque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compte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serait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mauvaise</a:t>
            </a:r>
            <a:r>
              <a:rPr lang="en-US" altLang="fr-FR" sz="2000" dirty="0" smtClean="0">
                <a:solidFill>
                  <a:srgbClr val="000000"/>
                </a:solidFill>
              </a:rPr>
              <a:t> idée.</a:t>
            </a:r>
            <a:r>
              <a:rPr lang="en-GB" altLang="fr-FR" sz="2000" dirty="0" smtClean="0"/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Pourquoi</a:t>
            </a:r>
            <a:r>
              <a:rPr lang="en-US" altLang="fr-FR" sz="2000" dirty="0" smtClean="0">
                <a:solidFill>
                  <a:srgbClr val="000000"/>
                </a:solidFill>
              </a:rPr>
              <a:t> ?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attributs statiques sont des variables de la classe</a:t>
            </a:r>
          </a:p>
          <a:p>
            <a:pPr lvl="1"/>
            <a:r>
              <a:rPr lang="fr-FR" dirty="0" smtClean="0"/>
              <a:t>Pas de mot clé </a:t>
            </a:r>
            <a:r>
              <a:rPr lang="fr-FR" dirty="0" err="1" smtClean="0"/>
              <a:t>static</a:t>
            </a:r>
            <a:r>
              <a:rPr lang="fr-FR" dirty="0" smtClean="0"/>
              <a:t> contrairement à C#, C++ et Java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Utilisation de méthodes statiques</a:t>
            </a:r>
            <a:endParaRPr lang="en-GB" altLang="fr-FR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 smtClean="0">
                <a:solidFill>
                  <a:srgbClr val="000000"/>
                </a:solidFill>
              </a:rPr>
              <a:t>Les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méthodes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peuvent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uniquement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accéder</a:t>
            </a:r>
            <a:r>
              <a:rPr lang="en-US" altLang="fr-FR" sz="2400" dirty="0" smtClean="0">
                <a:solidFill>
                  <a:srgbClr val="000000"/>
                </a:solidFill>
              </a:rPr>
              <a:t> aux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données</a:t>
            </a:r>
            <a:r>
              <a:rPr lang="en-US" altLang="fr-FR" sz="2400" dirty="0" smtClean="0">
                <a:solidFill>
                  <a:srgbClr val="000000"/>
                </a:solidFill>
              </a:rPr>
              <a:t> </a:t>
            </a:r>
            <a:r>
              <a:rPr lang="en-US" altLang="fr-FR" sz="2400" dirty="0" err="1" smtClean="0">
                <a:solidFill>
                  <a:srgbClr val="000000"/>
                </a:solidFill>
              </a:rPr>
              <a:t>statiques</a:t>
            </a:r>
            <a:endParaRPr lang="en-GB" altLang="fr-FR" sz="2400" dirty="0" smtClean="0"/>
          </a:p>
          <a:p>
            <a:pPr lvl="1"/>
            <a:r>
              <a:rPr lang="en-US" altLang="fr-FR" sz="2000" dirty="0" err="1" smtClean="0">
                <a:solidFill>
                  <a:srgbClr val="000000"/>
                </a:solidFill>
              </a:rPr>
              <a:t>Une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méthode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statique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est</a:t>
            </a:r>
            <a:r>
              <a:rPr lang="en-US" altLang="fr-FR" sz="2000" dirty="0" smtClean="0">
                <a:solidFill>
                  <a:srgbClr val="000000"/>
                </a:solidFill>
              </a:rPr>
              <a:t>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appelée</a:t>
            </a:r>
            <a:r>
              <a:rPr lang="en-US" altLang="fr-FR" sz="2000" dirty="0" smtClean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classe</a:t>
            </a:r>
            <a:r>
              <a:rPr lang="en-US" altLang="fr-FR" sz="2000" dirty="0" smtClean="0">
                <a:solidFill>
                  <a:srgbClr val="000000"/>
                </a:solidFill>
              </a:rPr>
              <a:t>, </a:t>
            </a:r>
            <a:br>
              <a:rPr lang="en-US" altLang="fr-FR" sz="2000" dirty="0" smtClean="0">
                <a:solidFill>
                  <a:srgbClr val="000000"/>
                </a:solidFill>
              </a:rPr>
            </a:br>
            <a:r>
              <a:rPr lang="en-US" altLang="fr-FR" sz="2000" dirty="0" smtClean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 smtClean="0">
                <a:solidFill>
                  <a:srgbClr val="000000"/>
                </a:solidFill>
              </a:rPr>
              <a:t>l'objet</a:t>
            </a:r>
            <a:endParaRPr lang="en-GB" altLang="fr-FR" sz="2000" dirty="0" smtClean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 smtClean="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 objet ?</a:t>
            </a:r>
            <a:endParaRPr lang="en-GB" altLang="fr-FR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Un objet est une instance d'une classe</a:t>
            </a:r>
            <a:endParaRPr lang="en-GB" altLang="fr-FR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objets ont :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Une identité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sont reconnaissables les uns des autres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comportement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peuvent réaliser des tâches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Un état :</a:t>
            </a:r>
            <a:r>
              <a:rPr lang="en-GB" altLang="fr-FR" smtClean="0"/>
              <a:t> </a:t>
            </a:r>
            <a:r>
              <a:rPr lang="fr-FR" altLang="fr-FR" smtClean="0">
                <a:solidFill>
                  <a:srgbClr val="000000"/>
                </a:solidFill>
              </a:rPr>
              <a:t>ils </a:t>
            </a:r>
            <a:r>
              <a:rPr lang="en-US" altLang="fr-FR" smtClean="0">
                <a:solidFill>
                  <a:srgbClr val="000000"/>
                </a:solidFill>
              </a:rPr>
              <a:t>stockent des informations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statiques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Python, les méthodes statiques sont des méthodes de la classe sans self</a:t>
            </a:r>
          </a:p>
          <a:p>
            <a:pPr lvl="1"/>
            <a:r>
              <a:rPr lang="fr-FR" dirty="0" smtClean="0"/>
              <a:t>Décoration @</a:t>
            </a:r>
            <a:r>
              <a:rPr lang="fr-FR" dirty="0" err="1" smtClean="0"/>
              <a:t>staticmethod</a:t>
            </a:r>
            <a:r>
              <a:rPr lang="fr-FR" dirty="0" smtClean="0"/>
              <a:t> ou @</a:t>
            </a:r>
            <a:r>
              <a:rPr lang="fr-FR" dirty="0" err="1" smtClean="0"/>
              <a:t>classmethod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classmethod</a:t>
            </a:r>
            <a:r>
              <a:rPr lang="fr-FR" dirty="0" smtClean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Enumération de valeurs</a:t>
            </a:r>
          </a:p>
          <a:p>
            <a:pPr lvl="1"/>
            <a:r>
              <a:rPr lang="fr-FR" dirty="0" smtClean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Associations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classes peuvent être liées par association</a:t>
            </a:r>
          </a:p>
          <a:p>
            <a:r>
              <a:rPr lang="fr-FR" dirty="0" smtClean="0"/>
              <a:t>Relation 1</a:t>
            </a:r>
          </a:p>
          <a:p>
            <a:pPr lvl="1"/>
            <a:r>
              <a:rPr lang="fr-FR" dirty="0" smtClean="0"/>
              <a:t>Attribut du type de la classe lié</a:t>
            </a:r>
          </a:p>
          <a:p>
            <a:r>
              <a:rPr lang="fr-FR" dirty="0" smtClean="0"/>
              <a:t>Relation *</a:t>
            </a:r>
          </a:p>
          <a:p>
            <a:pPr lvl="1"/>
            <a:r>
              <a:rPr lang="fr-FR" dirty="0" smtClean="0"/>
              <a:t>Attribut du type </a:t>
            </a:r>
            <a:r>
              <a:rPr lang="fr-FR" dirty="0" err="1" smtClean="0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Annotations des types complexe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Nouveau en Python 3.6</a:t>
            </a:r>
          </a:p>
          <a:p>
            <a:r>
              <a:rPr lang="fr-FR" dirty="0" smtClean="0"/>
              <a:t>Possibilité de typer les types complexes</a:t>
            </a:r>
          </a:p>
          <a:p>
            <a:pPr lvl="1"/>
            <a:r>
              <a:rPr lang="fr-FR" dirty="0" err="1" smtClean="0"/>
              <a:t>my_list</a:t>
            </a:r>
            <a:r>
              <a:rPr lang="fr-FR" dirty="0" smtClean="0"/>
              <a:t> : List[</a:t>
            </a:r>
            <a:r>
              <a:rPr lang="fr-FR" dirty="0" err="1" smtClean="0"/>
              <a:t>int</a:t>
            </a:r>
            <a:r>
              <a:rPr lang="fr-FR" dirty="0" smtClean="0"/>
              <a:t>] = []</a:t>
            </a:r>
          </a:p>
          <a:p>
            <a:pPr lvl="1"/>
            <a:r>
              <a:rPr lang="fr-FR" dirty="0" err="1" smtClean="0"/>
              <a:t>m</a:t>
            </a:r>
            <a:r>
              <a:rPr lang="fr-FR" smtClean="0"/>
              <a:t>y_dict</a:t>
            </a:r>
            <a:r>
              <a:rPr lang="fr-FR" dirty="0" smtClean="0"/>
              <a:t> = </a:t>
            </a:r>
            <a:r>
              <a:rPr lang="fr-FR" dirty="0" err="1" smtClean="0"/>
              <a:t>Dict</a:t>
            </a:r>
            <a:r>
              <a:rPr lang="fr-FR" dirty="0" smtClean="0"/>
              <a:t>[</a:t>
            </a:r>
            <a:r>
              <a:rPr lang="fr-FR" dirty="0" err="1" smtClean="0"/>
              <a:t>str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] = {}</a:t>
            </a:r>
          </a:p>
          <a:p>
            <a:pPr lvl="1"/>
            <a:r>
              <a:rPr lang="fr-FR" dirty="0" smtClean="0"/>
              <a:t>Il ne s’agit pas d’un typage fort</a:t>
            </a:r>
          </a:p>
          <a:p>
            <a:pPr lvl="1"/>
            <a:r>
              <a:rPr lang="fr-FR" dirty="0" smtClean="0"/>
              <a:t>C’est juste une annotation</a:t>
            </a:r>
          </a:p>
          <a:p>
            <a:pPr lvl="1"/>
            <a:r>
              <a:rPr lang="fr-FR" dirty="0"/>
              <a:t>P</a:t>
            </a:r>
            <a:r>
              <a:rPr lang="fr-FR" dirty="0" smtClean="0"/>
              <a:t>eut pas s’utiliser avec une 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Qualité du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Faut il </a:t>
            </a:r>
            <a:r>
              <a:rPr lang="fr-FR" dirty="0" smtClean="0"/>
              <a:t>passer par les propriétés et attributs privés ?</a:t>
            </a:r>
          </a:p>
          <a:p>
            <a:r>
              <a:rPr lang="fr-FR" dirty="0" smtClean="0"/>
              <a:t>Peut on programmer avec des attributs publiques ?</a:t>
            </a:r>
          </a:p>
          <a:p>
            <a:r>
              <a:rPr lang="fr-FR" dirty="0" smtClean="0"/>
              <a:t>Peut on se passer du __</a:t>
            </a:r>
            <a:r>
              <a:rPr lang="fr-FR" dirty="0" err="1" smtClean="0"/>
              <a:t>init</a:t>
            </a:r>
            <a:r>
              <a:rPr lang="fr-FR" dirty="0" smtClean="0"/>
              <a:t>__ ?</a:t>
            </a:r>
          </a:p>
          <a:p>
            <a:r>
              <a:rPr lang="fr-FR" dirty="0" smtClean="0"/>
              <a:t>Peut on programmer uniquement par prototypage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01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Qu'est-ce qu'une classe ?</a:t>
            </a:r>
            <a:endParaRPr lang="en-GB" altLang="fr-FR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philosophe…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artéfact de la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humaine !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comportement ou d'attributs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des </a:t>
            </a:r>
            <a:r>
              <a:rPr lang="en-US" altLang="fr-FR" sz="2200" i="1" smtClean="0">
                <a:solidFill>
                  <a:srgbClr val="000000"/>
                </a:solidFill>
              </a:rPr>
              <a:t>class</a:t>
            </a:r>
            <a:r>
              <a:rPr lang="en-US" altLang="fr-FR" sz="2200" smtClean="0">
                <a:solidFill>
                  <a:srgbClr val="000000"/>
                </a:solidFill>
              </a:rPr>
              <a:t>es utiles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nous pensons !</a:t>
            </a:r>
            <a:endParaRPr lang="en-GB" altLang="fr-FR" sz="2200" smtClean="0"/>
          </a:p>
          <a:p>
            <a:pPr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Pour le programmeur orienté objet…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 smtClean="0"/>
          </a:p>
          <a:p>
            <a:pPr lvl="1">
              <a:lnSpc>
                <a:spcPct val="80000"/>
              </a:lnSpc>
            </a:pPr>
            <a:r>
              <a:rPr lang="en-US" altLang="fr-FR" sz="2200" smtClean="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 smtClean="0">
                <a:solidFill>
                  <a:srgbClr val="000000"/>
                </a:solidFill>
              </a:rPr>
            </a:br>
            <a:r>
              <a:rPr lang="en-US" altLang="fr-FR" sz="2200" smtClean="0">
                <a:solidFill>
                  <a:srgbClr val="000000"/>
                </a:solidFill>
              </a:rPr>
              <a:t>et les fonctions</a:t>
            </a:r>
            <a:endParaRPr lang="en-GB" altLang="fr-FR" sz="2200" smtClean="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Abstraction</a:t>
            </a:r>
            <a:endParaRPr lang="en-GB" altLang="fr-F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L'abstraction est une ignorance sélective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Concentrez-vous </a:t>
            </a:r>
            <a:r>
              <a:rPr lang="fr-FR" altLang="fr-FR" smtClean="0">
                <a:solidFill>
                  <a:srgbClr val="000000"/>
                </a:solidFill>
              </a:rPr>
              <a:t>sur </a:t>
            </a:r>
            <a:r>
              <a:rPr lang="en-US" altLang="fr-FR" smtClean="0">
                <a:solidFill>
                  <a:srgbClr val="000000"/>
                </a:solidFill>
              </a:rPr>
              <a:t>ce qui est important</a:t>
            </a:r>
            <a:r>
              <a:rPr lang="fr-FR" altLang="fr-FR" smtClean="0">
                <a:solidFill>
                  <a:srgbClr val="000000"/>
                </a:solidFill>
              </a:rPr>
              <a:t> et agissez </a:t>
            </a:r>
            <a:br>
              <a:rPr lang="fr-FR" altLang="fr-FR" smtClean="0">
                <a:solidFill>
                  <a:srgbClr val="000000"/>
                </a:solidFill>
              </a:rPr>
            </a:br>
            <a:r>
              <a:rPr lang="fr-FR" altLang="fr-FR" smtClean="0">
                <a:solidFill>
                  <a:srgbClr val="000000"/>
                </a:solidFill>
              </a:rPr>
              <a:t>en fonction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 smtClean="0"/>
          </a:p>
          <a:p>
            <a:pPr lvl="1"/>
            <a:r>
              <a:rPr lang="en-US" altLang="fr-FR" smtClean="0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 smtClean="0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</a:p>
          <a:p>
            <a:pPr lvl="1"/>
            <a:r>
              <a:rPr lang="fr-FR" dirty="0" smtClean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 smtClean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Instanciation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Contrairement à la plupart des langages il n’y a pas de mot clé new pour instancier une classe</a:t>
            </a:r>
          </a:p>
          <a:p>
            <a:r>
              <a:rPr lang="fr-FR" dirty="0" smtClean="0"/>
              <a:t>Il suffit de faire x = </a:t>
            </a:r>
            <a:r>
              <a:rPr lang="fr-FR" dirty="0" err="1" smtClean="0"/>
              <a:t>NomClasse</a:t>
            </a:r>
            <a:r>
              <a:rPr lang="fr-FR" dirty="0" smtClean="0"/>
              <a:t>()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Combinaison de données et de méthodes</a:t>
            </a:r>
            <a:endParaRPr lang="en-GB" altLang="fr-FR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 smtClean="0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même </a:t>
            </a:r>
            <a:r>
              <a:rPr lang="en-US" altLang="fr-FR" i="1" smtClean="0">
                <a:solidFill>
                  <a:srgbClr val="000000"/>
                </a:solidFill>
              </a:rPr>
              <a:t>capsule</a:t>
            </a:r>
            <a:endParaRPr lang="en-GB" altLang="fr-FR" i="1" smtClean="0"/>
          </a:p>
          <a:p>
            <a:r>
              <a:rPr lang="en-US" altLang="fr-FR" smtClean="0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 smtClean="0">
                <a:solidFill>
                  <a:srgbClr val="000000"/>
                </a:solidFill>
              </a:rPr>
            </a:br>
            <a:r>
              <a:rPr lang="en-US" altLang="fr-FR" smtClean="0">
                <a:solidFill>
                  <a:srgbClr val="000000"/>
                </a:solidFill>
              </a:rPr>
              <a:t>et un extérieur</a:t>
            </a:r>
            <a:endParaRPr lang="en-GB" altLang="fr-FR" smtClean="0"/>
          </a:p>
          <a:p>
            <a:endParaRPr lang="en-GB" altLang="fr-FR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1039</Words>
  <Application>Microsoft Office PowerPoint</Application>
  <PresentationFormat>Affichage à l'écran (4:3)</PresentationFormat>
  <Paragraphs>233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FZShuTi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  <vt:lpstr>Annotations des types complexe</vt:lpstr>
      <vt:lpstr>Qualité du code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272</cp:revision>
  <dcterms:created xsi:type="dcterms:W3CDTF">2000-04-10T19:33:12Z</dcterms:created>
  <dcterms:modified xsi:type="dcterms:W3CDTF">2017-12-05T13:42:17Z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