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handoutMasterIdLst>
    <p:handoutMasterId r:id="rId21"/>
  </p:handoutMasterIdLst>
  <p:sldIdLst>
    <p:sldId id="264" r:id="rId2"/>
    <p:sldId id="267" r:id="rId3"/>
    <p:sldId id="268" r:id="rId4"/>
    <p:sldId id="269" r:id="rId5"/>
    <p:sldId id="270" r:id="rId6"/>
    <p:sldId id="275" r:id="rId7"/>
    <p:sldId id="277" r:id="rId8"/>
    <p:sldId id="286" r:id="rId9"/>
    <p:sldId id="279" r:id="rId10"/>
    <p:sldId id="280" r:id="rId11"/>
    <p:sldId id="281" r:id="rId12"/>
    <p:sldId id="287" r:id="rId13"/>
    <p:sldId id="291" r:id="rId14"/>
    <p:sldId id="282" r:id="rId15"/>
    <p:sldId id="283" r:id="rId16"/>
    <p:sldId id="288" r:id="rId17"/>
    <p:sldId id="290" r:id="rId18"/>
    <p:sldId id="289" r:id="rId1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590" autoAdjust="0"/>
  </p:normalViewPr>
  <p:slideViewPr>
    <p:cSldViewPr>
      <p:cViewPr varScale="1">
        <p:scale>
          <a:sx n="70" d="100"/>
          <a:sy n="70" d="100"/>
        </p:scale>
        <p:origin x="1416"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150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5C37DEC5-F0E7-45E3-9A48-F3AACEF1E265}" type="slidenum">
              <a:rPr lang="fr-FR" altLang="fr-FR" sz="800"/>
              <a:pPr eaLnBrk="1" hangingPunct="1"/>
              <a:t>2</a:t>
            </a:fld>
            <a:endParaRPr lang="fr-FR" altLang="fr-FR" sz="800"/>
          </a:p>
        </p:txBody>
      </p:sp>
      <p:sp>
        <p:nvSpPr>
          <p:cNvPr id="21508" name="Rectangle 2"/>
          <p:cNvSpPr>
            <a:spLocks noGrp="1" noRot="1" noChangeAspect="1" noChangeArrowheads="1" noTextEdit="1"/>
          </p:cNvSpPr>
          <p:nvPr>
            <p:ph type="sldImg"/>
          </p:nvPr>
        </p:nvSpPr>
        <p:spPr>
          <a:xfrm>
            <a:off x="1531938" y="93663"/>
            <a:ext cx="5176837" cy="3883025"/>
          </a:xfrm>
          <a:ln/>
        </p:spPr>
      </p:sp>
      <p:sp>
        <p:nvSpPr>
          <p:cNvPr id="2150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348628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5843"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01EAA3BF-8AEF-4378-80DE-2DBE42142D5A}" type="slidenum">
              <a:rPr lang="fr-FR" altLang="fr-FR" sz="800"/>
              <a:pPr eaLnBrk="1" hangingPunct="1"/>
              <a:t>11</a:t>
            </a:fld>
            <a:endParaRPr lang="fr-FR" altLang="fr-FR" sz="800"/>
          </a:p>
        </p:txBody>
      </p:sp>
      <p:sp>
        <p:nvSpPr>
          <p:cNvPr id="35844" name="Rectangle 2"/>
          <p:cNvSpPr>
            <a:spLocks noGrp="1" noRot="1" noChangeAspect="1" noChangeArrowheads="1" noTextEdit="1"/>
          </p:cNvSpPr>
          <p:nvPr>
            <p:ph type="sldImg"/>
          </p:nvPr>
        </p:nvSpPr>
        <p:spPr>
          <a:xfrm>
            <a:off x="1484313" y="223838"/>
            <a:ext cx="5106987" cy="3830637"/>
          </a:xfrm>
          <a:ln/>
        </p:spPr>
      </p:sp>
      <p:sp>
        <p:nvSpPr>
          <p:cNvPr id="35845" name="Rectangle 3"/>
          <p:cNvSpPr>
            <a:spLocks noGrp="1" noChangeArrowheads="1"/>
          </p:cNvSpPr>
          <p:nvPr>
            <p:ph type="body" idx="1"/>
          </p:nvPr>
        </p:nvSpPr>
        <p:spPr>
          <a:xfrm>
            <a:off x="215900" y="4162425"/>
            <a:ext cx="6107113" cy="5229225"/>
          </a:xfrm>
          <a:noFill/>
        </p:spPr>
        <p:txBody>
          <a:bodyPr/>
          <a:lstStyle/>
          <a:p>
            <a:pPr eaLnBrk="1" hangingPunct="1"/>
            <a:r>
              <a:rPr lang="en-GB" altLang="fr-FR" smtClean="0"/>
              <a:t>&lt;ipf&gt;L,12: Persisting Business Objects (With POJO)&lt;/ipf&gt;</a:t>
            </a:r>
          </a:p>
          <a:p>
            <a:pPr eaLnBrk="1" hangingPunct="1"/>
            <a:r>
              <a:rPr lang="en-GB" altLang="fr-FR" smtClean="0"/>
              <a:t>You’ll need to be able to justify the distinction between BO and TO here – see discussion in Core J2EE Patterns pp.390</a:t>
            </a:r>
            <a:endParaRPr lang="en-US" altLang="fr-FR" smtClean="0"/>
          </a:p>
        </p:txBody>
      </p:sp>
    </p:spTree>
    <p:extLst>
      <p:ext uri="{BB962C8B-B14F-4D97-AF65-F5344CB8AC3E}">
        <p14:creationId xmlns:p14="http://schemas.microsoft.com/office/powerpoint/2010/main" val="373375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867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879C6D94-3D55-4197-B5AC-71852D31C595}" type="slidenum">
              <a:rPr lang="fr-FR" altLang="fr-FR" sz="800"/>
              <a:pPr eaLnBrk="1" hangingPunct="1"/>
              <a:t>13</a:t>
            </a:fld>
            <a:endParaRPr lang="fr-FR" altLang="fr-FR" sz="800"/>
          </a:p>
        </p:txBody>
      </p:sp>
      <p:sp>
        <p:nvSpPr>
          <p:cNvPr id="28676" name="Rectangle 2"/>
          <p:cNvSpPr>
            <a:spLocks noGrp="1" noRot="1" noChangeAspect="1" noChangeArrowheads="1" noTextEdit="1"/>
          </p:cNvSpPr>
          <p:nvPr>
            <p:ph type="sldImg"/>
          </p:nvPr>
        </p:nvSpPr>
        <p:spPr>
          <a:xfrm>
            <a:off x="1498600" y="241300"/>
            <a:ext cx="5097463" cy="3822700"/>
          </a:xfrm>
          <a:ln/>
        </p:spPr>
      </p:sp>
      <p:sp>
        <p:nvSpPr>
          <p:cNvPr id="28677" name="Rectangle 3"/>
          <p:cNvSpPr>
            <a:spLocks noGrp="1" noChangeArrowheads="1"/>
          </p:cNvSpPr>
          <p:nvPr>
            <p:ph type="body" idx="1"/>
          </p:nvPr>
        </p:nvSpPr>
        <p:spPr>
          <a:xfrm>
            <a:off x="217488" y="4168775"/>
            <a:ext cx="6116637" cy="5222875"/>
          </a:xfrm>
          <a:noFill/>
        </p:spPr>
        <p:txBody>
          <a:bodyPr lIns="90221" tIns="45110" rIns="90221" bIns="45110"/>
          <a:lstStyle/>
          <a:p>
            <a:pPr marL="114300" indent="-114300" eaLnBrk="1" hangingPunct="1">
              <a:tabLst>
                <a:tab pos="406400" algn="l"/>
              </a:tabLst>
            </a:pPr>
            <a:r>
              <a:rPr lang="en-US" altLang="fr-FR" smtClean="0"/>
              <a:t>&lt;ipf&gt;L, Student introductions—record info on seating chart&lt;/ipf&gt;</a:t>
            </a:r>
          </a:p>
          <a:p>
            <a:pPr marL="114300" indent="-114300" eaLnBrk="1" hangingPunct="1">
              <a:tabLst>
                <a:tab pos="406400" algn="l"/>
              </a:tabLst>
            </a:pPr>
            <a:endParaRPr lang="en-US" altLang="fr-FR" smtClean="0"/>
          </a:p>
          <a:p>
            <a:pPr marL="114300" indent="-114300" eaLnBrk="1" hangingPunct="1">
              <a:buFontTx/>
              <a:buChar char="•"/>
              <a:tabLst>
                <a:tab pos="406400" algn="l"/>
              </a:tabLst>
            </a:pPr>
            <a:r>
              <a:rPr lang="en-US" altLang="fr-FR" b="1" smtClean="0"/>
              <a:t>As students provide background information, record it on a seating chart so you will be able to use it later in the course (try to keep to approximately 1 minute per student)</a:t>
            </a:r>
          </a:p>
          <a:p>
            <a:pPr marL="114300" indent="-114300" eaLnBrk="1" hangingPunct="1">
              <a:tabLst>
                <a:tab pos="406400" algn="l"/>
              </a:tabLst>
            </a:pPr>
            <a:r>
              <a:rPr lang="en-US" altLang="fr-FR" smtClean="0"/>
              <a:t>	-  Suggested introduction methods</a:t>
            </a:r>
          </a:p>
          <a:p>
            <a:pPr marL="228600" lvl="1" eaLnBrk="1" hangingPunct="1">
              <a:tabLst>
                <a:tab pos="406400" algn="l"/>
              </a:tabLst>
            </a:pPr>
            <a:r>
              <a:rPr lang="en-US" altLang="fr-FR" smtClean="0"/>
              <a:t>--  Paired introductions</a:t>
            </a:r>
          </a:p>
          <a:p>
            <a:pPr marL="228600" lvl="1" eaLnBrk="1" hangingPunct="1">
              <a:tabLst>
                <a:tab pos="406400" algn="l"/>
              </a:tabLst>
            </a:pPr>
            <a:r>
              <a:rPr lang="en-US" altLang="fr-FR" smtClean="0"/>
              <a:t>	--- Provide a list of 4-5 questions (as shown on slide)</a:t>
            </a:r>
          </a:p>
          <a:p>
            <a:pPr marL="228600" lvl="1" eaLnBrk="1" hangingPunct="1">
              <a:tabLst>
                <a:tab pos="406400" algn="l"/>
              </a:tabLst>
            </a:pPr>
            <a:r>
              <a:rPr lang="en-US" altLang="fr-FR" smtClean="0"/>
              <a:t>	--- Give students 3 minutes to interview their partners, then switch</a:t>
            </a:r>
          </a:p>
          <a:p>
            <a:pPr marL="228600" lvl="1" eaLnBrk="1" hangingPunct="1">
              <a:tabLst>
                <a:tab pos="406400" algn="l"/>
              </a:tabLst>
            </a:pPr>
            <a:r>
              <a:rPr lang="en-US" altLang="fr-FR" smtClean="0"/>
              <a:t>	--- Have each student introduce their partner to the class</a:t>
            </a:r>
          </a:p>
          <a:p>
            <a:pPr marL="228600" lvl="1" eaLnBrk="1" hangingPunct="1">
              <a:tabLst>
                <a:tab pos="406400" algn="l"/>
              </a:tabLst>
            </a:pPr>
            <a:r>
              <a:rPr lang="en-US" altLang="fr-FR" smtClean="0"/>
              <a:t>--  Group introductions (for large classes)</a:t>
            </a:r>
          </a:p>
          <a:p>
            <a:pPr marL="228600" lvl="1" eaLnBrk="1" hangingPunct="1">
              <a:tabLst>
                <a:tab pos="406400" algn="l"/>
              </a:tabLst>
            </a:pPr>
            <a:r>
              <a:rPr lang="en-US" altLang="fr-FR" smtClean="0"/>
              <a:t>	--- Provide a list of 3-4 questions</a:t>
            </a:r>
          </a:p>
          <a:p>
            <a:pPr marL="228600" lvl="1" eaLnBrk="1" hangingPunct="1">
              <a:tabLst>
                <a:tab pos="406400" algn="l"/>
              </a:tabLst>
            </a:pPr>
            <a:r>
              <a:rPr lang="en-US" altLang="fr-FR" smtClean="0"/>
              <a:t>	--- Have each row (4 students) select a spokesperson/scribe</a:t>
            </a:r>
          </a:p>
          <a:p>
            <a:pPr marL="228600" lvl="1" eaLnBrk="1" hangingPunct="1">
              <a:tabLst>
                <a:tab pos="406400" algn="l"/>
              </a:tabLst>
            </a:pPr>
            <a:r>
              <a:rPr lang="en-US" altLang="fr-FR" smtClean="0"/>
              <a:t>	--- Give spokesperson 6-8 minutes to interview other 3 members of group</a:t>
            </a:r>
          </a:p>
          <a:p>
            <a:pPr marL="228600" lvl="1" eaLnBrk="1" hangingPunct="1">
              <a:tabLst>
                <a:tab pos="406400" algn="l"/>
              </a:tabLst>
            </a:pPr>
            <a:r>
              <a:rPr lang="en-US" altLang="fr-FR" smtClean="0"/>
              <a:t>	--- Each row’s spokesperson then introduces themselves and members of their group</a:t>
            </a:r>
          </a:p>
          <a:p>
            <a:pPr marL="228600" lvl="1" eaLnBrk="1" hangingPunct="1">
              <a:tabLst>
                <a:tab pos="406400" algn="l"/>
              </a:tabLst>
            </a:pPr>
            <a:endParaRPr lang="en-US" altLang="fr-FR" smtClean="0"/>
          </a:p>
        </p:txBody>
      </p:sp>
    </p:spTree>
    <p:extLst>
      <p:ext uri="{BB962C8B-B14F-4D97-AF65-F5344CB8AC3E}">
        <p14:creationId xmlns:p14="http://schemas.microsoft.com/office/powerpoint/2010/main" val="11115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2531"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7682F3E-69A5-4B4B-9DB1-D10470C0AD80}" type="slidenum">
              <a:rPr lang="fr-FR" altLang="fr-FR" sz="800"/>
              <a:pPr eaLnBrk="1" hangingPunct="1"/>
              <a:t>3</a:t>
            </a:fld>
            <a:endParaRPr lang="fr-FR" altLang="fr-FR" sz="800"/>
          </a:p>
        </p:txBody>
      </p:sp>
      <p:sp>
        <p:nvSpPr>
          <p:cNvPr id="22532" name="Rectangle 2"/>
          <p:cNvSpPr>
            <a:spLocks noGrp="1" noRot="1" noChangeAspect="1" noChangeArrowheads="1" noTextEdit="1"/>
          </p:cNvSpPr>
          <p:nvPr>
            <p:ph type="sldImg"/>
          </p:nvPr>
        </p:nvSpPr>
        <p:spPr>
          <a:xfrm>
            <a:off x="1531938" y="93663"/>
            <a:ext cx="5176837" cy="3883025"/>
          </a:xfrm>
          <a:ln/>
        </p:spPr>
      </p:sp>
      <p:sp>
        <p:nvSpPr>
          <p:cNvPr id="22533"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10555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355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E1FC3D9C-F7F0-4597-9C59-04C44CFFD7F7}" type="slidenum">
              <a:rPr lang="fr-FR" altLang="fr-FR" sz="800"/>
              <a:pPr eaLnBrk="1" hangingPunct="1"/>
              <a:t>4</a:t>
            </a:fld>
            <a:endParaRPr lang="fr-FR" altLang="fr-FR" sz="800"/>
          </a:p>
        </p:txBody>
      </p:sp>
      <p:sp>
        <p:nvSpPr>
          <p:cNvPr id="23556" name="Rectangle 2"/>
          <p:cNvSpPr>
            <a:spLocks noGrp="1" noRot="1" noChangeAspect="1" noChangeArrowheads="1" noTextEdit="1"/>
          </p:cNvSpPr>
          <p:nvPr>
            <p:ph type="sldImg"/>
          </p:nvPr>
        </p:nvSpPr>
        <p:spPr>
          <a:xfrm>
            <a:off x="1531938" y="93663"/>
            <a:ext cx="5176837" cy="3883025"/>
          </a:xfrm>
          <a:ln/>
        </p:spPr>
      </p:sp>
      <p:sp>
        <p:nvSpPr>
          <p:cNvPr id="23557"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71679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457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387F4CD8-F59C-4B93-8100-3C728191C4D6}" type="slidenum">
              <a:rPr lang="fr-FR" altLang="fr-FR" sz="800"/>
              <a:pPr eaLnBrk="1" hangingPunct="1"/>
              <a:t>5</a:t>
            </a:fld>
            <a:endParaRPr lang="fr-FR" altLang="fr-FR" sz="800"/>
          </a:p>
        </p:txBody>
      </p:sp>
      <p:sp>
        <p:nvSpPr>
          <p:cNvPr id="24580" name="Rectangle 2"/>
          <p:cNvSpPr>
            <a:spLocks noGrp="1" noRot="1" noChangeAspect="1" noChangeArrowheads="1" noTextEdit="1"/>
          </p:cNvSpPr>
          <p:nvPr>
            <p:ph type="sldImg"/>
          </p:nvPr>
        </p:nvSpPr>
        <p:spPr>
          <a:xfrm>
            <a:off x="1531938" y="93663"/>
            <a:ext cx="5176837" cy="3883025"/>
          </a:xfrm>
          <a:ln/>
        </p:spPr>
      </p:sp>
      <p:sp>
        <p:nvSpPr>
          <p:cNvPr id="24581"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97682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969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5355117A-AABB-4507-B17A-9B665D609609}" type="slidenum">
              <a:rPr lang="fr-FR" altLang="fr-FR" sz="800"/>
              <a:pPr eaLnBrk="1" hangingPunct="1"/>
              <a:t>6</a:t>
            </a:fld>
            <a:endParaRPr lang="fr-FR" altLang="fr-FR" sz="800"/>
          </a:p>
        </p:txBody>
      </p:sp>
      <p:sp>
        <p:nvSpPr>
          <p:cNvPr id="29700" name="Rectangle 2"/>
          <p:cNvSpPr>
            <a:spLocks noGrp="1" noRot="1" noChangeAspect="1" noChangeArrowheads="1" noTextEdit="1"/>
          </p:cNvSpPr>
          <p:nvPr>
            <p:ph type="sldImg"/>
          </p:nvPr>
        </p:nvSpPr>
        <p:spPr>
          <a:xfrm>
            <a:off x="1498600" y="241300"/>
            <a:ext cx="5097463" cy="3822700"/>
          </a:xfrm>
          <a:ln/>
        </p:spPr>
      </p:sp>
      <p:sp>
        <p:nvSpPr>
          <p:cNvPr id="29701" name="Rectangle 3"/>
          <p:cNvSpPr>
            <a:spLocks noGrp="1" noChangeArrowheads="1"/>
          </p:cNvSpPr>
          <p:nvPr>
            <p:ph type="body" idx="1"/>
          </p:nvPr>
        </p:nvSpPr>
        <p:spPr>
          <a:xfrm>
            <a:off x="217488" y="4168775"/>
            <a:ext cx="6116637" cy="5222875"/>
          </a:xfrm>
          <a:noFill/>
        </p:spPr>
        <p:txBody>
          <a:bodyPr lIns="90221" tIns="45110" rIns="90221" bIns="45110"/>
          <a:lstStyle/>
          <a:p>
            <a:pPr marL="114300" indent="-114300" eaLnBrk="1" hangingPunct="1">
              <a:tabLst>
                <a:tab pos="406400" algn="l"/>
              </a:tabLst>
            </a:pPr>
            <a:r>
              <a:rPr lang="en-US" altLang="fr-FR" smtClean="0"/>
              <a:t>&lt;ipf&gt;L, Student introductions—record info on seating chart&lt;/ipf&gt;</a:t>
            </a:r>
          </a:p>
          <a:p>
            <a:pPr marL="114300" indent="-114300" eaLnBrk="1" hangingPunct="1">
              <a:tabLst>
                <a:tab pos="406400" algn="l"/>
              </a:tabLst>
            </a:pPr>
            <a:endParaRPr lang="en-US" altLang="fr-FR" smtClean="0"/>
          </a:p>
          <a:p>
            <a:pPr marL="114300" indent="-114300" eaLnBrk="1" hangingPunct="1">
              <a:buFontTx/>
              <a:buChar char="•"/>
              <a:tabLst>
                <a:tab pos="406400" algn="l"/>
              </a:tabLst>
            </a:pPr>
            <a:r>
              <a:rPr lang="en-US" altLang="fr-FR" b="1" smtClean="0"/>
              <a:t>As students provide background information, record it on a seating chart so you will be able to use it later in the course (try to keep to approximately 1 minute per student)</a:t>
            </a:r>
          </a:p>
          <a:p>
            <a:pPr marL="114300" indent="-114300" eaLnBrk="1" hangingPunct="1">
              <a:tabLst>
                <a:tab pos="406400" algn="l"/>
              </a:tabLst>
            </a:pPr>
            <a:r>
              <a:rPr lang="en-US" altLang="fr-FR" smtClean="0"/>
              <a:t>	-  Suggested introduction methods</a:t>
            </a:r>
          </a:p>
          <a:p>
            <a:pPr marL="228600" lvl="1" eaLnBrk="1" hangingPunct="1">
              <a:tabLst>
                <a:tab pos="406400" algn="l"/>
              </a:tabLst>
            </a:pPr>
            <a:r>
              <a:rPr lang="en-US" altLang="fr-FR" smtClean="0"/>
              <a:t>--  Paired introductions</a:t>
            </a:r>
          </a:p>
          <a:p>
            <a:pPr marL="228600" lvl="1" eaLnBrk="1" hangingPunct="1">
              <a:tabLst>
                <a:tab pos="406400" algn="l"/>
              </a:tabLst>
            </a:pPr>
            <a:r>
              <a:rPr lang="en-US" altLang="fr-FR" smtClean="0"/>
              <a:t>	--- Provide a list of 4-5 questions (as shown on slide)</a:t>
            </a:r>
          </a:p>
          <a:p>
            <a:pPr marL="228600" lvl="1" eaLnBrk="1" hangingPunct="1">
              <a:tabLst>
                <a:tab pos="406400" algn="l"/>
              </a:tabLst>
            </a:pPr>
            <a:r>
              <a:rPr lang="en-US" altLang="fr-FR" smtClean="0"/>
              <a:t>	--- Give students 3 minutes to interview their partners, then switch</a:t>
            </a:r>
          </a:p>
          <a:p>
            <a:pPr marL="228600" lvl="1" eaLnBrk="1" hangingPunct="1">
              <a:tabLst>
                <a:tab pos="406400" algn="l"/>
              </a:tabLst>
            </a:pPr>
            <a:r>
              <a:rPr lang="en-US" altLang="fr-FR" smtClean="0"/>
              <a:t>	--- Have each student introduce their partner to the class</a:t>
            </a:r>
          </a:p>
          <a:p>
            <a:pPr marL="228600" lvl="1" eaLnBrk="1" hangingPunct="1">
              <a:tabLst>
                <a:tab pos="406400" algn="l"/>
              </a:tabLst>
            </a:pPr>
            <a:r>
              <a:rPr lang="en-US" altLang="fr-FR" smtClean="0"/>
              <a:t>--  Group introductions (for large classes)</a:t>
            </a:r>
          </a:p>
          <a:p>
            <a:pPr marL="228600" lvl="1" eaLnBrk="1" hangingPunct="1">
              <a:tabLst>
                <a:tab pos="406400" algn="l"/>
              </a:tabLst>
            </a:pPr>
            <a:r>
              <a:rPr lang="en-US" altLang="fr-FR" smtClean="0"/>
              <a:t>	--- Provide a list of 3-4 questions</a:t>
            </a:r>
          </a:p>
          <a:p>
            <a:pPr marL="228600" lvl="1" eaLnBrk="1" hangingPunct="1">
              <a:tabLst>
                <a:tab pos="406400" algn="l"/>
              </a:tabLst>
            </a:pPr>
            <a:r>
              <a:rPr lang="en-US" altLang="fr-FR" smtClean="0"/>
              <a:t>	--- Have each row (4 students) select a spokesperson/scribe</a:t>
            </a:r>
          </a:p>
          <a:p>
            <a:pPr marL="228600" lvl="1" eaLnBrk="1" hangingPunct="1">
              <a:tabLst>
                <a:tab pos="406400" algn="l"/>
              </a:tabLst>
            </a:pPr>
            <a:r>
              <a:rPr lang="en-US" altLang="fr-FR" smtClean="0"/>
              <a:t>	--- Give spokesperson 6-8 minutes to interview other 3 members of group</a:t>
            </a:r>
          </a:p>
          <a:p>
            <a:pPr marL="228600" lvl="1" eaLnBrk="1" hangingPunct="1">
              <a:tabLst>
                <a:tab pos="406400" algn="l"/>
              </a:tabLst>
            </a:pPr>
            <a:r>
              <a:rPr lang="en-US" altLang="fr-FR" smtClean="0"/>
              <a:t>	--- Each row’s spokesperson then introduces themselves and members of their group</a:t>
            </a:r>
          </a:p>
          <a:p>
            <a:pPr marL="228600" lvl="1" eaLnBrk="1" hangingPunct="1">
              <a:tabLst>
                <a:tab pos="406400" algn="l"/>
              </a:tabLst>
            </a:pPr>
            <a:endParaRPr lang="en-US" altLang="fr-FR" smtClean="0"/>
          </a:p>
        </p:txBody>
      </p:sp>
    </p:spTree>
    <p:extLst>
      <p:ext uri="{BB962C8B-B14F-4D97-AF65-F5344CB8AC3E}">
        <p14:creationId xmlns:p14="http://schemas.microsoft.com/office/powerpoint/2010/main" val="196460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174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BBE1472-23B5-4987-86F1-E9F09791FDA5}" type="slidenum">
              <a:rPr lang="fr-FR" altLang="fr-FR" sz="800"/>
              <a:pPr eaLnBrk="1" hangingPunct="1"/>
              <a:t>7</a:t>
            </a:fld>
            <a:endParaRPr lang="fr-FR" altLang="fr-FR" sz="800"/>
          </a:p>
        </p:txBody>
      </p:sp>
      <p:sp>
        <p:nvSpPr>
          <p:cNvPr id="31748" name="Rectangle 2"/>
          <p:cNvSpPr>
            <a:spLocks noGrp="1" noRot="1" noChangeAspect="1" noChangeArrowheads="1" noTextEdit="1"/>
          </p:cNvSpPr>
          <p:nvPr>
            <p:ph type="sldImg"/>
          </p:nvPr>
        </p:nvSpPr>
        <p:spPr>
          <a:xfrm>
            <a:off x="1531938" y="93663"/>
            <a:ext cx="5176837" cy="3883025"/>
          </a:xfrm>
          <a:ln/>
        </p:spPr>
      </p:sp>
      <p:sp>
        <p:nvSpPr>
          <p:cNvPr id="3174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417508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174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BBE1472-23B5-4987-86F1-E9F09791FDA5}" type="slidenum">
              <a:rPr lang="fr-FR" altLang="fr-FR" sz="800"/>
              <a:pPr eaLnBrk="1" hangingPunct="1"/>
              <a:t>8</a:t>
            </a:fld>
            <a:endParaRPr lang="fr-FR" altLang="fr-FR" sz="800"/>
          </a:p>
        </p:txBody>
      </p:sp>
      <p:sp>
        <p:nvSpPr>
          <p:cNvPr id="31748" name="Rectangle 2"/>
          <p:cNvSpPr>
            <a:spLocks noGrp="1" noRot="1" noChangeAspect="1" noChangeArrowheads="1" noTextEdit="1"/>
          </p:cNvSpPr>
          <p:nvPr>
            <p:ph type="sldImg"/>
          </p:nvPr>
        </p:nvSpPr>
        <p:spPr>
          <a:xfrm>
            <a:off x="1531938" y="93663"/>
            <a:ext cx="5176837" cy="3883025"/>
          </a:xfrm>
          <a:ln/>
        </p:spPr>
      </p:sp>
      <p:sp>
        <p:nvSpPr>
          <p:cNvPr id="3174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143508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379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D1E4B2D0-3A48-4A60-B886-E9627C2E4249}" type="slidenum">
              <a:rPr lang="fr-FR" altLang="fr-FR" sz="800"/>
              <a:pPr eaLnBrk="1" hangingPunct="1"/>
              <a:t>9</a:t>
            </a:fld>
            <a:endParaRPr lang="fr-FR" altLang="fr-FR" sz="800"/>
          </a:p>
        </p:txBody>
      </p:sp>
      <p:sp>
        <p:nvSpPr>
          <p:cNvPr id="33796" name="Rectangle 2"/>
          <p:cNvSpPr>
            <a:spLocks noGrp="1" noRot="1" noChangeAspect="1" noChangeArrowheads="1" noTextEdit="1"/>
          </p:cNvSpPr>
          <p:nvPr>
            <p:ph type="sldImg"/>
          </p:nvPr>
        </p:nvSpPr>
        <p:spPr>
          <a:xfrm>
            <a:off x="1528763" y="93663"/>
            <a:ext cx="5180012" cy="3884612"/>
          </a:xfrm>
          <a:ln/>
        </p:spPr>
      </p:sp>
      <p:sp>
        <p:nvSpPr>
          <p:cNvPr id="33797" name="Rectangle 3"/>
          <p:cNvSpPr>
            <a:spLocks noGrp="1" noChangeArrowheads="1"/>
          </p:cNvSpPr>
          <p:nvPr>
            <p:ph type="body" idx="1"/>
          </p:nvPr>
        </p:nvSpPr>
        <p:spPr>
          <a:xfrm>
            <a:off x="220663" y="4087813"/>
            <a:ext cx="6232525" cy="5299075"/>
          </a:xfrm>
          <a:noFill/>
        </p:spPr>
        <p:txBody>
          <a:bodyPr/>
          <a:lstStyle/>
          <a:p>
            <a:pPr eaLnBrk="1" hangingPunct="1"/>
            <a:r>
              <a:rPr lang="en-US" altLang="fr-FR" smtClean="0"/>
              <a:t>&lt;ipf&gt;L,32: Web Interaction&lt;/ipf&gt;</a:t>
            </a:r>
          </a:p>
          <a:p>
            <a:pPr eaLnBrk="1" hangingPunct="1"/>
            <a:endParaRPr lang="en-US" altLang="fr-FR" smtClean="0"/>
          </a:p>
        </p:txBody>
      </p:sp>
    </p:spTree>
    <p:extLst>
      <p:ext uri="{BB962C8B-B14F-4D97-AF65-F5344CB8AC3E}">
        <p14:creationId xmlns:p14="http://schemas.microsoft.com/office/powerpoint/2010/main" val="415008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481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0460A63D-7354-4E3A-8E92-6FFA6AD83B2F}" type="slidenum">
              <a:rPr lang="fr-FR" altLang="fr-FR" sz="800"/>
              <a:pPr eaLnBrk="1" hangingPunct="1"/>
              <a:t>10</a:t>
            </a:fld>
            <a:endParaRPr lang="fr-FR" altLang="fr-FR" sz="800"/>
          </a:p>
        </p:txBody>
      </p:sp>
      <p:sp>
        <p:nvSpPr>
          <p:cNvPr id="34820" name="Rectangle 2"/>
          <p:cNvSpPr>
            <a:spLocks noGrp="1" noRot="1" noChangeAspect="1" noChangeArrowheads="1" noTextEdit="1"/>
          </p:cNvSpPr>
          <p:nvPr>
            <p:ph type="sldImg"/>
          </p:nvPr>
        </p:nvSpPr>
        <p:spPr>
          <a:xfrm>
            <a:off x="1484313" y="223838"/>
            <a:ext cx="5106987" cy="3830637"/>
          </a:xfrm>
          <a:ln/>
        </p:spPr>
      </p:sp>
      <p:sp>
        <p:nvSpPr>
          <p:cNvPr id="34821" name="Rectangle 3"/>
          <p:cNvSpPr>
            <a:spLocks noGrp="1" noChangeArrowheads="1"/>
          </p:cNvSpPr>
          <p:nvPr>
            <p:ph type="body" idx="1"/>
          </p:nvPr>
        </p:nvSpPr>
        <p:spPr>
          <a:xfrm>
            <a:off x="215900" y="4162425"/>
            <a:ext cx="6107113" cy="5229225"/>
          </a:xfrm>
          <a:noFill/>
        </p:spPr>
        <p:txBody>
          <a:bodyPr/>
          <a:lstStyle/>
          <a:p>
            <a:pPr eaLnBrk="1" hangingPunct="1"/>
            <a:r>
              <a:rPr lang="en-US" altLang="fr-FR" smtClean="0"/>
              <a:t>&lt;ipf&gt;L,10: Implementing Business Objects&lt;/ipf&gt;</a:t>
            </a:r>
          </a:p>
          <a:p>
            <a:pPr eaLnBrk="1" hangingPunct="1"/>
            <a:endParaRPr lang="en-US" altLang="fr-FR" smtClean="0"/>
          </a:p>
        </p:txBody>
      </p:sp>
    </p:spTree>
    <p:extLst>
      <p:ext uri="{BB962C8B-B14F-4D97-AF65-F5344CB8AC3E}">
        <p14:creationId xmlns:p14="http://schemas.microsoft.com/office/powerpoint/2010/main" val="219795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73163" y="457200"/>
            <a:ext cx="7772400" cy="1143000"/>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1173163" y="1981200"/>
            <a:ext cx="38100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76702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12</a:t>
            </a:r>
          </a:p>
          <a:p>
            <a:pPr eaLnBrk="1" hangingPunct="1"/>
            <a:r>
              <a:rPr lang="fr-FR" altLang="fr-FR" dirty="0" smtClean="0"/>
              <a:t>Design Patterns</a:t>
            </a:r>
          </a:p>
        </p:txBody>
      </p:sp>
      <p:pic>
        <p:nvPicPr>
          <p:cNvPr id="102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2856"/>
            <a:ext cx="4629150" cy="137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fr-FR" altLang="fr-FR" dirty="0" smtClean="0"/>
              <a:t>Implémentation des </a:t>
            </a:r>
            <a:r>
              <a:rPr lang="fr-FR" altLang="fr-FR" dirty="0" err="1" smtClean="0"/>
              <a:t>Repositories</a:t>
            </a:r>
            <a:r>
              <a:rPr lang="fr-FR" altLang="fr-FR" dirty="0" smtClean="0"/>
              <a:t> et </a:t>
            </a:r>
            <a:r>
              <a:rPr lang="fr-FR" altLang="fr-FR" dirty="0" err="1" smtClean="0"/>
              <a:t>Entities</a:t>
            </a:r>
            <a:endParaRPr lang="fr-FR" altLang="fr-FR" dirty="0" smtClean="0"/>
          </a:p>
        </p:txBody>
      </p:sp>
      <p:sp>
        <p:nvSpPr>
          <p:cNvPr id="16387" name="Rectangle 3"/>
          <p:cNvSpPr>
            <a:spLocks noGrp="1" noChangeArrowheads="1"/>
          </p:cNvSpPr>
          <p:nvPr>
            <p:ph type="body" idx="1"/>
          </p:nvPr>
        </p:nvSpPr>
        <p:spPr>
          <a:xfrm>
            <a:off x="279400" y="1312863"/>
            <a:ext cx="8599488" cy="2293937"/>
          </a:xfrm>
        </p:spPr>
        <p:txBody>
          <a:bodyPr/>
          <a:lstStyle/>
          <a:p>
            <a:pPr eaLnBrk="1" hangingPunct="1"/>
            <a:r>
              <a:rPr lang="fr-FR" altLang="fr-FR" dirty="0" smtClean="0"/>
              <a:t>Les </a:t>
            </a:r>
            <a:r>
              <a:rPr lang="fr-FR" altLang="fr-FR" dirty="0" err="1" smtClean="0"/>
              <a:t>Entities</a:t>
            </a:r>
            <a:r>
              <a:rPr lang="fr-FR" altLang="fr-FR" dirty="0" smtClean="0"/>
              <a:t> correspondent au modèle de domaine de l’application</a:t>
            </a:r>
          </a:p>
          <a:p>
            <a:pPr lvl="1" eaLnBrk="1" hangingPunct="1"/>
            <a:r>
              <a:rPr lang="fr-FR" altLang="fr-FR" dirty="0" smtClean="0"/>
              <a:t>Ils appartiennent bien sûr à la couche métier</a:t>
            </a:r>
          </a:p>
          <a:p>
            <a:pPr lvl="1" eaLnBrk="1" hangingPunct="1"/>
            <a:r>
              <a:rPr lang="fr-FR" altLang="fr-FR" dirty="0" smtClean="0"/>
              <a:t>Ce sont des objets persistants</a:t>
            </a:r>
          </a:p>
          <a:p>
            <a:pPr eaLnBrk="1" hangingPunct="1"/>
            <a:r>
              <a:rPr lang="fr-FR" altLang="fr-FR" dirty="0" smtClean="0"/>
              <a:t>Le pattern </a:t>
            </a:r>
            <a:r>
              <a:rPr lang="fr-FR" altLang="fr-FR" i="1" dirty="0" err="1" smtClean="0"/>
              <a:t>Repository</a:t>
            </a:r>
            <a:r>
              <a:rPr lang="fr-FR" altLang="fr-FR" i="1" dirty="0" smtClean="0"/>
              <a:t> </a:t>
            </a:r>
            <a:r>
              <a:rPr lang="fr-FR" altLang="fr-FR" dirty="0" smtClean="0"/>
              <a:t>peut être employé pour implémenter la persistance des objets métier</a:t>
            </a:r>
          </a:p>
          <a:p>
            <a:pPr lvl="1" eaLnBrk="1" hangingPunct="1"/>
            <a:r>
              <a:rPr lang="fr-FR" altLang="fr-FR" dirty="0" smtClean="0"/>
              <a:t>En utilisant Python pour accéder aux bases de données relationnelles</a:t>
            </a:r>
          </a:p>
        </p:txBody>
      </p:sp>
    </p:spTree>
    <p:extLst>
      <p:ext uri="{BB962C8B-B14F-4D97-AF65-F5344CB8AC3E}">
        <p14:creationId xmlns:p14="http://schemas.microsoft.com/office/powerpoint/2010/main" val="15800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74750" y="116632"/>
            <a:ext cx="7772400" cy="1143000"/>
          </a:xfrm>
        </p:spPr>
        <p:txBody>
          <a:bodyPr/>
          <a:lstStyle/>
          <a:p>
            <a:pPr eaLnBrk="1" hangingPunct="1"/>
            <a:r>
              <a:rPr lang="fr-FR" altLang="fr-FR" dirty="0" err="1" smtClean="0"/>
              <a:t>Repository</a:t>
            </a:r>
            <a:endParaRPr lang="en-US" altLang="fr-FR" dirty="0" smtClean="0"/>
          </a:p>
        </p:txBody>
      </p:sp>
      <p:sp>
        <p:nvSpPr>
          <p:cNvPr id="17411" name="Rectangle 3"/>
          <p:cNvSpPr>
            <a:spLocks noGrp="1" noChangeArrowheads="1"/>
          </p:cNvSpPr>
          <p:nvPr>
            <p:ph type="body" sz="half" idx="1"/>
          </p:nvPr>
        </p:nvSpPr>
        <p:spPr>
          <a:xfrm>
            <a:off x="292100" y="1147763"/>
            <a:ext cx="8253413" cy="5321300"/>
          </a:xfrm>
        </p:spPr>
        <p:txBody>
          <a:bodyPr/>
          <a:lstStyle/>
          <a:p>
            <a:pPr marL="230188" indent="-230188" eaLnBrk="1" hangingPunct="1">
              <a:lnSpc>
                <a:spcPct val="80000"/>
              </a:lnSpc>
            </a:pPr>
            <a:r>
              <a:rPr lang="fr-FR" altLang="fr-FR" sz="2000" dirty="0" smtClean="0"/>
              <a:t>Il est toujours possible d’implémenter les </a:t>
            </a:r>
            <a:r>
              <a:rPr lang="fr-FR" altLang="fr-FR" sz="2000" dirty="0" err="1" smtClean="0"/>
              <a:t>Entities</a:t>
            </a:r>
            <a:endParaRPr lang="fr-FR" altLang="fr-FR" sz="1800" dirty="0" smtClean="0"/>
          </a:p>
          <a:p>
            <a:pPr marL="685800" lvl="1" indent="-341313" eaLnBrk="1" hangingPunct="1">
              <a:lnSpc>
                <a:spcPct val="80000"/>
              </a:lnSpc>
            </a:pPr>
            <a:r>
              <a:rPr lang="fr-FR" altLang="fr-FR" sz="1800" dirty="0" smtClean="0"/>
              <a:t>Et gérer la persistance en employant un </a:t>
            </a:r>
            <a:r>
              <a:rPr lang="fr-FR" altLang="fr-FR" sz="1800" i="1" dirty="0" err="1" smtClean="0"/>
              <a:t>Repository</a:t>
            </a:r>
            <a:endParaRPr lang="fr-FR" altLang="fr-FR" sz="1800" i="1"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r>
              <a:rPr lang="fr-FR" altLang="fr-FR" sz="1800" dirty="0" smtClean="0"/>
              <a:t>Le </a:t>
            </a:r>
            <a:r>
              <a:rPr lang="fr-FR" altLang="fr-FR" sz="1800" i="1" dirty="0" err="1" smtClean="0"/>
              <a:t>Repository</a:t>
            </a:r>
            <a:r>
              <a:rPr lang="fr-FR" altLang="fr-FR" sz="1800" i="1" dirty="0" smtClean="0"/>
              <a:t> </a:t>
            </a:r>
            <a:r>
              <a:rPr lang="fr-FR" altLang="fr-FR" sz="1800" dirty="0" smtClean="0"/>
              <a:t>devra </a:t>
            </a:r>
          </a:p>
          <a:p>
            <a:pPr marL="1017588" lvl="2" indent="-217488" eaLnBrk="1" hangingPunct="1">
              <a:lnSpc>
                <a:spcPct val="80000"/>
              </a:lnSpc>
            </a:pPr>
            <a:r>
              <a:rPr lang="fr-FR" altLang="fr-FR" sz="1600" dirty="0" smtClean="0"/>
              <a:t>Obtenir les données persistantes à partir du </a:t>
            </a:r>
            <a:r>
              <a:rPr lang="fr-FR" altLang="fr-FR" sz="1600" dirty="0" err="1" smtClean="0">
                <a:latin typeface="Courier New" panose="02070309020205020404" pitchFamily="49" charset="0"/>
              </a:rPr>
              <a:t>MusicRecording</a:t>
            </a:r>
            <a:r>
              <a:rPr lang="fr-FR" altLang="fr-FR" sz="1600" dirty="0" smtClean="0"/>
              <a:t> comme un objet de transfert</a:t>
            </a:r>
          </a:p>
          <a:p>
            <a:pPr marL="285750" indent="-341313" eaLnBrk="1" hangingPunct="1">
              <a:lnSpc>
                <a:spcPct val="80000"/>
              </a:lnSpc>
            </a:pPr>
            <a:r>
              <a:rPr lang="fr-FR" altLang="fr-FR" sz="2200" dirty="0" smtClean="0"/>
              <a:t>ORM (Object </a:t>
            </a:r>
            <a:r>
              <a:rPr lang="fr-FR" altLang="fr-FR" sz="2200" dirty="0" err="1" smtClean="0"/>
              <a:t>Relational</a:t>
            </a:r>
            <a:r>
              <a:rPr lang="fr-FR" altLang="fr-FR" sz="2200" dirty="0" smtClean="0"/>
              <a:t> </a:t>
            </a:r>
            <a:r>
              <a:rPr lang="fr-FR" altLang="fr-FR" sz="2200" dirty="0" err="1" smtClean="0"/>
              <a:t>Mapping</a:t>
            </a:r>
            <a:r>
              <a:rPr lang="fr-FR" altLang="fr-FR" sz="2200" dirty="0" smtClean="0"/>
              <a:t>)</a:t>
            </a:r>
          </a:p>
          <a:p>
            <a:pPr marL="685800" lvl="1" indent="-341313" eaLnBrk="1" hangingPunct="1">
              <a:lnSpc>
                <a:spcPct val="80000"/>
              </a:lnSpc>
            </a:pPr>
            <a:r>
              <a:rPr lang="fr-FR" altLang="fr-FR" sz="1800" dirty="0" err="1" smtClean="0"/>
              <a:t>SQLAlchemy</a:t>
            </a:r>
            <a:r>
              <a:rPr lang="fr-FR" altLang="fr-FR" sz="1800" dirty="0"/>
              <a:t> </a:t>
            </a:r>
            <a:r>
              <a:rPr lang="fr-FR" altLang="fr-FR" sz="1800" dirty="0" smtClean="0"/>
              <a:t>(</a:t>
            </a:r>
            <a:r>
              <a:rPr lang="fr-FR" altLang="fr-FR" sz="1800" dirty="0" err="1" smtClean="0"/>
              <a:t>Flask</a:t>
            </a:r>
            <a:r>
              <a:rPr lang="fr-FR" altLang="fr-FR" sz="1800" dirty="0" smtClean="0"/>
              <a:t>)</a:t>
            </a:r>
          </a:p>
          <a:p>
            <a:pPr marL="685800" lvl="1" indent="-341313" eaLnBrk="1" hangingPunct="1">
              <a:lnSpc>
                <a:spcPct val="80000"/>
              </a:lnSpc>
            </a:pPr>
            <a:r>
              <a:rPr lang="fr-FR" altLang="fr-FR" sz="1800" dirty="0" smtClean="0"/>
              <a:t>Django ORM (Django)</a:t>
            </a:r>
            <a:endParaRPr lang="fr-FR" altLang="fr-FR" sz="1400" dirty="0" smtClean="0"/>
          </a:p>
          <a:p>
            <a:pPr marL="1363663" lvl="3" indent="-231775" eaLnBrk="1" hangingPunct="1">
              <a:lnSpc>
                <a:spcPct val="80000"/>
              </a:lnSpc>
            </a:pPr>
            <a:endParaRPr lang="fr-FR" altLang="fr-FR" sz="600" dirty="0" smtClean="0"/>
          </a:p>
        </p:txBody>
      </p:sp>
      <p:sp>
        <p:nvSpPr>
          <p:cNvPr id="17412" name="Text Box 4"/>
          <p:cNvSpPr txBox="1">
            <a:spLocks noChangeArrowheads="1"/>
          </p:cNvSpPr>
          <p:nvPr/>
        </p:nvSpPr>
        <p:spPr bwMode="blackWhite">
          <a:xfrm>
            <a:off x="1174750" y="2092325"/>
            <a:ext cx="6624638" cy="6524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200" noProof="1" smtClean="0">
                <a:latin typeface="Courier New" panose="02070309020205020404" pitchFamily="49" charset="0"/>
              </a:rPr>
              <a:t>rec </a:t>
            </a:r>
            <a:r>
              <a:rPr lang="fr-FR" altLang="fr-FR" sz="1200" noProof="1">
                <a:latin typeface="Courier New" panose="02070309020205020404" pitchFamily="49" charset="0"/>
              </a:rPr>
              <a:t>= </a:t>
            </a:r>
            <a:r>
              <a:rPr lang="fr-FR" altLang="fr-FR" sz="1200" noProof="1" smtClean="0">
                <a:latin typeface="Courier New" panose="02070309020205020404" pitchFamily="49" charset="0"/>
              </a:rPr>
              <a:t>MusicRecording("</a:t>
            </a:r>
            <a:r>
              <a:rPr lang="fr-FR" altLang="fr-FR" sz="1200" noProof="1">
                <a:latin typeface="Courier New" panose="02070309020205020404" pitchFamily="49" charset="0"/>
              </a:rPr>
              <a:t>Pink Floyd", "Meddle");</a:t>
            </a:r>
          </a:p>
          <a:p>
            <a:r>
              <a:rPr lang="fr-FR" altLang="fr-FR" sz="1200" noProof="1" smtClean="0">
                <a:latin typeface="Courier New" panose="02070309020205020404" pitchFamily="49" charset="0"/>
              </a:rPr>
              <a:t>repository = MusicRecordingRepository();</a:t>
            </a:r>
            <a:endParaRPr lang="fr-FR" altLang="fr-FR" sz="1200" noProof="1">
              <a:latin typeface="Courier New" panose="02070309020205020404" pitchFamily="49" charset="0"/>
            </a:endParaRPr>
          </a:p>
          <a:p>
            <a:r>
              <a:rPr lang="fr-FR" altLang="fr-FR" sz="1200" noProof="1" smtClean="0">
                <a:latin typeface="Courier New" panose="02070309020205020404" pitchFamily="49" charset="0"/>
              </a:rPr>
              <a:t>repository.create(rec</a:t>
            </a:r>
            <a:r>
              <a:rPr lang="fr-FR" altLang="fr-FR" sz="1200" noProof="1">
                <a:latin typeface="Courier New" panose="02070309020205020404" pitchFamily="49" charset="0"/>
              </a:rPr>
              <a:t>);</a:t>
            </a:r>
          </a:p>
        </p:txBody>
      </p:sp>
    </p:spTree>
    <p:extLst>
      <p:ext uri="{BB962C8B-B14F-4D97-AF65-F5344CB8AC3E}">
        <p14:creationId xmlns:p14="http://schemas.microsoft.com/office/powerpoint/2010/main" val="891920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altLang="fr-FR" dirty="0" smtClean="0"/>
              <a:t>Les services</a:t>
            </a:r>
          </a:p>
        </p:txBody>
      </p:sp>
      <p:sp>
        <p:nvSpPr>
          <p:cNvPr id="19459" name="Rectangle 3"/>
          <p:cNvSpPr>
            <a:spLocks noGrp="1" noChangeArrowheads="1"/>
          </p:cNvSpPr>
          <p:nvPr>
            <p:ph type="body" idx="1"/>
          </p:nvPr>
        </p:nvSpPr>
        <p:spPr/>
        <p:txBody>
          <a:bodyPr/>
          <a:lstStyle/>
          <a:p>
            <a:pPr eaLnBrk="1" hangingPunct="1"/>
            <a:r>
              <a:rPr lang="fr-FR" altLang="fr-FR" dirty="0" smtClean="0"/>
              <a:t>Représente la façade du modèle</a:t>
            </a:r>
          </a:p>
          <a:p>
            <a:pPr eaLnBrk="1" hangingPunct="1"/>
            <a:r>
              <a:rPr lang="fr-FR" altLang="fr-FR" dirty="0" smtClean="0"/>
              <a:t>C’est la partie intelligente du code</a:t>
            </a:r>
          </a:p>
          <a:p>
            <a:pPr eaLnBrk="1" hangingPunct="1"/>
            <a:r>
              <a:rPr lang="fr-FR" altLang="fr-FR" dirty="0" smtClean="0"/>
              <a:t>Orienté fonctionnel</a:t>
            </a:r>
          </a:p>
          <a:p>
            <a:pPr eaLnBrk="1" hangingPunct="1"/>
            <a:r>
              <a:rPr lang="fr-FR" altLang="fr-FR" dirty="0" smtClean="0"/>
              <a:t>Gère </a:t>
            </a:r>
            <a:r>
              <a:rPr lang="fr-FR" altLang="fr-FR" smtClean="0"/>
              <a:t>la sécurité, </a:t>
            </a:r>
            <a:r>
              <a:rPr lang="fr-FR" altLang="fr-FR" dirty="0" smtClean="0"/>
              <a:t>l’intelligence, les workflows</a:t>
            </a:r>
          </a:p>
        </p:txBody>
      </p:sp>
    </p:spTree>
    <p:extLst>
      <p:ext uri="{BB962C8B-B14F-4D97-AF65-F5344CB8AC3E}">
        <p14:creationId xmlns:p14="http://schemas.microsoft.com/office/powerpoint/2010/main" val="276719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altLang="fr-FR" smtClean="0"/>
              <a:t>Représentation du modèle du domaine</a:t>
            </a:r>
          </a:p>
        </p:txBody>
      </p:sp>
      <p:sp>
        <p:nvSpPr>
          <p:cNvPr id="10243" name="Rectangle 3"/>
          <p:cNvSpPr>
            <a:spLocks noGrp="1" noChangeArrowheads="1"/>
          </p:cNvSpPr>
          <p:nvPr>
            <p:ph type="body" idx="1"/>
          </p:nvPr>
        </p:nvSpPr>
        <p:spPr>
          <a:xfrm>
            <a:off x="250825" y="1628775"/>
            <a:ext cx="8599488" cy="4343400"/>
          </a:xfrm>
        </p:spPr>
        <p:txBody>
          <a:bodyPr/>
          <a:lstStyle/>
          <a:p>
            <a:pPr eaLnBrk="1" hangingPunct="1"/>
            <a:r>
              <a:rPr lang="fr-FR" altLang="fr-FR" sz="2000" smtClean="0"/>
              <a:t>Les exigences d’une application peuvent être représentées dans un modèle du domaine</a:t>
            </a:r>
          </a:p>
          <a:p>
            <a:pPr eaLnBrk="1" hangingPunct="1"/>
            <a:endParaRPr lang="fr-FR" altLang="fr-FR" sz="2000" smtClean="0"/>
          </a:p>
          <a:p>
            <a:pPr lvl="1" eaLnBrk="1" hangingPunct="1">
              <a:buFontTx/>
              <a:buNone/>
            </a:pPr>
            <a:r>
              <a:rPr lang="fr-FR" altLang="fr-FR" sz="1800" i="1" smtClean="0"/>
              <a:t/>
            </a:r>
            <a:br>
              <a:rPr lang="fr-FR" altLang="fr-FR" sz="1800" i="1" smtClean="0"/>
            </a:br>
            <a:endParaRPr lang="fr-FR" altLang="fr-FR" sz="1800" i="1" smtClean="0"/>
          </a:p>
          <a:p>
            <a:pPr lvl="1" eaLnBrk="1" hangingPunct="1">
              <a:buFontTx/>
              <a:buNone/>
            </a:pPr>
            <a:endParaRPr lang="fr-FR" altLang="fr-FR" sz="1800" i="1" smtClean="0"/>
          </a:p>
          <a:p>
            <a:pPr lvl="1" eaLnBrk="1" hangingPunct="1">
              <a:buFontTx/>
              <a:buNone/>
            </a:pPr>
            <a:endParaRPr lang="fr-FR" altLang="fr-FR" sz="1800" i="1" smtClean="0"/>
          </a:p>
          <a:p>
            <a:pPr lvl="1" eaLnBrk="1" hangingPunct="1">
              <a:buFontTx/>
              <a:buNone/>
            </a:pPr>
            <a:endParaRPr lang="fr-FR" altLang="fr-FR" sz="1800" smtClean="0"/>
          </a:p>
          <a:p>
            <a:pPr eaLnBrk="1" hangingPunct="1"/>
            <a:r>
              <a:rPr lang="fr-FR" altLang="fr-FR" sz="2000" smtClean="0"/>
              <a:t>Implémentation d’un modèle du domaine dans la couche métier</a:t>
            </a:r>
          </a:p>
          <a:p>
            <a:pPr lvl="1" eaLnBrk="1" hangingPunct="1"/>
            <a:r>
              <a:rPr lang="fr-FR" altLang="fr-FR" sz="1800" smtClean="0"/>
              <a:t>Fournit une abstraction claire des exigences métier</a:t>
            </a:r>
          </a:p>
          <a:p>
            <a:pPr lvl="1" eaLnBrk="1" hangingPunct="1"/>
            <a:r>
              <a:rPr lang="fr-FR" altLang="fr-FR" sz="1800" smtClean="0"/>
              <a:t>Améliore la lisibilité du code</a:t>
            </a:r>
          </a:p>
          <a:p>
            <a:pPr lvl="1" eaLnBrk="1" hangingPunct="1"/>
            <a:r>
              <a:rPr lang="fr-FR" altLang="fr-FR" sz="1800" smtClean="0"/>
              <a:t>Et diminue le couplage avec les mécanismes de persistance sous-jacents</a:t>
            </a:r>
          </a:p>
          <a:p>
            <a:pPr lvl="2" eaLnBrk="1" hangingPunct="1"/>
            <a:r>
              <a:rPr lang="fr-FR" altLang="fr-FR" sz="1600" smtClean="0"/>
              <a:t>Les tables des bases ne capturent pas les exigences métier “élégamment”</a:t>
            </a:r>
          </a:p>
        </p:txBody>
      </p:sp>
      <p:sp>
        <p:nvSpPr>
          <p:cNvPr id="10244" name="Rectangle 4"/>
          <p:cNvSpPr>
            <a:spLocks noChangeArrowheads="1"/>
          </p:cNvSpPr>
          <p:nvPr/>
        </p:nvSpPr>
        <p:spPr bwMode="blackWhite">
          <a:xfrm>
            <a:off x="323850" y="2349500"/>
            <a:ext cx="8528050" cy="17224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eaLnBrk="0" hangingPunct="0">
              <a:tabLst>
                <a:tab pos="230188" algn="l"/>
              </a:tabLst>
              <a:defRPr sz="2400">
                <a:solidFill>
                  <a:schemeClr val="tx1"/>
                </a:solidFill>
                <a:latin typeface="Arial" panose="020B0604020202020204" pitchFamily="34" charset="0"/>
              </a:defRPr>
            </a:lvl1pPr>
            <a:lvl2pPr marL="742950" indent="-285750" eaLnBrk="0" hangingPunct="0">
              <a:tabLst>
                <a:tab pos="230188" algn="l"/>
              </a:tabLst>
              <a:defRPr sz="2400">
                <a:solidFill>
                  <a:schemeClr val="tx1"/>
                </a:solidFill>
                <a:latin typeface="Arial" panose="020B0604020202020204" pitchFamily="34" charset="0"/>
              </a:defRPr>
            </a:lvl2pPr>
            <a:lvl3pPr marL="1143000" indent="-228600" eaLnBrk="0" hangingPunct="0">
              <a:tabLst>
                <a:tab pos="230188" algn="l"/>
              </a:tabLst>
              <a:defRPr sz="2400">
                <a:solidFill>
                  <a:schemeClr val="tx1"/>
                </a:solidFill>
                <a:latin typeface="Arial" panose="020B0604020202020204" pitchFamily="34" charset="0"/>
              </a:defRPr>
            </a:lvl3pPr>
            <a:lvl4pPr marL="1600200" indent="-228600" eaLnBrk="0" hangingPunct="0">
              <a:tabLst>
                <a:tab pos="230188" algn="l"/>
              </a:tabLst>
              <a:defRPr sz="2400">
                <a:solidFill>
                  <a:schemeClr val="tx1"/>
                </a:solidFill>
                <a:latin typeface="Arial" panose="020B0604020202020204" pitchFamily="34" charset="0"/>
              </a:defRPr>
            </a:lvl4pPr>
            <a:lvl5pPr marL="2057400" indent="-228600" eaLnBrk="0" hangingPunct="0">
              <a:tabLst>
                <a:tab pos="230188"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9pPr>
          </a:lstStyle>
          <a:p>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r>
              <a:rPr lang="en-US" altLang="fr-FR" sz="1600">
                <a:solidFill>
                  <a:srgbClr val="000080"/>
                </a:solidFill>
              </a:rPr>
              <a:t>							—Jacobsen, et. al.</a:t>
            </a:r>
          </a:p>
        </p:txBody>
      </p:sp>
    </p:spTree>
    <p:extLst>
      <p:ext uri="{BB962C8B-B14F-4D97-AF65-F5344CB8AC3E}">
        <p14:creationId xmlns:p14="http://schemas.microsoft.com/office/powerpoint/2010/main" val="2232789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FR" altLang="fr-FR" smtClean="0"/>
              <a:t>La vue</a:t>
            </a:r>
          </a:p>
        </p:txBody>
      </p:sp>
      <p:sp>
        <p:nvSpPr>
          <p:cNvPr id="18435" name="Rectangle 3"/>
          <p:cNvSpPr>
            <a:spLocks noGrp="1" noChangeArrowheads="1"/>
          </p:cNvSpPr>
          <p:nvPr>
            <p:ph type="body" idx="1"/>
          </p:nvPr>
        </p:nvSpPr>
        <p:spPr/>
        <p:txBody>
          <a:bodyPr/>
          <a:lstStyle/>
          <a:p>
            <a:pPr eaLnBrk="1" hangingPunct="1">
              <a:lnSpc>
                <a:spcPct val="90000"/>
              </a:lnSpc>
            </a:pPr>
            <a:r>
              <a:rPr lang="fr-FR" altLang="fr-FR" sz="2400" dirty="0" smtClean="0"/>
              <a:t>La vue est l'interface Homme-Machine (IHM)</a:t>
            </a:r>
          </a:p>
          <a:p>
            <a:pPr eaLnBrk="1" hangingPunct="1">
              <a:lnSpc>
                <a:spcPct val="90000"/>
              </a:lnSpc>
            </a:pPr>
            <a:r>
              <a:rPr lang="fr-FR" altLang="fr-FR" sz="2400" dirty="0" smtClean="0"/>
              <a:t>Client Lourd</a:t>
            </a:r>
          </a:p>
          <a:p>
            <a:pPr lvl="1" eaLnBrk="1" hangingPunct="1">
              <a:lnSpc>
                <a:spcPct val="90000"/>
              </a:lnSpc>
            </a:pPr>
            <a:r>
              <a:rPr lang="fr-FR" altLang="fr-FR" sz="2000" dirty="0" smtClean="0"/>
              <a:t>TK</a:t>
            </a:r>
          </a:p>
          <a:p>
            <a:pPr lvl="1" eaLnBrk="1" hangingPunct="1">
              <a:lnSpc>
                <a:spcPct val="90000"/>
              </a:lnSpc>
            </a:pPr>
            <a:r>
              <a:rPr lang="fr-FR" altLang="fr-FR" sz="2000" dirty="0" smtClean="0"/>
              <a:t>QT</a:t>
            </a:r>
          </a:p>
          <a:p>
            <a:pPr eaLnBrk="1" hangingPunct="1">
              <a:lnSpc>
                <a:spcPct val="90000"/>
              </a:lnSpc>
            </a:pPr>
            <a:r>
              <a:rPr lang="fr-FR" altLang="fr-FR" sz="2400" dirty="0" smtClean="0"/>
              <a:t>Client léger</a:t>
            </a:r>
          </a:p>
          <a:p>
            <a:pPr lvl="1" eaLnBrk="1" hangingPunct="1">
              <a:lnSpc>
                <a:spcPct val="90000"/>
              </a:lnSpc>
            </a:pPr>
            <a:r>
              <a:rPr lang="fr-FR" altLang="fr-FR" sz="2000" dirty="0" smtClean="0"/>
              <a:t>Django</a:t>
            </a:r>
          </a:p>
          <a:p>
            <a:pPr eaLnBrk="1" hangingPunct="1">
              <a:lnSpc>
                <a:spcPct val="90000"/>
              </a:lnSpc>
            </a:pPr>
            <a:r>
              <a:rPr lang="fr-FR" altLang="fr-FR" sz="2400" dirty="0" smtClean="0"/>
              <a:t>L'interface entre la vue et le modèle peut se faire via un contrôleur</a:t>
            </a:r>
          </a:p>
        </p:txBody>
      </p:sp>
    </p:spTree>
    <p:extLst>
      <p:ext uri="{BB962C8B-B14F-4D97-AF65-F5344CB8AC3E}">
        <p14:creationId xmlns:p14="http://schemas.microsoft.com/office/powerpoint/2010/main" val="4273692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altLang="fr-FR" smtClean="0"/>
              <a:t>Les exceptions</a:t>
            </a:r>
          </a:p>
        </p:txBody>
      </p:sp>
      <p:sp>
        <p:nvSpPr>
          <p:cNvPr id="19459" name="Rectangle 3"/>
          <p:cNvSpPr>
            <a:spLocks noGrp="1" noChangeArrowheads="1"/>
          </p:cNvSpPr>
          <p:nvPr>
            <p:ph type="body" idx="1"/>
          </p:nvPr>
        </p:nvSpPr>
        <p:spPr/>
        <p:txBody>
          <a:bodyPr/>
          <a:lstStyle/>
          <a:p>
            <a:pPr eaLnBrk="1" hangingPunct="1"/>
            <a:r>
              <a:rPr lang="fr-FR" altLang="fr-FR" dirty="0" smtClean="0"/>
              <a:t>Les exceptions peuvent être levée par le modèle, le </a:t>
            </a:r>
            <a:r>
              <a:rPr lang="fr-FR" altLang="fr-FR" dirty="0" err="1" smtClean="0"/>
              <a:t>Repository</a:t>
            </a:r>
            <a:r>
              <a:rPr lang="fr-FR" altLang="fr-FR" dirty="0" smtClean="0"/>
              <a:t> et la vue</a:t>
            </a:r>
          </a:p>
          <a:p>
            <a:pPr eaLnBrk="1" hangingPunct="1"/>
            <a:r>
              <a:rPr lang="fr-FR" altLang="fr-FR" dirty="0" smtClean="0"/>
              <a:t>Les exceptions mineurs sont gérées dans le modèle par un </a:t>
            </a:r>
            <a:r>
              <a:rPr lang="fr-FR" altLang="fr-FR" dirty="0" err="1" smtClean="0"/>
              <a:t>try</a:t>
            </a:r>
            <a:endParaRPr lang="fr-FR" altLang="fr-FR" dirty="0" smtClean="0"/>
          </a:p>
          <a:p>
            <a:pPr eaLnBrk="1" hangingPunct="1"/>
            <a:r>
              <a:rPr lang="fr-FR" altLang="fr-FR" dirty="0" smtClean="0"/>
              <a:t>Les exceptions graves sont remontées à la vue</a:t>
            </a:r>
          </a:p>
        </p:txBody>
      </p:sp>
    </p:spTree>
    <p:extLst>
      <p:ext uri="{BB962C8B-B14F-4D97-AF65-F5344CB8AC3E}">
        <p14:creationId xmlns:p14="http://schemas.microsoft.com/office/powerpoint/2010/main" val="3639174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err="1"/>
              <a:t>Beautiful</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ugly</a:t>
            </a:r>
            <a:r>
              <a:rPr lang="fr-FR" sz="2000" dirty="0"/>
              <a:t> : le beau est préférable au laid ;</a:t>
            </a:r>
          </a:p>
          <a:p>
            <a:r>
              <a:rPr lang="fr-FR" sz="2000" dirty="0"/>
              <a:t>Explicit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implicit</a:t>
            </a:r>
            <a:r>
              <a:rPr lang="fr-FR" sz="2000" dirty="0"/>
              <a:t> : l'explicite est préférable à l'implicite ;</a:t>
            </a:r>
          </a:p>
          <a:p>
            <a:r>
              <a:rPr lang="fr-FR" sz="2000" dirty="0"/>
              <a:t>Simple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complex</a:t>
            </a:r>
            <a:r>
              <a:rPr lang="fr-FR" sz="2000" dirty="0"/>
              <a:t> : le simple est préférable au complexe ;</a:t>
            </a:r>
          </a:p>
          <a:p>
            <a:r>
              <a:rPr lang="fr-FR" sz="2000" dirty="0" err="1"/>
              <a:t>Complex</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complicated</a:t>
            </a:r>
            <a:r>
              <a:rPr lang="fr-FR" sz="2000" dirty="0"/>
              <a:t> : le complexe est préférable au compliqué ;</a:t>
            </a:r>
          </a:p>
          <a:p>
            <a:r>
              <a:rPr lang="fr-FR" sz="2000" dirty="0"/>
              <a:t>Flat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nested</a:t>
            </a:r>
            <a:r>
              <a:rPr lang="fr-FR" sz="2000" dirty="0"/>
              <a:t> : le plat est préférable à l'imbriqué. Moins littéralement, du code trop imbriqué (par exemple une boucle imbriquée dans une boucle imbriquée dans une boucle…) est plus difficile à lire ;</a:t>
            </a:r>
          </a:p>
          <a:p>
            <a:r>
              <a:rPr lang="fr-FR" sz="2000" dirty="0" err="1"/>
              <a:t>Sparse</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dense : l'aéré est préférable au compact ;</a:t>
            </a:r>
          </a:p>
          <a:p>
            <a:r>
              <a:rPr lang="fr-FR" sz="2000" dirty="0" err="1"/>
              <a:t>Readability</a:t>
            </a:r>
            <a:r>
              <a:rPr lang="fr-FR" sz="2000" dirty="0"/>
              <a:t> </a:t>
            </a:r>
            <a:r>
              <a:rPr lang="fr-FR" sz="2000" dirty="0" err="1"/>
              <a:t>counts</a:t>
            </a:r>
            <a:r>
              <a:rPr lang="fr-FR" sz="2000" dirty="0"/>
              <a:t> : la lisibilité compte ;</a:t>
            </a:r>
          </a:p>
          <a:p>
            <a:r>
              <a:rPr lang="fr-FR" sz="2000" dirty="0" err="1"/>
              <a:t>Special</a:t>
            </a:r>
            <a:r>
              <a:rPr lang="fr-FR" sz="2000" dirty="0"/>
              <a:t> cases </a:t>
            </a:r>
            <a:r>
              <a:rPr lang="fr-FR" sz="2000" dirty="0" err="1"/>
              <a:t>aren't</a:t>
            </a:r>
            <a:r>
              <a:rPr lang="fr-FR" sz="2000" dirty="0"/>
              <a:t> </a:t>
            </a:r>
            <a:r>
              <a:rPr lang="fr-FR" sz="2000" dirty="0" err="1"/>
              <a:t>special</a:t>
            </a:r>
            <a:r>
              <a:rPr lang="fr-FR" sz="2000" dirty="0"/>
              <a:t> </a:t>
            </a:r>
            <a:r>
              <a:rPr lang="fr-FR" sz="2000" dirty="0" err="1"/>
              <a:t>enough</a:t>
            </a:r>
            <a:r>
              <a:rPr lang="fr-FR" sz="2000" dirty="0"/>
              <a:t> to break the </a:t>
            </a:r>
            <a:r>
              <a:rPr lang="fr-FR" sz="2000" dirty="0" err="1"/>
              <a:t>rules</a:t>
            </a:r>
            <a:r>
              <a:rPr lang="fr-FR" sz="2000" dirty="0"/>
              <a:t> : les cas particuliers ne sont pas suffisamment particuliers pour casser la règle ;</a:t>
            </a:r>
          </a:p>
          <a:p>
            <a:r>
              <a:rPr lang="fr-FR" sz="2000" dirty="0" err="1"/>
              <a:t>Although</a:t>
            </a:r>
            <a:r>
              <a:rPr lang="fr-FR" sz="2000" dirty="0"/>
              <a:t> </a:t>
            </a:r>
            <a:r>
              <a:rPr lang="fr-FR" sz="2000" dirty="0" err="1"/>
              <a:t>practicality</a:t>
            </a:r>
            <a:r>
              <a:rPr lang="fr-FR" sz="2000" dirty="0"/>
              <a:t> beats </a:t>
            </a:r>
            <a:r>
              <a:rPr lang="fr-FR" sz="2000" dirty="0" err="1"/>
              <a:t>purity</a:t>
            </a:r>
            <a:r>
              <a:rPr lang="fr-FR" sz="2000" dirty="0"/>
              <a:t> : même si l'aspect pratique doit prendre le pas sur la pureté. Moins littéralement, il est difficile de faire un code à la fois fonctionnel et « pur » </a:t>
            </a:r>
            <a:r>
              <a:rPr lang="fr-FR" sz="2000" dirty="0" smtClean="0"/>
              <a:t>;</a:t>
            </a:r>
            <a:endParaRPr lang="fr-FR" sz="2000" dirty="0"/>
          </a:p>
        </p:txBody>
      </p:sp>
    </p:spTree>
    <p:extLst>
      <p:ext uri="{BB962C8B-B14F-4D97-AF65-F5344CB8AC3E}">
        <p14:creationId xmlns:p14="http://schemas.microsoft.com/office/powerpoint/2010/main" val="63601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err="1" smtClean="0"/>
              <a:t>Errors</a:t>
            </a:r>
            <a:r>
              <a:rPr lang="fr-FR" sz="2000" dirty="0" smtClean="0"/>
              <a:t> </a:t>
            </a:r>
            <a:r>
              <a:rPr lang="fr-FR" sz="2000" dirty="0" err="1"/>
              <a:t>should</a:t>
            </a:r>
            <a:r>
              <a:rPr lang="fr-FR" sz="2000" dirty="0"/>
              <a:t> </a:t>
            </a:r>
            <a:r>
              <a:rPr lang="fr-FR" sz="2000" dirty="0" err="1"/>
              <a:t>never</a:t>
            </a:r>
            <a:r>
              <a:rPr lang="fr-FR" sz="2000" dirty="0"/>
              <a:t> </a:t>
            </a:r>
            <a:r>
              <a:rPr lang="fr-FR" sz="2000" dirty="0" err="1"/>
              <a:t>pass</a:t>
            </a:r>
            <a:r>
              <a:rPr lang="fr-FR" sz="2000" dirty="0"/>
              <a:t> </a:t>
            </a:r>
            <a:r>
              <a:rPr lang="fr-FR" sz="2000" dirty="0" err="1"/>
              <a:t>silently</a:t>
            </a:r>
            <a:r>
              <a:rPr lang="fr-FR" sz="2000" dirty="0"/>
              <a:t> : les erreurs ne devraient jamais passer silencieusement ;</a:t>
            </a:r>
          </a:p>
          <a:p>
            <a:r>
              <a:rPr lang="fr-FR" sz="2000" dirty="0" err="1"/>
              <a:t>Unless</a:t>
            </a:r>
            <a:r>
              <a:rPr lang="fr-FR" sz="2000" dirty="0"/>
              <a:t> </a:t>
            </a:r>
            <a:r>
              <a:rPr lang="fr-FR" sz="2000" dirty="0" err="1"/>
              <a:t>explicitly</a:t>
            </a:r>
            <a:r>
              <a:rPr lang="fr-FR" sz="2000" dirty="0"/>
              <a:t> </a:t>
            </a:r>
            <a:r>
              <a:rPr lang="fr-FR" sz="2000" dirty="0" err="1"/>
              <a:t>silenced</a:t>
            </a:r>
            <a:r>
              <a:rPr lang="fr-FR" sz="2000" dirty="0"/>
              <a:t> : à moins qu'elles n'aient été explicitement réduites au silence ;</a:t>
            </a:r>
          </a:p>
          <a:p>
            <a:r>
              <a:rPr lang="fr-FR" sz="2000" dirty="0"/>
              <a:t>In the face of </a:t>
            </a:r>
            <a:r>
              <a:rPr lang="fr-FR" sz="2000" dirty="0" err="1"/>
              <a:t>ambiguity</a:t>
            </a:r>
            <a:r>
              <a:rPr lang="fr-FR" sz="2000" dirty="0"/>
              <a:t>, refuse the </a:t>
            </a:r>
            <a:r>
              <a:rPr lang="fr-FR" sz="2000" dirty="0" err="1"/>
              <a:t>temptation</a:t>
            </a:r>
            <a:r>
              <a:rPr lang="fr-FR" sz="2000" dirty="0"/>
              <a:t> to </a:t>
            </a:r>
            <a:r>
              <a:rPr lang="fr-FR" sz="2000" dirty="0" err="1"/>
              <a:t>guess</a:t>
            </a:r>
            <a:r>
              <a:rPr lang="fr-FR" sz="2000" dirty="0"/>
              <a:t> : en cas d'ambiguïté, résistez à la tentation de deviner ;</a:t>
            </a:r>
          </a:p>
          <a:p>
            <a:r>
              <a:rPr lang="fr-FR" sz="2000" dirty="0"/>
              <a:t>There </a:t>
            </a:r>
            <a:r>
              <a:rPr lang="fr-FR" sz="2000" dirty="0" err="1"/>
              <a:t>should</a:t>
            </a:r>
            <a:r>
              <a:rPr lang="fr-FR" sz="2000" dirty="0"/>
              <a:t> </a:t>
            </a:r>
            <a:r>
              <a:rPr lang="fr-FR" sz="2000" dirty="0" err="1"/>
              <a:t>be</a:t>
            </a:r>
            <a:r>
              <a:rPr lang="fr-FR" sz="2000" dirty="0"/>
              <a:t> one -- and </a:t>
            </a:r>
            <a:r>
              <a:rPr lang="fr-FR" sz="2000" dirty="0" err="1"/>
              <a:t>preferably</a:t>
            </a:r>
            <a:r>
              <a:rPr lang="fr-FR" sz="2000" dirty="0"/>
              <a:t> </a:t>
            </a:r>
            <a:r>
              <a:rPr lang="fr-FR" sz="2000" dirty="0" err="1"/>
              <a:t>only</a:t>
            </a:r>
            <a:r>
              <a:rPr lang="fr-FR" sz="2000" dirty="0"/>
              <a:t> one -- </a:t>
            </a:r>
            <a:r>
              <a:rPr lang="fr-FR" sz="2000" dirty="0" err="1"/>
              <a:t>obvious</a:t>
            </a:r>
            <a:r>
              <a:rPr lang="fr-FR" sz="2000" dirty="0"/>
              <a:t> </a:t>
            </a:r>
            <a:r>
              <a:rPr lang="fr-FR" sz="2000" dirty="0" err="1"/>
              <a:t>way</a:t>
            </a:r>
            <a:r>
              <a:rPr lang="fr-FR" sz="2000" dirty="0"/>
              <a:t> to do </a:t>
            </a:r>
            <a:r>
              <a:rPr lang="fr-FR" sz="2000" dirty="0" err="1"/>
              <a:t>it</a:t>
            </a:r>
            <a:r>
              <a:rPr lang="fr-FR" sz="2000" dirty="0"/>
              <a:t> : il devrait exister une (et de préférence une seule) manière évidente de procéder ;</a:t>
            </a:r>
          </a:p>
          <a:p>
            <a:r>
              <a:rPr lang="fr-FR" sz="2000" dirty="0" err="1"/>
              <a:t>Although</a:t>
            </a:r>
            <a:r>
              <a:rPr lang="fr-FR" sz="2000" dirty="0"/>
              <a:t> </a:t>
            </a:r>
            <a:r>
              <a:rPr lang="fr-FR" sz="2000" dirty="0" err="1"/>
              <a:t>that</a:t>
            </a:r>
            <a:r>
              <a:rPr lang="fr-FR" sz="2000" dirty="0"/>
              <a:t> </a:t>
            </a:r>
            <a:r>
              <a:rPr lang="fr-FR" sz="2000" dirty="0" err="1"/>
              <a:t>way</a:t>
            </a:r>
            <a:r>
              <a:rPr lang="fr-FR" sz="2000" dirty="0"/>
              <a:t> </a:t>
            </a:r>
            <a:r>
              <a:rPr lang="fr-FR" sz="2000" dirty="0" err="1"/>
              <a:t>may</a:t>
            </a:r>
            <a:r>
              <a:rPr lang="fr-FR" sz="2000" dirty="0"/>
              <a:t> not </a:t>
            </a:r>
            <a:r>
              <a:rPr lang="fr-FR" sz="2000" dirty="0" err="1"/>
              <a:t>be</a:t>
            </a:r>
            <a:r>
              <a:rPr lang="fr-FR" sz="2000" dirty="0"/>
              <a:t> </a:t>
            </a:r>
            <a:r>
              <a:rPr lang="fr-FR" sz="2000" dirty="0" err="1"/>
              <a:t>obvious</a:t>
            </a:r>
            <a:r>
              <a:rPr lang="fr-FR" sz="2000" dirty="0"/>
              <a:t> at first </a:t>
            </a:r>
            <a:r>
              <a:rPr lang="fr-FR" sz="2000" dirty="0" err="1"/>
              <a:t>unless</a:t>
            </a:r>
            <a:r>
              <a:rPr lang="fr-FR" sz="2000" dirty="0"/>
              <a:t> </a:t>
            </a:r>
            <a:r>
              <a:rPr lang="fr-FR" sz="2000" dirty="0" err="1"/>
              <a:t>you're</a:t>
            </a:r>
            <a:r>
              <a:rPr lang="fr-FR" sz="2000" dirty="0"/>
              <a:t> Dutch : même si cette manière n'est pas forcément évidente au premier abord, à moins que vous ne soyez Néerlandais ; </a:t>
            </a:r>
            <a:endParaRPr lang="fr-FR" sz="2000" dirty="0" smtClean="0"/>
          </a:p>
          <a:p>
            <a:r>
              <a:rPr lang="fr-FR" sz="2000" dirty="0" err="1" smtClean="0"/>
              <a:t>Now</a:t>
            </a:r>
            <a:r>
              <a:rPr lang="fr-FR" sz="2000" dirty="0" smtClean="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never</a:t>
            </a:r>
            <a:r>
              <a:rPr lang="fr-FR" sz="2000" dirty="0"/>
              <a:t> : maintenant est préférable à jamais ;</a:t>
            </a:r>
          </a:p>
          <a:p>
            <a:r>
              <a:rPr lang="fr-FR" sz="2000" dirty="0" err="1"/>
              <a:t>Although</a:t>
            </a:r>
            <a:r>
              <a:rPr lang="fr-FR" sz="2000" dirty="0"/>
              <a:t> </a:t>
            </a:r>
            <a:r>
              <a:rPr lang="fr-FR" sz="2000" dirty="0" err="1"/>
              <a:t>never</a:t>
            </a:r>
            <a:r>
              <a:rPr lang="fr-FR" sz="2000" dirty="0"/>
              <a:t> </a:t>
            </a:r>
            <a:r>
              <a:rPr lang="fr-FR" sz="2000" dirty="0" err="1"/>
              <a:t>is</a:t>
            </a:r>
            <a:r>
              <a:rPr lang="fr-FR" sz="2000" dirty="0"/>
              <a:t> </a:t>
            </a:r>
            <a:r>
              <a:rPr lang="fr-FR" sz="2000" dirty="0" err="1"/>
              <a:t>often</a:t>
            </a:r>
            <a:r>
              <a:rPr lang="fr-FR" sz="2000" dirty="0"/>
              <a:t> </a:t>
            </a:r>
            <a:r>
              <a:rPr lang="fr-FR" sz="2000" dirty="0" err="1"/>
              <a:t>better</a:t>
            </a:r>
            <a:r>
              <a:rPr lang="fr-FR" sz="2000" dirty="0"/>
              <a:t> </a:t>
            </a:r>
            <a:r>
              <a:rPr lang="fr-FR" sz="2000" dirty="0" err="1"/>
              <a:t>than</a:t>
            </a:r>
            <a:r>
              <a:rPr lang="fr-FR" sz="2000" dirty="0"/>
              <a:t> *right* </a:t>
            </a:r>
            <a:r>
              <a:rPr lang="fr-FR" sz="2000" dirty="0" err="1"/>
              <a:t>now</a:t>
            </a:r>
            <a:r>
              <a:rPr lang="fr-FR" sz="2000" dirty="0"/>
              <a:t> : mais jamais est parfois préférable à </a:t>
            </a:r>
            <a:r>
              <a:rPr lang="fr-FR" sz="2000"/>
              <a:t>immédiatement </a:t>
            </a:r>
            <a:r>
              <a:rPr lang="fr-FR" sz="2000" smtClean="0"/>
              <a:t>;</a:t>
            </a:r>
            <a:endParaRPr lang="fr-FR" sz="2000" dirty="0"/>
          </a:p>
        </p:txBody>
      </p:sp>
    </p:spTree>
    <p:extLst>
      <p:ext uri="{BB962C8B-B14F-4D97-AF65-F5344CB8AC3E}">
        <p14:creationId xmlns:p14="http://schemas.microsoft.com/office/powerpoint/2010/main" val="2728717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smtClean="0"/>
              <a:t>If </a:t>
            </a:r>
            <a:r>
              <a:rPr lang="fr-FR" sz="2000" dirty="0"/>
              <a:t>the </a:t>
            </a:r>
            <a:r>
              <a:rPr lang="fr-FR" sz="2000" dirty="0" err="1"/>
              <a:t>implementation</a:t>
            </a:r>
            <a:r>
              <a:rPr lang="fr-FR" sz="2000" dirty="0"/>
              <a:t> </a:t>
            </a:r>
            <a:r>
              <a:rPr lang="fr-FR" sz="2000" dirty="0" err="1"/>
              <a:t>is</a:t>
            </a:r>
            <a:r>
              <a:rPr lang="fr-FR" sz="2000" dirty="0"/>
              <a:t> hard to </a:t>
            </a:r>
            <a:r>
              <a:rPr lang="fr-FR" sz="2000" dirty="0" err="1"/>
              <a:t>explain</a:t>
            </a:r>
            <a:r>
              <a:rPr lang="fr-FR" sz="2000" dirty="0"/>
              <a:t>, </a:t>
            </a:r>
            <a:r>
              <a:rPr lang="fr-FR" sz="2000" dirty="0" err="1"/>
              <a:t>it's</a:t>
            </a:r>
            <a:r>
              <a:rPr lang="fr-FR" sz="2000" dirty="0"/>
              <a:t> a </a:t>
            </a:r>
            <a:r>
              <a:rPr lang="fr-FR" sz="2000" dirty="0" err="1"/>
              <a:t>bad</a:t>
            </a:r>
            <a:r>
              <a:rPr lang="fr-FR" sz="2000" dirty="0"/>
              <a:t> </a:t>
            </a:r>
            <a:r>
              <a:rPr lang="fr-FR" sz="2000" dirty="0" err="1"/>
              <a:t>idea</a:t>
            </a:r>
            <a:r>
              <a:rPr lang="fr-FR" sz="2000" dirty="0"/>
              <a:t> : si la mise en œuvre est difficile à expliquer, c'est une mauvaise idée ;</a:t>
            </a:r>
          </a:p>
          <a:p>
            <a:r>
              <a:rPr lang="fr-FR" sz="2000" dirty="0"/>
              <a:t>If the </a:t>
            </a:r>
            <a:r>
              <a:rPr lang="fr-FR" sz="2000" dirty="0" err="1"/>
              <a:t>implementation</a:t>
            </a:r>
            <a:r>
              <a:rPr lang="fr-FR" sz="2000" dirty="0"/>
              <a:t> </a:t>
            </a:r>
            <a:r>
              <a:rPr lang="fr-FR" sz="2000" dirty="0" err="1"/>
              <a:t>is</a:t>
            </a:r>
            <a:r>
              <a:rPr lang="fr-FR" sz="2000" dirty="0"/>
              <a:t> </a:t>
            </a:r>
            <a:r>
              <a:rPr lang="fr-FR" sz="2000" dirty="0" err="1"/>
              <a:t>easy</a:t>
            </a:r>
            <a:r>
              <a:rPr lang="fr-FR" sz="2000" dirty="0"/>
              <a:t> to </a:t>
            </a:r>
            <a:r>
              <a:rPr lang="fr-FR" sz="2000" dirty="0" err="1"/>
              <a:t>explain</a:t>
            </a:r>
            <a:r>
              <a:rPr lang="fr-FR" sz="2000" dirty="0"/>
              <a:t>, </a:t>
            </a:r>
            <a:r>
              <a:rPr lang="fr-FR" sz="2000" dirty="0" err="1"/>
              <a:t>it</a:t>
            </a:r>
            <a:r>
              <a:rPr lang="fr-FR" sz="2000" dirty="0"/>
              <a:t> </a:t>
            </a:r>
            <a:r>
              <a:rPr lang="fr-FR" sz="2000" dirty="0" err="1"/>
              <a:t>may</a:t>
            </a:r>
            <a:r>
              <a:rPr lang="fr-FR" sz="2000" dirty="0"/>
              <a:t> </a:t>
            </a:r>
            <a:r>
              <a:rPr lang="fr-FR" sz="2000" dirty="0" err="1"/>
              <a:t>be</a:t>
            </a:r>
            <a:r>
              <a:rPr lang="fr-FR" sz="2000" dirty="0"/>
              <a:t> a good </a:t>
            </a:r>
            <a:r>
              <a:rPr lang="fr-FR" sz="2000" dirty="0" err="1"/>
              <a:t>idea</a:t>
            </a:r>
            <a:r>
              <a:rPr lang="fr-FR" sz="2000" dirty="0"/>
              <a:t> : si la mise en œuvre est facile à expliquer, ce peut être une bonne </a:t>
            </a:r>
            <a:r>
              <a:rPr lang="fr-FR" sz="2000"/>
              <a:t>idée </a:t>
            </a:r>
            <a:r>
              <a:rPr lang="fr-FR" sz="2000" smtClean="0"/>
              <a:t>;</a:t>
            </a:r>
            <a:endParaRPr lang="fr-FR" sz="2000" dirty="0"/>
          </a:p>
        </p:txBody>
      </p:sp>
    </p:spTree>
    <p:extLst>
      <p:ext uri="{BB962C8B-B14F-4D97-AF65-F5344CB8AC3E}">
        <p14:creationId xmlns:p14="http://schemas.microsoft.com/office/powerpoint/2010/main" val="1023928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spcAft>
                <a:spcPts val="300"/>
              </a:spcAft>
            </a:pPr>
            <a:r>
              <a:rPr lang="fr-FR" altLang="fr-FR" smtClean="0"/>
              <a:t>Qu’est-ce qu’un Design Pattern ?</a:t>
            </a:r>
          </a:p>
        </p:txBody>
      </p:sp>
      <p:sp>
        <p:nvSpPr>
          <p:cNvPr id="3075" name="Rectangle 3"/>
          <p:cNvSpPr>
            <a:spLocks noGrp="1" noChangeArrowheads="1"/>
          </p:cNvSpPr>
          <p:nvPr>
            <p:ph type="body" idx="1"/>
          </p:nvPr>
        </p:nvSpPr>
        <p:spPr>
          <a:xfrm>
            <a:off x="279400" y="1312863"/>
            <a:ext cx="8599488" cy="4276725"/>
          </a:xfrm>
        </p:spPr>
        <p:txBody>
          <a:bodyPr/>
          <a:lstStyle/>
          <a:p>
            <a:pPr eaLnBrk="1" hangingPunct="1"/>
            <a:r>
              <a:rPr lang="fr-FR" altLang="fr-FR" sz="2000" smtClean="0"/>
              <a:t>Concevoir des systèmes logiciel complexes n’est pas trivial</a:t>
            </a:r>
          </a:p>
          <a:p>
            <a:pPr eaLnBrk="1" hangingPunct="1"/>
            <a:r>
              <a:rPr lang="fr-FR" altLang="fr-FR" sz="2000" smtClean="0"/>
              <a:t>De nombreuses contraintes imposent des restrictions à la conception</a:t>
            </a:r>
          </a:p>
          <a:p>
            <a:pPr lvl="1" eaLnBrk="1" hangingPunct="1"/>
            <a:r>
              <a:rPr lang="fr-FR" altLang="fr-FR" sz="1800" smtClean="0"/>
              <a:t>Exigences fonctionnelles</a:t>
            </a:r>
          </a:p>
          <a:p>
            <a:pPr lvl="2" eaLnBrk="1" hangingPunct="1"/>
            <a:r>
              <a:rPr lang="fr-FR" altLang="fr-FR" sz="1600" smtClean="0"/>
              <a:t>Sujettes au changement</a:t>
            </a:r>
          </a:p>
          <a:p>
            <a:pPr lvl="1" eaLnBrk="1" hangingPunct="1"/>
            <a:r>
              <a:rPr lang="fr-FR" altLang="fr-FR" sz="1800" smtClean="0"/>
              <a:t>Limitations imposées par le matériel</a:t>
            </a:r>
          </a:p>
          <a:p>
            <a:pPr lvl="1" eaLnBrk="1" hangingPunct="1"/>
            <a:r>
              <a:rPr lang="fr-FR" altLang="fr-FR" sz="1800" smtClean="0"/>
              <a:t>Contraintes des langages de programmation</a:t>
            </a:r>
          </a:p>
          <a:p>
            <a:pPr lvl="1" eaLnBrk="1" hangingPunct="1"/>
            <a:r>
              <a:rPr lang="fr-FR" altLang="fr-FR" sz="1800" smtClean="0"/>
              <a:t>Logiciels et frameworks existants</a:t>
            </a:r>
          </a:p>
          <a:p>
            <a:pPr lvl="1" eaLnBrk="1" hangingPunct="1"/>
            <a:r>
              <a:rPr lang="fr-FR" altLang="fr-FR" sz="1800" smtClean="0"/>
              <a:t>Dates butoir des projets</a:t>
            </a:r>
          </a:p>
          <a:p>
            <a:pPr eaLnBrk="1" hangingPunct="1"/>
            <a:r>
              <a:rPr lang="fr-FR" altLang="fr-FR" sz="2000" smtClean="0"/>
              <a:t>Nombreux sont, parmi ces problèmes, ceux qui ne sont pas nouveaux</a:t>
            </a:r>
          </a:p>
          <a:p>
            <a:pPr lvl="1" eaLnBrk="1" hangingPunct="1"/>
            <a:r>
              <a:rPr lang="fr-FR" altLang="fr-FR" sz="1800" smtClean="0"/>
              <a:t>Ils ont déjà été traités par des experts du domaine</a:t>
            </a:r>
          </a:p>
          <a:p>
            <a:pPr eaLnBrk="1" hangingPunct="1"/>
            <a:r>
              <a:rPr lang="fr-FR" altLang="fr-FR" sz="2000" smtClean="0"/>
              <a:t>Les design patterns intègrent les connaissances des experts !</a:t>
            </a:r>
          </a:p>
          <a:p>
            <a:pPr eaLnBrk="1" hangingPunct="1"/>
            <a:endParaRPr lang="fr-FR" altLang="fr-FR" sz="2000" smtClean="0"/>
          </a:p>
        </p:txBody>
      </p:sp>
    </p:spTree>
    <p:extLst>
      <p:ext uri="{BB962C8B-B14F-4D97-AF65-F5344CB8AC3E}">
        <p14:creationId xmlns:p14="http://schemas.microsoft.com/office/powerpoint/2010/main" val="37132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spcAft>
                <a:spcPts val="300"/>
              </a:spcAft>
            </a:pPr>
            <a:r>
              <a:rPr lang="fr-FR" altLang="fr-FR" smtClean="0"/>
              <a:t>Design Patterns OO : exemple 1</a:t>
            </a:r>
            <a:endParaRPr lang="en-US" altLang="fr-FR" b="1" smtClean="0">
              <a:solidFill>
                <a:schemeClr val="tx1"/>
              </a:solidFill>
            </a:endParaRPr>
          </a:p>
        </p:txBody>
      </p:sp>
      <p:sp>
        <p:nvSpPr>
          <p:cNvPr id="4099" name="Rectangle 3"/>
          <p:cNvSpPr>
            <a:spLocks noGrp="1" noChangeArrowheads="1"/>
          </p:cNvSpPr>
          <p:nvPr>
            <p:ph type="body" idx="1"/>
          </p:nvPr>
        </p:nvSpPr>
        <p:spPr>
          <a:xfrm>
            <a:off x="279400" y="1312863"/>
            <a:ext cx="8599488" cy="3468687"/>
          </a:xfrm>
        </p:spPr>
        <p:txBody>
          <a:bodyPr/>
          <a:lstStyle/>
          <a:p>
            <a:pPr eaLnBrk="1" hangingPunct="1"/>
            <a:r>
              <a:rPr lang="fr-FR" altLang="fr-FR" smtClean="0"/>
              <a:t>Problème</a:t>
            </a:r>
          </a:p>
          <a:p>
            <a:pPr lvl="1" eaLnBrk="1" hangingPunct="1"/>
            <a:r>
              <a:rPr lang="fr-FR" altLang="fr-FR" smtClean="0"/>
              <a:t>Dans mon application, j’ai besoin d’accéder aux informations concernant la configuration</a:t>
            </a:r>
          </a:p>
          <a:p>
            <a:pPr lvl="1" eaLnBrk="1" hangingPunct="1"/>
            <a:r>
              <a:rPr lang="fr-FR" altLang="fr-FR" smtClean="0"/>
              <a:t>Je peux avoir besoin d’y accéder depuis n’importe quel point de mon application</a:t>
            </a:r>
          </a:p>
          <a:p>
            <a:pPr lvl="1" eaLnBrk="1" hangingPunct="1"/>
            <a:r>
              <a:rPr lang="fr-FR" altLang="fr-FR" smtClean="0"/>
              <a:t>Je veux modéliser par une classe cette information : </a:t>
            </a:r>
            <a:r>
              <a:rPr lang="fr-FR" altLang="fr-FR" smtClean="0">
                <a:latin typeface="Courier New" panose="02070309020205020404" pitchFamily="49" charset="0"/>
              </a:rPr>
              <a:t>ConfigInfo</a:t>
            </a:r>
          </a:p>
          <a:p>
            <a:pPr lvl="2" eaLnBrk="1" hangingPunct="1"/>
            <a:r>
              <a:rPr lang="fr-FR" altLang="fr-FR" smtClean="0"/>
              <a:t>Mais il ne doit exister qu’</a:t>
            </a:r>
            <a:r>
              <a:rPr lang="fr-FR" altLang="fr-FR" i="1" smtClean="0">
                <a:latin typeface="Century Schoolbook" pitchFamily="18" charset="0"/>
              </a:rPr>
              <a:t>une seule instance de cette classe</a:t>
            </a:r>
          </a:p>
          <a:p>
            <a:pPr lvl="1" eaLnBrk="1" hangingPunct="1"/>
            <a:r>
              <a:rPr lang="fr-FR" altLang="fr-FR" smtClean="0"/>
              <a:t>Pour améliorer mon code</a:t>
            </a:r>
          </a:p>
          <a:p>
            <a:pPr lvl="2" eaLnBrk="1" hangingPunct="1"/>
            <a:r>
              <a:rPr lang="fr-FR" altLang="fr-FR" smtClean="0"/>
              <a:t>Je souhaite éviter le passage de nombreuses références à cet objet</a:t>
            </a:r>
          </a:p>
          <a:p>
            <a:pPr lvl="2" eaLnBrk="1" hangingPunct="1"/>
            <a:r>
              <a:rPr lang="fr-FR" altLang="fr-FR" smtClean="0"/>
              <a:t>Je ne veux pas employer de variables globales</a:t>
            </a:r>
          </a:p>
          <a:p>
            <a:pPr eaLnBrk="1" hangingPunct="1"/>
            <a:endParaRPr lang="fr-FR" altLang="fr-FR" smtClean="0"/>
          </a:p>
        </p:txBody>
      </p:sp>
    </p:spTree>
    <p:extLst>
      <p:ext uri="{BB962C8B-B14F-4D97-AF65-F5344CB8AC3E}">
        <p14:creationId xmlns:p14="http://schemas.microsoft.com/office/powerpoint/2010/main" val="177062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Aft>
                <a:spcPts val="300"/>
              </a:spcAft>
            </a:pPr>
            <a:r>
              <a:rPr lang="fr-FR" altLang="fr-FR" smtClean="0"/>
              <a:t>Le pattern </a:t>
            </a:r>
            <a:r>
              <a:rPr lang="fr-FR" altLang="fr-FR" i="1" smtClean="0"/>
              <a:t>Singleton</a:t>
            </a:r>
            <a:endParaRPr lang="en-US" altLang="fr-FR" b="1" i="1" smtClean="0">
              <a:solidFill>
                <a:schemeClr val="tx1"/>
              </a:solidFill>
            </a:endParaRPr>
          </a:p>
        </p:txBody>
      </p:sp>
      <p:sp>
        <p:nvSpPr>
          <p:cNvPr id="5123" name="Rectangle 3"/>
          <p:cNvSpPr>
            <a:spLocks noGrp="1" noChangeArrowheads="1"/>
          </p:cNvSpPr>
          <p:nvPr>
            <p:ph type="body" idx="1"/>
          </p:nvPr>
        </p:nvSpPr>
        <p:spPr>
          <a:xfrm>
            <a:off x="279400" y="1312863"/>
            <a:ext cx="8599488" cy="2593975"/>
          </a:xfrm>
        </p:spPr>
        <p:txBody>
          <a:bodyPr/>
          <a:lstStyle/>
          <a:p>
            <a:pPr eaLnBrk="1" hangingPunct="1"/>
            <a:r>
              <a:rPr lang="fr-FR" altLang="fr-FR" smtClean="0"/>
              <a:t>Solution : le pattern </a:t>
            </a:r>
            <a:r>
              <a:rPr lang="fr-FR" altLang="fr-FR" i="1" smtClean="0"/>
              <a:t>Singleton</a:t>
            </a:r>
          </a:p>
          <a:p>
            <a:pPr lvl="1" eaLnBrk="1" hangingPunct="1"/>
            <a:r>
              <a:rPr lang="fr-FR" altLang="fr-FR" smtClean="0"/>
              <a:t>Faire en sorte que le client ne puisse pas instancier la classe directement</a:t>
            </a:r>
          </a:p>
          <a:p>
            <a:pPr lvl="2" eaLnBrk="1" hangingPunct="1"/>
            <a:r>
              <a:rPr lang="fr-FR" altLang="fr-FR" smtClean="0"/>
              <a:t>Pour cela, rendre le constructeur privé</a:t>
            </a:r>
          </a:p>
          <a:p>
            <a:pPr lvl="1" eaLnBrk="1" hangingPunct="1"/>
            <a:r>
              <a:rPr lang="fr-FR" altLang="fr-FR" smtClean="0"/>
              <a:t>Fournir une méthode de classe qui permet l’accès à l’unique instance</a:t>
            </a:r>
          </a:p>
          <a:p>
            <a:pPr lvl="2" eaLnBrk="1" hangingPunct="1"/>
            <a:r>
              <a:rPr lang="fr-FR" altLang="fr-FR" smtClean="0"/>
              <a:t>La méthode </a:t>
            </a:r>
            <a:r>
              <a:rPr lang="fr-FR" altLang="fr-FR" smtClean="0">
                <a:latin typeface="Courier New" panose="02070309020205020404" pitchFamily="49" charset="0"/>
              </a:rPr>
              <a:t>getInstance()</a:t>
            </a:r>
            <a:r>
              <a:rPr lang="fr-FR" altLang="fr-FR" smtClean="0"/>
              <a:t> retourne l’instance unique (après l’avoir créée si nécessaire)</a:t>
            </a:r>
          </a:p>
          <a:p>
            <a:pPr lvl="1" eaLnBrk="1" hangingPunct="1"/>
            <a:endParaRPr lang="fr-FR" altLang="fr-FR" smtClean="0"/>
          </a:p>
          <a:p>
            <a:pPr eaLnBrk="1" hangingPunct="1"/>
            <a:endParaRPr lang="fr-FR" altLang="fr-FR" smtClean="0"/>
          </a:p>
        </p:txBody>
      </p:sp>
      <p:grpSp>
        <p:nvGrpSpPr>
          <p:cNvPr id="5124" name="Group 4"/>
          <p:cNvGrpSpPr>
            <a:grpSpLocks/>
          </p:cNvGrpSpPr>
          <p:nvPr/>
        </p:nvGrpSpPr>
        <p:grpSpPr bwMode="auto">
          <a:xfrm>
            <a:off x="3132138" y="4797425"/>
            <a:ext cx="2790825" cy="1509713"/>
            <a:chOff x="1995" y="2220"/>
            <a:chExt cx="1758" cy="951"/>
          </a:xfrm>
        </p:grpSpPr>
        <p:sp>
          <p:nvSpPr>
            <p:cNvPr id="5125" name="Rectangle 5"/>
            <p:cNvSpPr>
              <a:spLocks noChangeArrowheads="1"/>
            </p:cNvSpPr>
            <p:nvPr/>
          </p:nvSpPr>
          <p:spPr bwMode="blackWhite">
            <a:xfrm>
              <a:off x="1995" y="2660"/>
              <a:ext cx="1448" cy="422"/>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26" name="Rectangle 6"/>
            <p:cNvSpPr>
              <a:spLocks noChangeArrowheads="1"/>
            </p:cNvSpPr>
            <p:nvPr/>
          </p:nvSpPr>
          <p:spPr bwMode="auto">
            <a:xfrm>
              <a:off x="2014" y="2671"/>
              <a:ext cx="6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-ConfigInfo()</a:t>
              </a:r>
            </a:p>
          </p:txBody>
        </p:sp>
        <p:sp>
          <p:nvSpPr>
            <p:cNvPr id="5127" name="Rectangle 7"/>
            <p:cNvSpPr>
              <a:spLocks noChangeArrowheads="1"/>
            </p:cNvSpPr>
            <p:nvPr/>
          </p:nvSpPr>
          <p:spPr bwMode="auto">
            <a:xfrm>
              <a:off x="2014" y="2804"/>
              <a:ext cx="13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a:t>
              </a:r>
              <a:r>
                <a:rPr lang="fr-FR" altLang="fr-FR" sz="1400" u="sng" noProof="1"/>
                <a:t>getInstance() : ConfigInfo</a:t>
              </a:r>
            </a:p>
          </p:txBody>
        </p:sp>
        <p:sp>
          <p:nvSpPr>
            <p:cNvPr id="5128" name="Rectangle 8"/>
            <p:cNvSpPr>
              <a:spLocks noChangeArrowheads="1"/>
            </p:cNvSpPr>
            <p:nvPr/>
          </p:nvSpPr>
          <p:spPr bwMode="auto">
            <a:xfrm>
              <a:off x="2014" y="2928"/>
              <a:ext cx="1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+getConfigValue() : String</a:t>
              </a:r>
            </a:p>
          </p:txBody>
        </p:sp>
        <p:sp>
          <p:nvSpPr>
            <p:cNvPr id="5129" name="Rectangle 9"/>
            <p:cNvSpPr>
              <a:spLocks noChangeArrowheads="1"/>
            </p:cNvSpPr>
            <p:nvPr/>
          </p:nvSpPr>
          <p:spPr bwMode="blackWhite">
            <a:xfrm>
              <a:off x="1995" y="2487"/>
              <a:ext cx="1448" cy="173"/>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0" name="Rectangle 10"/>
            <p:cNvSpPr>
              <a:spLocks noChangeArrowheads="1"/>
            </p:cNvSpPr>
            <p:nvPr/>
          </p:nvSpPr>
          <p:spPr bwMode="auto">
            <a:xfrm>
              <a:off x="2014" y="2496"/>
              <a:ext cx="10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a:t>
              </a:r>
              <a:r>
                <a:rPr lang="fr-FR" altLang="fr-FR" sz="1400" u="sng" noProof="1"/>
                <a:t>instance : ConfigInfo</a:t>
              </a:r>
            </a:p>
          </p:txBody>
        </p:sp>
        <p:sp>
          <p:nvSpPr>
            <p:cNvPr id="5131" name="Rectangle 11"/>
            <p:cNvSpPr>
              <a:spLocks noChangeArrowheads="1"/>
            </p:cNvSpPr>
            <p:nvPr/>
          </p:nvSpPr>
          <p:spPr bwMode="blackWhite">
            <a:xfrm>
              <a:off x="1995" y="2289"/>
              <a:ext cx="1448" cy="198"/>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2" name="Rectangle 12"/>
            <p:cNvSpPr>
              <a:spLocks noChangeArrowheads="1"/>
            </p:cNvSpPr>
            <p:nvPr/>
          </p:nvSpPr>
          <p:spPr bwMode="auto">
            <a:xfrm>
              <a:off x="2424" y="2322"/>
              <a:ext cx="5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b="1" noProof="1"/>
                <a:t>ConfigInfo</a:t>
              </a:r>
              <a:endParaRPr lang="fr-FR" altLang="fr-FR" sz="1400" noProof="1"/>
            </a:p>
          </p:txBody>
        </p:sp>
        <p:sp>
          <p:nvSpPr>
            <p:cNvPr id="5133" name="Rectangle 13"/>
            <p:cNvSpPr>
              <a:spLocks noChangeArrowheads="1"/>
            </p:cNvSpPr>
            <p:nvPr/>
          </p:nvSpPr>
          <p:spPr bwMode="auto">
            <a:xfrm>
              <a:off x="3604" y="300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1</a:t>
              </a:r>
            </a:p>
          </p:txBody>
        </p:sp>
        <p:sp>
          <p:nvSpPr>
            <p:cNvPr id="5134" name="Rectangle 14"/>
            <p:cNvSpPr>
              <a:spLocks noChangeArrowheads="1"/>
            </p:cNvSpPr>
            <p:nvPr/>
          </p:nvSpPr>
          <p:spPr bwMode="auto">
            <a:xfrm>
              <a:off x="3604" y="2229"/>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1</a:t>
              </a:r>
            </a:p>
          </p:txBody>
        </p:sp>
        <p:sp>
          <p:nvSpPr>
            <p:cNvPr id="5135" name="Freeform 15"/>
            <p:cNvSpPr>
              <a:spLocks/>
            </p:cNvSpPr>
            <p:nvPr/>
          </p:nvSpPr>
          <p:spPr bwMode="auto">
            <a:xfrm>
              <a:off x="3443" y="2487"/>
              <a:ext cx="289" cy="397"/>
            </a:xfrm>
            <a:custGeom>
              <a:avLst/>
              <a:gdLst>
                <a:gd name="T0" fmla="*/ 164 w 289"/>
                <a:gd name="T1" fmla="*/ 397 h 397"/>
                <a:gd name="T2" fmla="*/ 289 w 289"/>
                <a:gd name="T3" fmla="*/ 397 h 397"/>
                <a:gd name="T4" fmla="*/ 289 w 289"/>
                <a:gd name="T5" fmla="*/ 0 h 397"/>
                <a:gd name="T6" fmla="*/ 0 w 289"/>
                <a:gd name="T7" fmla="*/ 0 h 3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 h="397">
                  <a:moveTo>
                    <a:pt x="164" y="397"/>
                  </a:moveTo>
                  <a:lnTo>
                    <a:pt x="289" y="397"/>
                  </a:lnTo>
                  <a:lnTo>
                    <a:pt x="289" y="0"/>
                  </a:lnTo>
                  <a:lnTo>
                    <a:pt x="0" y="0"/>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6" name="Freeform 16"/>
            <p:cNvSpPr>
              <a:spLocks/>
            </p:cNvSpPr>
            <p:nvPr/>
          </p:nvSpPr>
          <p:spPr bwMode="auto">
            <a:xfrm>
              <a:off x="3443" y="2837"/>
              <a:ext cx="164" cy="93"/>
            </a:xfrm>
            <a:custGeom>
              <a:avLst/>
              <a:gdLst>
                <a:gd name="T0" fmla="*/ 82 w 164"/>
                <a:gd name="T1" fmla="*/ 93 h 93"/>
                <a:gd name="T2" fmla="*/ 0 w 164"/>
                <a:gd name="T3" fmla="*/ 47 h 93"/>
                <a:gd name="T4" fmla="*/ 82 w 164"/>
                <a:gd name="T5" fmla="*/ 0 h 93"/>
                <a:gd name="T6" fmla="*/ 164 w 164"/>
                <a:gd name="T7" fmla="*/ 47 h 93"/>
                <a:gd name="T8" fmla="*/ 82 w 164"/>
                <a:gd name="T9" fmla="*/ 93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93">
                  <a:moveTo>
                    <a:pt x="82" y="93"/>
                  </a:moveTo>
                  <a:lnTo>
                    <a:pt x="0" y="47"/>
                  </a:lnTo>
                  <a:lnTo>
                    <a:pt x="82" y="0"/>
                  </a:lnTo>
                  <a:lnTo>
                    <a:pt x="164" y="47"/>
                  </a:lnTo>
                  <a:lnTo>
                    <a:pt x="82" y="93"/>
                  </a:lnTo>
                  <a:close/>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7" name="Freeform 17"/>
            <p:cNvSpPr>
              <a:spLocks noEditPoints="1"/>
            </p:cNvSpPr>
            <p:nvPr/>
          </p:nvSpPr>
          <p:spPr bwMode="auto">
            <a:xfrm>
              <a:off x="3443" y="2422"/>
              <a:ext cx="131" cy="130"/>
            </a:xfrm>
            <a:custGeom>
              <a:avLst/>
              <a:gdLst>
                <a:gd name="T0" fmla="*/ 131 w 131"/>
                <a:gd name="T1" fmla="*/ 130 h 130"/>
                <a:gd name="T2" fmla="*/ 0 w 131"/>
                <a:gd name="T3" fmla="*/ 65 h 130"/>
                <a:gd name="T4" fmla="*/ 131 w 131"/>
                <a:gd name="T5" fmla="*/ 0 h 130"/>
                <a:gd name="T6" fmla="*/ 0 w 131"/>
                <a:gd name="T7" fmla="*/ 65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130">
                  <a:moveTo>
                    <a:pt x="131" y="130"/>
                  </a:moveTo>
                  <a:lnTo>
                    <a:pt x="0" y="65"/>
                  </a:lnTo>
                  <a:moveTo>
                    <a:pt x="131" y="0"/>
                  </a:moveTo>
                  <a:lnTo>
                    <a:pt x="0" y="65"/>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8" name="Rectangle 18"/>
            <p:cNvSpPr>
              <a:spLocks noChangeArrowheads="1"/>
            </p:cNvSpPr>
            <p:nvPr/>
          </p:nvSpPr>
          <p:spPr bwMode="white">
            <a:xfrm>
              <a:off x="3525" y="2220"/>
              <a:ext cx="207" cy="193"/>
            </a:xfrm>
            <a:prstGeom prst="rect">
              <a:avLst/>
            </a:prstGeom>
            <a:solidFill>
              <a:srgbClr val="FFFFFF"/>
            </a:solidFill>
            <a:ln w="9525">
              <a:solidFill>
                <a:schemeClr val="tx2"/>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9" name="Rectangle 19"/>
            <p:cNvSpPr>
              <a:spLocks noChangeArrowheads="1"/>
            </p:cNvSpPr>
            <p:nvPr/>
          </p:nvSpPr>
          <p:spPr bwMode="white">
            <a:xfrm>
              <a:off x="3546" y="2977"/>
              <a:ext cx="207" cy="194"/>
            </a:xfrm>
            <a:prstGeom prst="rect">
              <a:avLst/>
            </a:prstGeom>
            <a:solidFill>
              <a:schemeClr val="tx2"/>
            </a:solidFill>
            <a:ln w="9525">
              <a:solidFill>
                <a:schemeClr val="tx2"/>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grpSp>
    </p:spTree>
    <p:extLst>
      <p:ext uri="{BB962C8B-B14F-4D97-AF65-F5344CB8AC3E}">
        <p14:creationId xmlns:p14="http://schemas.microsoft.com/office/powerpoint/2010/main" val="3127255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spcAft>
                <a:spcPts val="300"/>
              </a:spcAft>
            </a:pPr>
            <a:r>
              <a:rPr lang="fr-FR" altLang="fr-FR" smtClean="0"/>
              <a:t>Le pattern </a:t>
            </a:r>
            <a:r>
              <a:rPr lang="fr-FR" altLang="fr-FR" i="1" smtClean="0"/>
              <a:t>Singleton</a:t>
            </a:r>
            <a:endParaRPr lang="en-US" altLang="fr-FR" smtClean="0"/>
          </a:p>
        </p:txBody>
      </p:sp>
      <p:sp>
        <p:nvSpPr>
          <p:cNvPr id="6147" name="Rectangle 3"/>
          <p:cNvSpPr>
            <a:spLocks noGrp="1" noChangeArrowheads="1"/>
          </p:cNvSpPr>
          <p:nvPr>
            <p:ph type="body" idx="1"/>
          </p:nvPr>
        </p:nvSpPr>
        <p:spPr>
          <a:xfrm>
            <a:off x="228600" y="1162050"/>
            <a:ext cx="8599488" cy="5818188"/>
          </a:xfrm>
        </p:spPr>
        <p:txBody>
          <a:bodyPr/>
          <a:lstStyle/>
          <a:p>
            <a:pPr eaLnBrk="1" hangingPunct="1"/>
            <a:r>
              <a:rPr lang="fr-FR" altLang="fr-FR" sz="2000" dirty="0" smtClean="0"/>
              <a:t>Exemple de code :</a:t>
            </a:r>
          </a:p>
          <a:p>
            <a:pPr eaLnBrk="1" hangingPunct="1">
              <a:buFont typeface="Monotype Sorts" pitchFamily="2" charset="2"/>
              <a:buNone/>
            </a:pPr>
            <a:endParaRPr lang="fr-FR" altLang="fr-FR" sz="2000" dirty="0" smtClean="0"/>
          </a:p>
          <a:p>
            <a:pPr eaLnBrk="1" hangingPunct="1"/>
            <a:endParaRPr lang="fr-FR" altLang="fr-FR" sz="1800" dirty="0" smtClean="0"/>
          </a:p>
          <a:p>
            <a:pPr eaLnBrk="1" hangingPunct="1">
              <a:buFont typeface="Monotype Sorts" pitchFamily="2" charset="2"/>
              <a:buNone/>
            </a:pPr>
            <a:endParaRPr lang="fr-FR" altLang="fr-FR" sz="1800" dirty="0" smtClean="0"/>
          </a:p>
          <a:p>
            <a:pPr eaLnBrk="1" hangingPunct="1"/>
            <a:endParaRPr lang="fr-FR" altLang="fr-FR" sz="1800" dirty="0" smtClean="0"/>
          </a:p>
          <a:p>
            <a:pPr eaLnBrk="1" hangingPunct="1"/>
            <a:endParaRPr lang="fr-FR" altLang="fr-FR" sz="2000" dirty="0" smtClean="0"/>
          </a:p>
          <a:p>
            <a:pPr eaLnBrk="1" hangingPunct="1"/>
            <a:endParaRPr lang="fr-FR" altLang="fr-FR" sz="900" dirty="0" smtClean="0"/>
          </a:p>
          <a:p>
            <a:pPr eaLnBrk="1" hangingPunct="1"/>
            <a:r>
              <a:rPr lang="fr-FR" altLang="fr-FR" sz="2000" dirty="0" smtClean="0"/>
              <a:t>Conséquences</a:t>
            </a:r>
          </a:p>
          <a:p>
            <a:pPr lvl="1" eaLnBrk="1" hangingPunct="1"/>
            <a:r>
              <a:rPr lang="fr-FR" altLang="fr-FR" sz="1800" dirty="0" smtClean="0"/>
              <a:t>Elimine les variables globales et la nécessité de transmettre des arguments</a:t>
            </a:r>
          </a:p>
          <a:p>
            <a:pPr lvl="1" eaLnBrk="1" hangingPunct="1"/>
            <a:r>
              <a:rPr lang="fr-FR" altLang="fr-FR" sz="1800" dirty="0" smtClean="0"/>
              <a:t>La classe </a:t>
            </a:r>
            <a:r>
              <a:rPr lang="fr-FR" altLang="fr-FR" sz="1800" i="1" dirty="0" smtClean="0"/>
              <a:t>Singleton</a:t>
            </a:r>
            <a:r>
              <a:rPr lang="fr-FR" altLang="fr-FR" sz="1800" dirty="0" smtClean="0"/>
              <a:t> contrôle la création de l’unique instance</a:t>
            </a:r>
          </a:p>
          <a:p>
            <a:pPr lvl="2" eaLnBrk="1" hangingPunct="1"/>
            <a:r>
              <a:rPr lang="fr-FR" altLang="fr-FR" sz="1600" dirty="0" smtClean="0"/>
              <a:t>Peut être créée lors de la première utilisation ou lors de l’initialisation des membres statiques de la classe</a:t>
            </a:r>
          </a:p>
          <a:p>
            <a:pPr lvl="1" eaLnBrk="1" hangingPunct="1"/>
            <a:r>
              <a:rPr lang="fr-FR" altLang="fr-FR" sz="1800" dirty="0" smtClean="0"/>
              <a:t>La classe </a:t>
            </a:r>
            <a:r>
              <a:rPr lang="fr-FR" altLang="fr-FR" sz="1800" i="1" dirty="0" smtClean="0"/>
              <a:t>Singleton</a:t>
            </a:r>
            <a:r>
              <a:rPr lang="fr-FR" altLang="fr-FR" sz="1800" dirty="0" smtClean="0"/>
              <a:t> peut changer d’instance</a:t>
            </a:r>
          </a:p>
          <a:p>
            <a:pPr lvl="1" eaLnBrk="1" hangingPunct="1"/>
            <a:r>
              <a:rPr lang="fr-FR" altLang="fr-FR" sz="1800" dirty="0" smtClean="0"/>
              <a:t>Les membres statiques ne sont pas hérités par les sous-classes</a:t>
            </a:r>
          </a:p>
          <a:p>
            <a:pPr eaLnBrk="1" hangingPunct="1"/>
            <a:endParaRPr lang="fr-FR" altLang="fr-FR" sz="2000" dirty="0" smtClean="0"/>
          </a:p>
        </p:txBody>
      </p:sp>
      <p:pic>
        <p:nvPicPr>
          <p:cNvPr id="2" name="Image 1"/>
          <p:cNvPicPr>
            <a:picLocks noChangeAspect="1"/>
          </p:cNvPicPr>
          <p:nvPr/>
        </p:nvPicPr>
        <p:blipFill>
          <a:blip r:embed="rId3"/>
          <a:stretch>
            <a:fillRect/>
          </a:stretch>
        </p:blipFill>
        <p:spPr>
          <a:xfrm>
            <a:off x="3203848" y="1268760"/>
            <a:ext cx="4695825" cy="2181225"/>
          </a:xfrm>
          <a:prstGeom prst="rect">
            <a:avLst/>
          </a:prstGeom>
        </p:spPr>
      </p:pic>
    </p:spTree>
    <p:extLst>
      <p:ext uri="{BB962C8B-B14F-4D97-AF65-F5344CB8AC3E}">
        <p14:creationId xmlns:p14="http://schemas.microsoft.com/office/powerpoint/2010/main" val="12706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fr-FR" dirty="0" smtClean="0"/>
              <a:t>Le pattern </a:t>
            </a:r>
            <a:r>
              <a:rPr lang="en-US" altLang="fr-FR" i="1" dirty="0" smtClean="0"/>
              <a:t>Entity</a:t>
            </a:r>
            <a:endParaRPr lang="fr-FR" altLang="fr-FR" i="1" dirty="0" smtClean="0"/>
          </a:p>
        </p:txBody>
      </p:sp>
      <p:sp>
        <p:nvSpPr>
          <p:cNvPr id="11267" name="Rectangle 3"/>
          <p:cNvSpPr>
            <a:spLocks noGrp="1" noChangeArrowheads="1"/>
          </p:cNvSpPr>
          <p:nvPr>
            <p:ph type="body" idx="1"/>
          </p:nvPr>
        </p:nvSpPr>
        <p:spPr>
          <a:xfrm>
            <a:off x="279400" y="1312863"/>
            <a:ext cx="8599488" cy="4551362"/>
          </a:xfrm>
        </p:spPr>
        <p:txBody>
          <a:bodyPr/>
          <a:lstStyle/>
          <a:p>
            <a:pPr eaLnBrk="1" hangingPunct="1"/>
            <a:r>
              <a:rPr lang="fr-FR" altLang="fr-FR" dirty="0" smtClean="0"/>
              <a:t>Une </a:t>
            </a:r>
            <a:r>
              <a:rPr lang="fr-FR" altLang="fr-FR" i="1" dirty="0" err="1" smtClean="0">
                <a:latin typeface="Century Schoolbook" pitchFamily="18" charset="0"/>
              </a:rPr>
              <a:t>Entity</a:t>
            </a:r>
            <a:r>
              <a:rPr lang="fr-FR" altLang="fr-FR" i="1" dirty="0" smtClean="0">
                <a:latin typeface="Century Schoolbook" pitchFamily="18" charset="0"/>
              </a:rPr>
              <a:t> </a:t>
            </a:r>
            <a:r>
              <a:rPr lang="fr-FR" altLang="fr-FR" dirty="0" smtClean="0"/>
              <a:t>a les caractéristiques suivantes :</a:t>
            </a:r>
          </a:p>
          <a:p>
            <a:pPr eaLnBrk="1" hangingPunct="1"/>
            <a:r>
              <a:rPr lang="fr-FR" altLang="fr-FR" dirty="0" smtClean="0"/>
              <a:t>Il représente des données catégorisées entité dans le modèle du domaine</a:t>
            </a:r>
          </a:p>
          <a:p>
            <a:pPr lvl="1" eaLnBrk="1" hangingPunct="1"/>
            <a:r>
              <a:rPr lang="fr-FR" altLang="fr-FR" dirty="0" smtClean="0"/>
              <a:t>Il maintient l’état des entités</a:t>
            </a:r>
          </a:p>
          <a:p>
            <a:pPr lvl="1" eaLnBrk="1" hangingPunct="1"/>
            <a:r>
              <a:rPr lang="fr-FR" altLang="fr-FR" dirty="0" smtClean="0"/>
              <a:t>Il implémente la logique relative aux entités</a:t>
            </a:r>
          </a:p>
          <a:p>
            <a:pPr lvl="1" eaLnBrk="1" hangingPunct="1"/>
            <a:r>
              <a:rPr lang="fr-FR" altLang="fr-FR" dirty="0" smtClean="0"/>
              <a:t>Il peut aussi représenter les relations entre différentes entités</a:t>
            </a:r>
          </a:p>
          <a:p>
            <a:pPr eaLnBrk="1" hangingPunct="1"/>
            <a:r>
              <a:rPr lang="fr-FR" altLang="fr-FR" dirty="0" smtClean="0"/>
              <a:t>Les clients interagissent avec les objets métier</a:t>
            </a:r>
          </a:p>
          <a:p>
            <a:pPr lvl="1" eaLnBrk="1" hangingPunct="1"/>
            <a:r>
              <a:rPr lang="fr-FR" altLang="fr-FR" dirty="0" smtClean="0"/>
              <a:t>Ils appellent leurs méthodes métier</a:t>
            </a:r>
          </a:p>
        </p:txBody>
      </p:sp>
    </p:spTree>
    <p:extLst>
      <p:ext uri="{BB962C8B-B14F-4D97-AF65-F5344CB8AC3E}">
        <p14:creationId xmlns:p14="http://schemas.microsoft.com/office/powerpoint/2010/main" val="1850397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388" y="160338"/>
            <a:ext cx="8288337" cy="725487"/>
          </a:xfrm>
        </p:spPr>
        <p:txBody>
          <a:bodyPr/>
          <a:lstStyle/>
          <a:p>
            <a:pPr eaLnBrk="1" hangingPunct="1">
              <a:spcAft>
                <a:spcPts val="300"/>
              </a:spcAft>
            </a:pPr>
            <a:r>
              <a:rPr lang="fr-FR" altLang="fr-FR" i="1" dirty="0" err="1" smtClean="0"/>
              <a:t>Repository</a:t>
            </a:r>
            <a:endParaRPr lang="fr-FR" altLang="fr-FR" dirty="0" smtClean="0"/>
          </a:p>
        </p:txBody>
      </p:sp>
      <p:sp>
        <p:nvSpPr>
          <p:cNvPr id="13315" name="Rectangle 3"/>
          <p:cNvSpPr>
            <a:spLocks noGrp="1" noChangeArrowheads="1"/>
          </p:cNvSpPr>
          <p:nvPr>
            <p:ph type="body" idx="1"/>
          </p:nvPr>
        </p:nvSpPr>
        <p:spPr>
          <a:xfrm>
            <a:off x="266700" y="1185863"/>
            <a:ext cx="8599488" cy="5243512"/>
          </a:xfrm>
        </p:spPr>
        <p:txBody>
          <a:bodyPr/>
          <a:lstStyle/>
          <a:p>
            <a:pPr eaLnBrk="1" hangingPunct="1"/>
            <a:r>
              <a:rPr lang="fr-FR" altLang="fr-FR" dirty="0" smtClean="0"/>
              <a:t>Problème</a:t>
            </a:r>
          </a:p>
          <a:p>
            <a:pPr lvl="1" eaLnBrk="1" hangingPunct="1"/>
            <a:r>
              <a:rPr lang="fr-FR" altLang="fr-FR" dirty="0" smtClean="0"/>
              <a:t>Mon application a besoin de lire des informations dans une base de données relationnelle</a:t>
            </a:r>
          </a:p>
          <a:p>
            <a:pPr lvl="1" eaLnBrk="1" hangingPunct="1"/>
            <a:r>
              <a:rPr lang="fr-FR" altLang="fr-FR" dirty="0" smtClean="0"/>
              <a:t>Le code de ma couche métier devient truffé d’instructions de requêtes SQL</a:t>
            </a:r>
          </a:p>
          <a:p>
            <a:pPr lvl="2" eaLnBrk="1" hangingPunct="1"/>
            <a:r>
              <a:rPr lang="fr-FR" altLang="fr-FR" dirty="0" smtClean="0"/>
              <a:t>Il en découle que mon code métier est totalement lié au schéma de ma base de données</a:t>
            </a:r>
          </a:p>
          <a:p>
            <a:pPr lvl="1" eaLnBrk="1" hangingPunct="1"/>
            <a:r>
              <a:rPr lang="fr-FR" altLang="fr-FR" dirty="0" smtClean="0"/>
              <a:t>Les tables de la base ont besoin d’être modifiées</a:t>
            </a:r>
          </a:p>
          <a:p>
            <a:pPr lvl="2" eaLnBrk="1" hangingPunct="1"/>
            <a:r>
              <a:rPr lang="fr-FR" altLang="fr-FR" dirty="0" smtClean="0"/>
              <a:t>En raison de nouvelles exigences métier</a:t>
            </a:r>
          </a:p>
          <a:p>
            <a:pPr lvl="2" eaLnBrk="1" hangingPunct="1"/>
            <a:r>
              <a:rPr lang="fr-FR" altLang="fr-FR" dirty="0" smtClean="0"/>
              <a:t>Pour optimiser les performances</a:t>
            </a:r>
          </a:p>
          <a:p>
            <a:pPr lvl="1" eaLnBrk="1" hangingPunct="1"/>
            <a:r>
              <a:rPr lang="fr-FR" altLang="fr-FR" dirty="0" smtClean="0"/>
              <a:t>Maintenir la couche métier devient difficile ! </a:t>
            </a:r>
          </a:p>
          <a:p>
            <a:pPr marL="0" indent="0" eaLnBrk="1" hangingPunct="1">
              <a:spcBef>
                <a:spcPts val="1200"/>
              </a:spcBef>
              <a:buNone/>
            </a:pPr>
            <a:endParaRPr lang="fr-FR" altLang="fr-FR" dirty="0" smtClean="0"/>
          </a:p>
        </p:txBody>
      </p:sp>
    </p:spTree>
    <p:extLst>
      <p:ext uri="{BB962C8B-B14F-4D97-AF65-F5344CB8AC3E}">
        <p14:creationId xmlns:p14="http://schemas.microsoft.com/office/powerpoint/2010/main" val="1604646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388" y="160338"/>
            <a:ext cx="8288337" cy="725487"/>
          </a:xfrm>
        </p:spPr>
        <p:txBody>
          <a:bodyPr/>
          <a:lstStyle/>
          <a:p>
            <a:pPr eaLnBrk="1" hangingPunct="1">
              <a:spcAft>
                <a:spcPts val="300"/>
              </a:spcAft>
            </a:pPr>
            <a:r>
              <a:rPr lang="fr-FR" altLang="fr-FR" i="1" dirty="0" err="1" smtClean="0"/>
              <a:t>Repository</a:t>
            </a:r>
            <a:endParaRPr lang="fr-FR" altLang="fr-FR" dirty="0" smtClean="0"/>
          </a:p>
        </p:txBody>
      </p:sp>
      <p:sp>
        <p:nvSpPr>
          <p:cNvPr id="13315" name="Rectangle 3"/>
          <p:cNvSpPr>
            <a:spLocks noGrp="1" noChangeArrowheads="1"/>
          </p:cNvSpPr>
          <p:nvPr>
            <p:ph type="body" idx="1"/>
          </p:nvPr>
        </p:nvSpPr>
        <p:spPr>
          <a:xfrm>
            <a:off x="266700" y="1185863"/>
            <a:ext cx="8599488" cy="5243512"/>
          </a:xfrm>
        </p:spPr>
        <p:txBody>
          <a:bodyPr/>
          <a:lstStyle/>
          <a:p>
            <a:pPr eaLnBrk="1" hangingPunct="1">
              <a:spcBef>
                <a:spcPts val="1200"/>
              </a:spcBef>
            </a:pPr>
            <a:r>
              <a:rPr lang="fr-FR" altLang="fr-FR" dirty="0" smtClean="0"/>
              <a:t>Solution</a:t>
            </a:r>
          </a:p>
          <a:p>
            <a:pPr lvl="1" eaLnBrk="1" hangingPunct="1"/>
            <a:r>
              <a:rPr lang="fr-FR" altLang="fr-FR" dirty="0" smtClean="0"/>
              <a:t>Fournir un </a:t>
            </a:r>
            <a:r>
              <a:rPr lang="fr-FR" altLang="fr-FR" i="1" dirty="0" err="1" smtClean="0"/>
              <a:t>Repository</a:t>
            </a:r>
            <a:endParaRPr lang="fr-FR" altLang="fr-FR" dirty="0" smtClean="0"/>
          </a:p>
          <a:p>
            <a:pPr lvl="1" eaLnBrk="1" hangingPunct="1"/>
            <a:r>
              <a:rPr lang="fr-FR" altLang="fr-FR" dirty="0" smtClean="0"/>
              <a:t>Il représente une abstraction de la base sous-jacente</a:t>
            </a:r>
          </a:p>
          <a:p>
            <a:pPr lvl="2" eaLnBrk="1" hangingPunct="1"/>
            <a:r>
              <a:rPr lang="fr-FR" altLang="fr-FR" dirty="0" smtClean="0"/>
              <a:t>Il peut fournir des méthodes métier pour accéder aux données</a:t>
            </a:r>
          </a:p>
          <a:p>
            <a:pPr lvl="2" eaLnBrk="1" hangingPunct="1"/>
            <a:r>
              <a:rPr lang="fr-FR" altLang="fr-FR" dirty="0" smtClean="0"/>
              <a:t>Il peut créer des objets pour transférer les données trouvées</a:t>
            </a:r>
          </a:p>
          <a:p>
            <a:pPr lvl="1" eaLnBrk="1" hangingPunct="1"/>
            <a:r>
              <a:rPr lang="fr-FR" altLang="fr-FR" dirty="0" smtClean="0"/>
              <a:t>Tout le code de la couche métier devrait utiliser un </a:t>
            </a:r>
            <a:r>
              <a:rPr lang="fr-FR" altLang="fr-FR" i="1" dirty="0" err="1" smtClean="0"/>
              <a:t>Repository</a:t>
            </a:r>
            <a:endParaRPr lang="fr-FR" altLang="fr-FR" i="1" dirty="0" smtClean="0"/>
          </a:p>
          <a:p>
            <a:pPr lvl="1" eaLnBrk="1" hangingPunct="1"/>
            <a:r>
              <a:rPr lang="fr-FR" altLang="fr-FR" dirty="0" smtClean="0"/>
              <a:t>Ainsi, seul le </a:t>
            </a:r>
            <a:r>
              <a:rPr lang="fr-FR" altLang="fr-FR" i="1" dirty="0" err="1" smtClean="0"/>
              <a:t>Repository</a:t>
            </a:r>
            <a:r>
              <a:rPr lang="fr-FR" altLang="fr-FR" i="1" dirty="0" smtClean="0"/>
              <a:t> </a:t>
            </a:r>
            <a:r>
              <a:rPr lang="fr-FR" altLang="fr-FR" dirty="0" smtClean="0"/>
              <a:t>est dépendant du schéma de la base de données</a:t>
            </a:r>
          </a:p>
        </p:txBody>
      </p:sp>
    </p:spTree>
    <p:extLst>
      <p:ext uri="{BB962C8B-B14F-4D97-AF65-F5344CB8AC3E}">
        <p14:creationId xmlns:p14="http://schemas.microsoft.com/office/powerpoint/2010/main" val="131468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47573"/>
            <a:ext cx="7772400" cy="1143000"/>
          </a:xfrm>
        </p:spPr>
        <p:txBody>
          <a:bodyPr/>
          <a:lstStyle/>
          <a:p>
            <a:pPr eaLnBrk="1" hangingPunct="1"/>
            <a:r>
              <a:rPr lang="en-US" altLang="fr-FR" dirty="0" smtClean="0"/>
              <a:t>Le pattern </a:t>
            </a:r>
            <a:r>
              <a:rPr lang="en-US" altLang="fr-FR" i="1" dirty="0" smtClean="0"/>
              <a:t>Repository</a:t>
            </a:r>
          </a:p>
        </p:txBody>
      </p:sp>
      <p:sp>
        <p:nvSpPr>
          <p:cNvPr id="15363" name="Rectangle 3"/>
          <p:cNvSpPr>
            <a:spLocks noGrp="1" noChangeArrowheads="1"/>
          </p:cNvSpPr>
          <p:nvPr>
            <p:ph type="body" sz="half" idx="1"/>
          </p:nvPr>
        </p:nvSpPr>
        <p:spPr>
          <a:xfrm>
            <a:off x="279400" y="1177925"/>
            <a:ext cx="8469313" cy="4043363"/>
          </a:xfrm>
        </p:spPr>
        <p:txBody>
          <a:bodyPr/>
          <a:lstStyle/>
          <a:p>
            <a:pPr eaLnBrk="1" hangingPunct="1"/>
            <a:r>
              <a:rPr lang="fr-FR" altLang="fr-FR" dirty="0" smtClean="0"/>
              <a:t>Conséquences de l’emploi des patterns </a:t>
            </a:r>
            <a:r>
              <a:rPr lang="fr-FR" altLang="fr-FR" i="1" dirty="0" err="1" smtClean="0"/>
              <a:t>Repository</a:t>
            </a:r>
            <a:endParaRPr lang="fr-FR" altLang="fr-FR" i="1" dirty="0" smtClean="0"/>
          </a:p>
          <a:p>
            <a:pPr lvl="1" eaLnBrk="1" hangingPunct="1"/>
            <a:r>
              <a:rPr lang="fr-FR" altLang="fr-FR" dirty="0" smtClean="0"/>
              <a:t>Le code métier est plus intelligible</a:t>
            </a:r>
          </a:p>
          <a:p>
            <a:pPr lvl="2" eaLnBrk="1" hangingPunct="1"/>
            <a:r>
              <a:rPr lang="fr-FR" altLang="fr-FR" dirty="0" smtClean="0"/>
              <a:t>Les détails du lien avec la base sont encapsulés par le </a:t>
            </a:r>
            <a:r>
              <a:rPr lang="fr-FR" altLang="fr-FR" i="1" dirty="0" err="1" smtClean="0"/>
              <a:t>Repository</a:t>
            </a:r>
            <a:endParaRPr lang="fr-FR" altLang="fr-FR" i="1" dirty="0" smtClean="0"/>
          </a:p>
          <a:p>
            <a:pPr lvl="2" eaLnBrk="1" hangingPunct="1"/>
            <a:r>
              <a:rPr lang="fr-FR" altLang="fr-FR" dirty="0" smtClean="0"/>
              <a:t>Le code SQL est masqué aux objets métier</a:t>
            </a:r>
          </a:p>
          <a:p>
            <a:pPr lvl="1" eaLnBrk="1" hangingPunct="1"/>
            <a:r>
              <a:rPr lang="fr-FR" altLang="fr-FR" dirty="0" smtClean="0"/>
              <a:t>Les modifications apportées aux tables de la base ont un impact minimal sur le reste du système</a:t>
            </a:r>
          </a:p>
          <a:p>
            <a:pPr lvl="2" eaLnBrk="1" hangingPunct="1"/>
            <a:r>
              <a:rPr lang="fr-FR" altLang="fr-FR" dirty="0" smtClean="0"/>
              <a:t>Par exemple, comment le prix d’un enregistrement est-il mémorisé dans une base ?</a:t>
            </a:r>
          </a:p>
          <a:p>
            <a:pPr lvl="1" eaLnBrk="1" hangingPunct="1"/>
            <a:r>
              <a:rPr lang="fr-FR" altLang="fr-FR" dirty="0" smtClean="0"/>
              <a:t>Facilite la migration</a:t>
            </a:r>
          </a:p>
          <a:p>
            <a:pPr lvl="1" eaLnBrk="1" hangingPunct="1"/>
            <a:r>
              <a:rPr lang="fr-FR" altLang="fr-FR" dirty="0" smtClean="0"/>
              <a:t>L’intégrité des données doit toujours être maintenue !</a:t>
            </a:r>
          </a:p>
          <a:p>
            <a:pPr lvl="2" eaLnBrk="1" hangingPunct="1"/>
            <a:r>
              <a:rPr lang="fr-FR" altLang="fr-FR" dirty="0" smtClean="0"/>
              <a:t>Nous observerons des patterns liés à la persistance des données ultérieurement</a:t>
            </a:r>
          </a:p>
          <a:p>
            <a:pPr eaLnBrk="1" hangingPunct="1"/>
            <a:endParaRPr lang="fr-FR" altLang="fr-FR" dirty="0" smtClean="0"/>
          </a:p>
        </p:txBody>
      </p:sp>
    </p:spTree>
    <p:extLst>
      <p:ext uri="{BB962C8B-B14F-4D97-AF65-F5344CB8AC3E}">
        <p14:creationId xmlns:p14="http://schemas.microsoft.com/office/powerpoint/2010/main" val="377688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5985</TotalTime>
  <Words>1883</Words>
  <Application>Microsoft Office PowerPoint</Application>
  <PresentationFormat>Affichage à l'écran (4:3)</PresentationFormat>
  <Paragraphs>234</Paragraphs>
  <Slides>18</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Century Schoolbook</vt:lpstr>
      <vt:lpstr>Courier New</vt:lpstr>
      <vt:lpstr>Monotype Sorts</vt:lpstr>
      <vt:lpstr>Times New Roman</vt:lpstr>
      <vt:lpstr>cvc</vt:lpstr>
      <vt:lpstr>Présentation PowerPoint</vt:lpstr>
      <vt:lpstr>Qu’est-ce qu’un Design Pattern ?</vt:lpstr>
      <vt:lpstr>Design Patterns OO : exemple 1</vt:lpstr>
      <vt:lpstr>Le pattern Singleton</vt:lpstr>
      <vt:lpstr>Le pattern Singleton</vt:lpstr>
      <vt:lpstr>Le pattern Entity</vt:lpstr>
      <vt:lpstr>Repository</vt:lpstr>
      <vt:lpstr>Repository</vt:lpstr>
      <vt:lpstr>Le pattern Repository</vt:lpstr>
      <vt:lpstr>Implémentation des Repositories et Entities</vt:lpstr>
      <vt:lpstr>Repository</vt:lpstr>
      <vt:lpstr>Les services</vt:lpstr>
      <vt:lpstr>Représentation du modèle du domaine</vt:lpstr>
      <vt:lpstr>La vue</vt:lpstr>
      <vt:lpstr>Les exceptions</vt:lpstr>
      <vt:lpstr>Bonnes pratiques</vt:lpstr>
      <vt:lpstr>Bonnes pratiques</vt:lpstr>
      <vt:lpstr>Bonnes pratiques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291</cp:revision>
  <dcterms:created xsi:type="dcterms:W3CDTF">2000-04-10T19:33:12Z</dcterms:created>
  <dcterms:modified xsi:type="dcterms:W3CDTF">2018-10-16T13:28:49Z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