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7" r:id="rId3"/>
    <p:sldId id="268" r:id="rId4"/>
    <p:sldId id="269" r:id="rId5"/>
    <p:sldId id="270" r:id="rId6"/>
    <p:sldId id="271" r:id="rId7"/>
    <p:sldId id="278" r:id="rId8"/>
    <p:sldId id="272" r:id="rId9"/>
    <p:sldId id="273" r:id="rId10"/>
    <p:sldId id="276" r:id="rId11"/>
    <p:sldId id="275" r:id="rId12"/>
    <p:sldId id="274" r:id="rId13"/>
    <p:sldId id="277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 smtClean="0"/>
              <a:t>© HANDSHAKE - Philippe MASINA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/>
              <a:t>I-</a:t>
            </a:r>
            <a:fld id="{5C37DEC5-F0E7-45E3-9A48-F3AACEF1E265}" type="slidenum">
              <a:rPr lang="fr-FR" altLang="fr-FR" sz="800"/>
              <a:pPr eaLnBrk="1" hangingPunct="1"/>
              <a:t>2</a:t>
            </a:fld>
            <a:endParaRPr lang="fr-FR" altLang="fr-FR" sz="80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6837" cy="38830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noFill/>
        </p:spPr>
        <p:txBody>
          <a:bodyPr/>
          <a:lstStyle/>
          <a:p>
            <a:pPr eaLnBrk="1" hangingPunct="1"/>
            <a:r>
              <a:rPr lang="en-US" altLang="fr-FR" smtClean="0"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/>
              <a:t> </a:t>
            </a:r>
          </a:p>
          <a:p>
            <a:pPr eaLnBrk="1" hangingPunct="1"/>
            <a:r>
              <a:rPr lang="en-US" altLang="fr-FR" smtClean="0"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348628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 smtClean="0"/>
              <a:t>© HANDSHAKE - Philippe MASINA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/>
              <a:t>I-</a:t>
            </a:r>
            <a:fld id="{A7682F3E-69A5-4B4B-9DB1-D10470C0AD80}" type="slidenum">
              <a:rPr lang="fr-FR" altLang="fr-FR" sz="800"/>
              <a:pPr eaLnBrk="1" hangingPunct="1"/>
              <a:t>3</a:t>
            </a:fld>
            <a:endParaRPr lang="fr-FR" altLang="fr-FR" sz="800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6837" cy="3883025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noFill/>
        </p:spPr>
        <p:txBody>
          <a:bodyPr/>
          <a:lstStyle/>
          <a:p>
            <a:pPr eaLnBrk="1" hangingPunct="1"/>
            <a:r>
              <a:rPr lang="en-US" altLang="fr-FR" smtClean="0"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/>
              <a:t> </a:t>
            </a:r>
          </a:p>
          <a:p>
            <a:pPr eaLnBrk="1" hangingPunct="1"/>
            <a:r>
              <a:rPr lang="en-US" altLang="fr-FR" smtClean="0"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05556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14</a:t>
            </a:r>
          </a:p>
          <a:p>
            <a:pPr eaLnBrk="1" hangingPunct="1"/>
            <a:r>
              <a:rPr lang="fr-FR" altLang="fr-FR" dirty="0" smtClean="0"/>
              <a:t>Base données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L’utilisation de </a:t>
            </a:r>
            <a:r>
              <a:rPr lang="fr-FR" dirty="0" err="1" smtClean="0"/>
              <a:t>With</a:t>
            </a:r>
            <a:r>
              <a:rPr lang="fr-FR" dirty="0" smtClean="0"/>
              <a:t> est conseillé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827354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1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DB-API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Toutes les bases de données utilise le même code</a:t>
            </a:r>
          </a:p>
          <a:p>
            <a:r>
              <a:rPr lang="fr-FR" dirty="0" smtClean="0"/>
              <a:t>Respectent </a:t>
            </a:r>
            <a:r>
              <a:rPr lang="fr-FR" dirty="0" smtClean="0"/>
              <a:t>la même interface DB-API 2</a:t>
            </a:r>
          </a:p>
          <a:p>
            <a:pPr lvl="1"/>
            <a:r>
              <a:rPr lang="fr-FR" dirty="0" smtClean="0"/>
              <a:t>Utilise ABC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55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mysql</a:t>
            </a:r>
            <a:endParaRPr lang="fr-FR" dirty="0"/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MySQL-python</a:t>
            </a:r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mysql</a:t>
            </a:r>
            <a:r>
              <a:rPr lang="fr-FR" dirty="0"/>
              <a:t>-</a:t>
            </a:r>
            <a:r>
              <a:rPr lang="fr-FR" dirty="0" err="1"/>
              <a:t>connector</a:t>
            </a:r>
            <a:r>
              <a:rPr lang="fr-FR" dirty="0"/>
              <a:t>-python --</a:t>
            </a:r>
            <a:r>
              <a:rPr lang="fr-FR" dirty="0" err="1"/>
              <a:t>allow-external</a:t>
            </a:r>
            <a:r>
              <a:rPr lang="fr-FR" dirty="0"/>
              <a:t> </a:t>
            </a:r>
            <a:r>
              <a:rPr lang="fr-FR" dirty="0" err="1"/>
              <a:t>mysql</a:t>
            </a:r>
            <a:r>
              <a:rPr lang="fr-FR" dirty="0"/>
              <a:t>-</a:t>
            </a:r>
            <a:r>
              <a:rPr lang="fr-FR" dirty="0" err="1"/>
              <a:t>connector</a:t>
            </a:r>
            <a:r>
              <a:rPr lang="fr-FR" dirty="0"/>
              <a:t>-python</a:t>
            </a:r>
            <a:endParaRPr lang="fr-FR" dirty="0" smtClean="0"/>
          </a:p>
          <a:p>
            <a:r>
              <a:rPr lang="fr-FR" dirty="0" smtClean="0"/>
              <a:t>import </a:t>
            </a:r>
            <a:r>
              <a:rPr lang="fr-FR" dirty="0" err="1"/>
              <a:t>mysql.connector</a:t>
            </a:r>
            <a:r>
              <a:rPr lang="fr-FR" dirty="0"/>
              <a:t> </a:t>
            </a:r>
          </a:p>
          <a:p>
            <a:r>
              <a:rPr lang="fr-FR" dirty="0" err="1" smtClean="0"/>
              <a:t>conn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mysql.connector.connect</a:t>
            </a:r>
            <a:r>
              <a:rPr lang="fr-FR" dirty="0"/>
              <a:t>(host="</a:t>
            </a:r>
            <a:r>
              <a:rPr lang="fr-FR" dirty="0" err="1"/>
              <a:t>localhost</a:t>
            </a:r>
            <a:r>
              <a:rPr lang="fr-FR" dirty="0"/>
              <a:t>",user="</a:t>
            </a:r>
            <a:r>
              <a:rPr lang="fr-FR" dirty="0" err="1"/>
              <a:t>root</a:t>
            </a:r>
            <a:r>
              <a:rPr lang="fr-FR" dirty="0"/>
              <a:t>",</a:t>
            </a:r>
            <a:r>
              <a:rPr lang="fr-FR" dirty="0" err="1"/>
              <a:t>password</a:t>
            </a:r>
            <a:r>
              <a:rPr lang="fr-FR" dirty="0"/>
              <a:t>="XXX", </a:t>
            </a:r>
            <a:r>
              <a:rPr lang="fr-FR" dirty="0" err="1"/>
              <a:t>database</a:t>
            </a:r>
            <a:r>
              <a:rPr lang="fr-FR" dirty="0"/>
              <a:t>="test1")</a:t>
            </a:r>
          </a:p>
          <a:p>
            <a:r>
              <a:rPr lang="fr-FR" dirty="0" err="1"/>
              <a:t>cursor</a:t>
            </a:r>
            <a:r>
              <a:rPr lang="fr-FR" dirty="0"/>
              <a:t> = </a:t>
            </a:r>
            <a:r>
              <a:rPr lang="fr-FR" dirty="0" err="1"/>
              <a:t>conn.cursor</a:t>
            </a:r>
            <a:r>
              <a:rPr lang="fr-FR" dirty="0"/>
              <a:t>()</a:t>
            </a:r>
          </a:p>
          <a:p>
            <a:r>
              <a:rPr lang="fr-FR" dirty="0" err="1"/>
              <a:t>conn.close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871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smtClean="0"/>
              <a:t>psycopg2</a:t>
            </a:r>
          </a:p>
          <a:p>
            <a:r>
              <a:rPr lang="en-US" dirty="0" smtClean="0"/>
              <a:t>conn </a:t>
            </a:r>
            <a:r>
              <a:rPr lang="en-US" dirty="0"/>
              <a:t>= </a:t>
            </a:r>
            <a:r>
              <a:rPr lang="en-US" dirty="0" smtClean="0"/>
              <a:t>psycopg2.connect(</a:t>
            </a:r>
            <a:r>
              <a:rPr lang="en-US" dirty="0"/>
              <a:t>host='localhost' </a:t>
            </a:r>
            <a:r>
              <a:rPr lang="en-US" dirty="0" err="1"/>
              <a:t>dbname</a:t>
            </a:r>
            <a:r>
              <a:rPr lang="en-US" dirty="0"/>
              <a:t>='</a:t>
            </a:r>
            <a:r>
              <a:rPr lang="en-US" dirty="0" err="1"/>
              <a:t>my_database</a:t>
            </a:r>
            <a:r>
              <a:rPr lang="en-US" dirty="0"/>
              <a:t>' user='</a:t>
            </a:r>
            <a:r>
              <a:rPr lang="en-US" dirty="0" err="1"/>
              <a:t>postgres</a:t>
            </a:r>
            <a:r>
              <a:rPr lang="en-US" dirty="0"/>
              <a:t>' password='secret'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cursor </a:t>
            </a:r>
            <a:r>
              <a:rPr lang="en-US" dirty="0"/>
              <a:t>= </a:t>
            </a:r>
            <a:r>
              <a:rPr lang="en-US" dirty="0" err="1"/>
              <a:t>conn.cursor</a:t>
            </a:r>
            <a:r>
              <a:rPr lang="en-US" dirty="0" smtClean="0"/>
              <a:t>()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ursor.close</a:t>
            </a:r>
            <a:r>
              <a:rPr lang="en-US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03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fr-FR" altLang="fr-FR" dirty="0" smtClean="0"/>
              <a:t>SGBD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76725"/>
          </a:xfrm>
        </p:spPr>
        <p:txBody>
          <a:bodyPr/>
          <a:lstStyle/>
          <a:p>
            <a:pPr eaLnBrk="1" hangingPunct="1"/>
            <a:r>
              <a:rPr lang="fr-FR" altLang="fr-FR" sz="2400" dirty="0" smtClean="0"/>
              <a:t>Il est souvent utilise d’utiliser une base de données</a:t>
            </a:r>
          </a:p>
          <a:p>
            <a:pPr eaLnBrk="1" hangingPunct="1"/>
            <a:r>
              <a:rPr lang="fr-FR" altLang="fr-FR" sz="2400" dirty="0" smtClean="0"/>
              <a:t>Deux types</a:t>
            </a:r>
          </a:p>
          <a:p>
            <a:pPr lvl="1" eaLnBrk="1" hangingPunct="1"/>
            <a:r>
              <a:rPr lang="fr-FR" altLang="fr-FR" sz="1800" dirty="0" smtClean="0"/>
              <a:t>SQL</a:t>
            </a:r>
          </a:p>
          <a:p>
            <a:pPr lvl="1" eaLnBrk="1" hangingPunct="1"/>
            <a:r>
              <a:rPr lang="fr-FR" altLang="fr-FR" sz="1800" dirty="0" err="1" smtClean="0"/>
              <a:t>NoSql</a:t>
            </a:r>
            <a:endParaRPr lang="fr-FR" altLang="fr-FR" sz="1800" dirty="0" smtClean="0"/>
          </a:p>
          <a:p>
            <a:pPr eaLnBrk="1" hangingPunct="1"/>
            <a:r>
              <a:rPr lang="fr-FR" altLang="fr-FR" sz="2400" dirty="0" err="1" smtClean="0"/>
              <a:t>Sql</a:t>
            </a:r>
            <a:endParaRPr lang="fr-FR" altLang="fr-FR" sz="2400" dirty="0" smtClean="0"/>
          </a:p>
          <a:p>
            <a:pPr lvl="1" eaLnBrk="1" hangingPunct="1"/>
            <a:r>
              <a:rPr lang="fr-FR" altLang="fr-FR" sz="1800" dirty="0" smtClean="0"/>
              <a:t>Microsoft </a:t>
            </a:r>
            <a:r>
              <a:rPr lang="fr-FR" altLang="fr-FR" sz="1800" dirty="0" err="1" smtClean="0"/>
              <a:t>Sql</a:t>
            </a:r>
            <a:r>
              <a:rPr lang="fr-FR" altLang="fr-FR" sz="1800" dirty="0" smtClean="0"/>
              <a:t> Server</a:t>
            </a:r>
          </a:p>
          <a:p>
            <a:pPr lvl="1" eaLnBrk="1" hangingPunct="1"/>
            <a:r>
              <a:rPr lang="fr-FR" altLang="fr-FR" sz="1800" dirty="0" smtClean="0"/>
              <a:t>Oracle</a:t>
            </a:r>
          </a:p>
          <a:p>
            <a:pPr lvl="1" eaLnBrk="1" hangingPunct="1"/>
            <a:r>
              <a:rPr lang="fr-FR" altLang="fr-FR" sz="1800" dirty="0" err="1" smtClean="0"/>
              <a:t>MySql</a:t>
            </a:r>
            <a:endParaRPr lang="fr-FR" altLang="fr-FR" sz="1800" dirty="0" smtClean="0"/>
          </a:p>
          <a:p>
            <a:pPr lvl="1" eaLnBrk="1" hangingPunct="1"/>
            <a:r>
              <a:rPr lang="fr-FR" altLang="fr-FR" sz="1800" dirty="0" err="1" smtClean="0"/>
              <a:t>PostgreSql</a:t>
            </a:r>
            <a:endParaRPr lang="fr-FR" altLang="fr-FR" sz="1800" dirty="0" smtClean="0"/>
          </a:p>
          <a:p>
            <a:pPr lvl="1" eaLnBrk="1" hangingPunct="1"/>
            <a:r>
              <a:rPr lang="fr-FR" altLang="fr-FR" sz="1800" dirty="0" err="1" smtClean="0"/>
              <a:t>Sqlite</a:t>
            </a:r>
            <a:endParaRPr lang="fr-FR" altLang="fr-FR" sz="1800" dirty="0" smtClean="0"/>
          </a:p>
          <a:p>
            <a:pPr eaLnBrk="1" hangingPunct="1"/>
            <a:r>
              <a:rPr lang="fr-FR" altLang="fr-FR" sz="2400" dirty="0" err="1" smtClean="0"/>
              <a:t>NoSql</a:t>
            </a:r>
            <a:endParaRPr lang="fr-FR" altLang="fr-FR" sz="2400" dirty="0" smtClean="0"/>
          </a:p>
          <a:p>
            <a:pPr lvl="1" eaLnBrk="1" hangingPunct="1"/>
            <a:r>
              <a:rPr lang="fr-FR" altLang="fr-FR" sz="1800" dirty="0" smtClean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7132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468687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Sqlite</a:t>
            </a:r>
            <a:r>
              <a:rPr lang="fr-FR" altLang="fr-FR" dirty="0" smtClean="0"/>
              <a:t> est très utilisé en Python</a:t>
            </a:r>
          </a:p>
          <a:p>
            <a:pPr lvl="1" eaLnBrk="1" hangingPunct="1"/>
            <a:r>
              <a:rPr lang="fr-FR" altLang="fr-FR" dirty="0" smtClean="0"/>
              <a:t>Natif</a:t>
            </a:r>
          </a:p>
          <a:p>
            <a:pPr eaLnBrk="1" hangingPunct="1"/>
            <a:r>
              <a:rPr lang="fr-FR" altLang="fr-FR" dirty="0" err="1" smtClean="0"/>
              <a:t>Sqlite</a:t>
            </a:r>
            <a:r>
              <a:rPr lang="fr-FR" altLang="fr-FR" dirty="0" smtClean="0"/>
              <a:t> est </a:t>
            </a:r>
            <a:r>
              <a:rPr lang="fr-FR" altLang="fr-FR" dirty="0"/>
              <a:t>une bibliothèque écrite en C qui propose un moteur de base de données relationnelle accessible par le langage </a:t>
            </a:r>
            <a:r>
              <a:rPr lang="fr-FR" altLang="fr-FR" dirty="0" smtClean="0"/>
              <a:t>SQL.</a:t>
            </a:r>
            <a:endParaRPr lang="fr-FR" altLang="fr-FR" dirty="0"/>
          </a:p>
          <a:p>
            <a:pPr lvl="1" eaLnBrk="1" hangingPunct="1"/>
            <a:r>
              <a:rPr lang="fr-FR" altLang="fr-FR" dirty="0"/>
              <a:t>Contrairement aux serveurs de bases de données traditionnels, comme MySQL ou PostgreSQL, sa particularité est de ne pas reproduire le schéma habituel client-serveur mais d'être directement intégrée aux </a:t>
            </a:r>
            <a:r>
              <a:rPr lang="fr-FR" altLang="fr-FR" dirty="0" smtClean="0"/>
              <a:t>programmes</a:t>
            </a:r>
          </a:p>
          <a:p>
            <a:pPr lvl="1" eaLnBrk="1" hangingPunct="1"/>
            <a:r>
              <a:rPr lang="fr-FR" altLang="fr-FR" dirty="0" smtClean="0"/>
              <a:t>L'intégralité </a:t>
            </a:r>
            <a:r>
              <a:rPr lang="fr-FR" altLang="fr-FR" dirty="0"/>
              <a:t>de la base de données </a:t>
            </a:r>
            <a:r>
              <a:rPr lang="fr-FR" altLang="fr-FR" dirty="0" smtClean="0"/>
              <a:t>est </a:t>
            </a:r>
            <a:r>
              <a:rPr lang="fr-FR" altLang="fr-FR" dirty="0"/>
              <a:t>stockée dans un fichier indépendant de la plateforme</a:t>
            </a:r>
            <a:endParaRPr lang="fr-FR" altLang="fr-FR" dirty="0" smtClean="0"/>
          </a:p>
          <a:p>
            <a:pPr eaLnBrk="1" hangingPunct="1"/>
            <a:endParaRPr lang="fr-FR" altLang="fr-FR" dirty="0" smtClean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594" y="-53699"/>
            <a:ext cx="2503100" cy="11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2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sqlite3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 sqlite3</a:t>
            </a:r>
          </a:p>
          <a:p>
            <a:r>
              <a:rPr lang="fr-FR" dirty="0" smtClean="0"/>
              <a:t>Connexion</a:t>
            </a:r>
          </a:p>
          <a:p>
            <a:pPr lvl="1"/>
            <a:r>
              <a:rPr lang="fr-FR" dirty="0" err="1"/>
              <a:t>conn</a:t>
            </a:r>
            <a:r>
              <a:rPr lang="fr-FR" dirty="0"/>
              <a:t> =sqlite3.connect(</a:t>
            </a:r>
            <a:r>
              <a:rPr lang="fr-FR" dirty="0" err="1"/>
              <a:t>fichierDonnees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Curseur</a:t>
            </a:r>
          </a:p>
          <a:p>
            <a:pPr lvl="1"/>
            <a:r>
              <a:rPr lang="fr-FR" dirty="0" smtClean="0"/>
              <a:t>Curseur d’une base de données</a:t>
            </a:r>
          </a:p>
          <a:p>
            <a:pPr lvl="1"/>
            <a:r>
              <a:rPr lang="fr-FR" dirty="0" smtClean="0"/>
              <a:t>Permet d’effectuer des requêtes</a:t>
            </a:r>
          </a:p>
          <a:p>
            <a:pPr lvl="1"/>
            <a:r>
              <a:rPr lang="fr-FR" dirty="0" smtClean="0"/>
              <a:t>c = </a:t>
            </a:r>
            <a:r>
              <a:rPr lang="fr-FR" dirty="0" err="1" smtClean="0"/>
              <a:t>conn.cursor</a:t>
            </a:r>
            <a:r>
              <a:rPr lang="fr-FR" dirty="0" smtClean="0"/>
              <a:t>()</a:t>
            </a:r>
          </a:p>
          <a:p>
            <a:r>
              <a:rPr lang="fr-FR" dirty="0" smtClean="0"/>
              <a:t>Fermeture du curseur</a:t>
            </a:r>
          </a:p>
          <a:p>
            <a:pPr lvl="1"/>
            <a:r>
              <a:rPr lang="fr-FR" dirty="0" err="1" smtClean="0"/>
              <a:t>c.close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744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Exécution d’une requête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Execute</a:t>
            </a:r>
            <a:endParaRPr lang="fr-FR" dirty="0" smtClean="0"/>
          </a:p>
          <a:p>
            <a:pPr lvl="1"/>
            <a:r>
              <a:rPr lang="en-US" dirty="0" err="1"/>
              <a:t>cursor.execute</a:t>
            </a:r>
            <a:r>
              <a:rPr lang="en-US" dirty="0"/>
              <a:t>("""SELECT name, age FROM users</a:t>
            </a:r>
            <a:r>
              <a:rPr lang="en-US" dirty="0" smtClean="0"/>
              <a:t>""")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récupérer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fr-FR" dirty="0" smtClean="0"/>
              <a:t> : </a:t>
            </a:r>
            <a:r>
              <a:rPr lang="fr-FR" dirty="0" err="1" smtClean="0"/>
              <a:t>Fetch</a:t>
            </a:r>
            <a:endParaRPr lang="fr-FR" dirty="0" smtClean="0"/>
          </a:p>
          <a:p>
            <a:pPr lvl="1"/>
            <a:r>
              <a:rPr lang="en-US" dirty="0"/>
              <a:t>user1 = </a:t>
            </a:r>
            <a:r>
              <a:rPr lang="en-US" dirty="0" err="1"/>
              <a:t>cursor.fetchone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résultat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tuple </a:t>
            </a:r>
            <a:r>
              <a:rPr lang="en-US" dirty="0" err="1" smtClean="0"/>
              <a:t>contenant</a:t>
            </a:r>
            <a:r>
              <a:rPr lang="en-US" dirty="0" smtClean="0"/>
              <a:t> </a:t>
            </a:r>
            <a:r>
              <a:rPr lang="en-US" dirty="0" err="1" smtClean="0"/>
              <a:t>toute</a:t>
            </a:r>
            <a:r>
              <a:rPr lang="en-US" dirty="0" smtClean="0"/>
              <a:t> la </a:t>
            </a:r>
            <a:r>
              <a:rPr lang="en-US" dirty="0" err="1" smtClean="0"/>
              <a:t>ligne</a:t>
            </a:r>
            <a:endParaRPr lang="en-US" dirty="0" smtClean="0"/>
          </a:p>
          <a:p>
            <a:pPr lvl="1"/>
            <a:r>
              <a:rPr lang="en-US" dirty="0"/>
              <a:t>('</a:t>
            </a:r>
            <a:r>
              <a:rPr lang="en-US" dirty="0" err="1"/>
              <a:t>olivier</a:t>
            </a:r>
            <a:r>
              <a:rPr lang="en-US" dirty="0"/>
              <a:t>', 30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8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Récupération de toutes les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Fetchall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err="1"/>
              <a:t>cursor.execute</a:t>
            </a:r>
            <a:r>
              <a:rPr lang="fr-FR" dirty="0"/>
              <a:t>("""SELECT id, </a:t>
            </a:r>
            <a:r>
              <a:rPr lang="fr-FR" dirty="0" err="1"/>
              <a:t>name</a:t>
            </a:r>
            <a:r>
              <a:rPr lang="fr-FR" dirty="0"/>
              <a:t>, </a:t>
            </a:r>
            <a:r>
              <a:rPr lang="fr-FR" dirty="0" err="1"/>
              <a:t>age</a:t>
            </a:r>
            <a:r>
              <a:rPr lang="fr-FR" dirty="0"/>
              <a:t> FROM </a:t>
            </a:r>
            <a:r>
              <a:rPr lang="fr-FR" dirty="0" err="1"/>
              <a:t>users</a:t>
            </a:r>
            <a:r>
              <a:rPr lang="fr-FR" dirty="0"/>
              <a:t>""")</a:t>
            </a:r>
          </a:p>
          <a:p>
            <a:pPr marL="457200" lvl="1" indent="0">
              <a:buNone/>
            </a:pPr>
            <a:r>
              <a:rPr lang="fr-FR" dirty="0" err="1"/>
              <a:t>rows</a:t>
            </a:r>
            <a:r>
              <a:rPr lang="fr-FR" dirty="0"/>
              <a:t> = </a:t>
            </a:r>
            <a:r>
              <a:rPr lang="fr-FR" dirty="0" err="1"/>
              <a:t>cursor.fetchall</a:t>
            </a:r>
            <a:r>
              <a:rPr lang="fr-FR" dirty="0"/>
              <a:t>()</a:t>
            </a:r>
          </a:p>
          <a:p>
            <a:pPr marL="457200" lvl="1" indent="0">
              <a:buNone/>
            </a:pPr>
            <a:r>
              <a:rPr lang="fr-FR" dirty="0"/>
              <a:t>for </a:t>
            </a:r>
            <a:r>
              <a:rPr lang="fr-FR" dirty="0" err="1"/>
              <a:t>row</a:t>
            </a:r>
            <a:r>
              <a:rPr lang="fr-FR" dirty="0"/>
              <a:t> in </a:t>
            </a:r>
            <a:r>
              <a:rPr lang="fr-FR" dirty="0" err="1"/>
              <a:t>rows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('{0} : {1} - {2}'.format(</a:t>
            </a:r>
            <a:r>
              <a:rPr lang="fr-FR" dirty="0" err="1"/>
              <a:t>row</a:t>
            </a:r>
            <a:r>
              <a:rPr lang="fr-FR" dirty="0"/>
              <a:t>[0], </a:t>
            </a:r>
            <a:r>
              <a:rPr lang="fr-FR" dirty="0" err="1"/>
              <a:t>row</a:t>
            </a:r>
            <a:r>
              <a:rPr lang="fr-FR" dirty="0"/>
              <a:t>[1], </a:t>
            </a:r>
            <a:r>
              <a:rPr lang="fr-FR" dirty="0" err="1"/>
              <a:t>row</a:t>
            </a:r>
            <a:r>
              <a:rPr lang="fr-FR" dirty="0"/>
              <a:t>[2</a:t>
            </a:r>
            <a:r>
              <a:rPr lang="fr-FR" dirty="0" smtClean="0"/>
              <a:t>]))</a:t>
            </a:r>
          </a:p>
          <a:p>
            <a:r>
              <a:rPr lang="fr-FR" dirty="0" smtClean="0"/>
              <a:t>Ou bien une écriture </a:t>
            </a:r>
            <a:r>
              <a:rPr lang="fr-FR" dirty="0" err="1" smtClean="0"/>
              <a:t>simplifée</a:t>
            </a:r>
            <a:endParaRPr lang="fr-FR" dirty="0" smtClean="0"/>
          </a:p>
          <a:p>
            <a:pPr marL="457200" lvl="1" indent="0">
              <a:buNone/>
            </a:pPr>
            <a:r>
              <a:rPr lang="en-US" dirty="0" err="1"/>
              <a:t>cursor.execute</a:t>
            </a:r>
            <a:r>
              <a:rPr lang="en-US" dirty="0"/>
              <a:t>("""SELECT id, name, age FROM users""")</a:t>
            </a:r>
          </a:p>
          <a:p>
            <a:pPr marL="457200" lvl="1" indent="0">
              <a:buNone/>
            </a:pPr>
            <a:r>
              <a:rPr lang="en-US" dirty="0"/>
              <a:t>for row in cursor:</a:t>
            </a:r>
          </a:p>
          <a:p>
            <a:pPr marL="457200" lvl="1" indent="0">
              <a:buNone/>
            </a:pPr>
            <a:r>
              <a:rPr lang="en-US" dirty="0"/>
              <a:t>    print('{0} : {1}, {2}'.format(row[0], row[1], row[2]))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47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aux colonnes par nom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natif en Python</a:t>
            </a:r>
          </a:p>
          <a:p>
            <a:r>
              <a:rPr lang="fr-FR" dirty="0" err="1" smtClean="0"/>
              <a:t>Cursor.description</a:t>
            </a:r>
            <a:r>
              <a:rPr lang="fr-FR" dirty="0" smtClean="0"/>
              <a:t> retourne les </a:t>
            </a:r>
            <a:r>
              <a:rPr lang="fr-FR" dirty="0" err="1" smtClean="0"/>
              <a:t>meta</a:t>
            </a:r>
            <a:r>
              <a:rPr lang="fr-FR" dirty="0" smtClean="0"/>
              <a:t> informations de la base</a:t>
            </a:r>
          </a:p>
          <a:p>
            <a:pPr lvl="1"/>
            <a:r>
              <a:rPr lang="fr-FR" dirty="0" err="1" smtClean="0"/>
              <a:t>Cursor.description</a:t>
            </a:r>
            <a:r>
              <a:rPr lang="fr-FR" dirty="0" smtClean="0"/>
              <a:t>[0] retourne la liste des colonnes</a:t>
            </a:r>
          </a:p>
          <a:p>
            <a:r>
              <a:rPr lang="fr-FR" dirty="0" smtClean="0"/>
              <a:t>Utilisation d’un zip et d’une liste en intention</a:t>
            </a:r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rows_to_dict</a:t>
            </a:r>
            <a:r>
              <a:rPr lang="en-US" dirty="0" smtClean="0"/>
              <a:t>(cursor):</a:t>
            </a:r>
          </a:p>
          <a:p>
            <a:pPr marL="914400" lvl="2" indent="0">
              <a:buNone/>
            </a:pPr>
            <a:r>
              <a:rPr lang="en-US" dirty="0" smtClean="0"/>
              <a:t>columns </a:t>
            </a:r>
            <a:r>
              <a:rPr lang="en-US" dirty="0"/>
              <a:t>= [</a:t>
            </a:r>
            <a:r>
              <a:rPr lang="en-US" dirty="0" err="1"/>
              <a:t>i</a:t>
            </a:r>
            <a:r>
              <a:rPr lang="en-US" dirty="0"/>
              <a:t>[0]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 smtClean="0"/>
              <a:t>cursor.description</a:t>
            </a:r>
            <a:r>
              <a:rPr lang="en-US" dirty="0" smtClean="0"/>
              <a:t>]</a:t>
            </a:r>
          </a:p>
          <a:p>
            <a:pPr marL="914400" lvl="2" indent="0">
              <a:buNone/>
            </a:pPr>
            <a:r>
              <a:rPr lang="en-US" dirty="0" smtClean="0"/>
              <a:t>return </a:t>
            </a:r>
            <a:r>
              <a:rPr lang="en-US" dirty="0"/>
              <a:t>[</a:t>
            </a:r>
            <a:r>
              <a:rPr lang="en-US" dirty="0" err="1"/>
              <a:t>dict</a:t>
            </a:r>
            <a:r>
              <a:rPr lang="en-US" dirty="0"/>
              <a:t>(zip(columns, row)) for row in cursor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for row in </a:t>
            </a:r>
            <a:r>
              <a:rPr lang="en-US" dirty="0" err="1" smtClean="0"/>
              <a:t>rows_to_dict</a:t>
            </a:r>
            <a:r>
              <a:rPr lang="en-US" dirty="0" smtClean="0"/>
              <a:t>(cursor):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rint row[“title”]</a:t>
            </a:r>
            <a:endParaRPr lang="en-US" dirty="0"/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21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Execute</a:t>
            </a:r>
            <a:r>
              <a:rPr lang="fr-FR" dirty="0" smtClean="0"/>
              <a:t> requête simple</a:t>
            </a:r>
          </a:p>
          <a:p>
            <a:pPr lvl="1"/>
            <a:r>
              <a:rPr lang="en-US" dirty="0" err="1"/>
              <a:t>cursor.execute</a:t>
            </a:r>
            <a:r>
              <a:rPr lang="en-US" dirty="0" smtClean="0"/>
              <a:t>("""DROP </a:t>
            </a:r>
            <a:r>
              <a:rPr lang="en-US" dirty="0"/>
              <a:t>TABLE </a:t>
            </a:r>
            <a:r>
              <a:rPr lang="en-US" dirty="0" smtClean="0"/>
              <a:t>users""")</a:t>
            </a:r>
            <a:endParaRPr lang="en-US" dirty="0"/>
          </a:p>
          <a:p>
            <a:r>
              <a:rPr lang="fr-FR" dirty="0" err="1" smtClean="0"/>
              <a:t>Execute</a:t>
            </a:r>
            <a:r>
              <a:rPr lang="fr-FR" dirty="0" smtClean="0"/>
              <a:t> requête paramétrée</a:t>
            </a:r>
          </a:p>
          <a:p>
            <a:pPr lvl="1"/>
            <a:r>
              <a:rPr lang="en-US" dirty="0" err="1"/>
              <a:t>cursor.execute</a:t>
            </a:r>
            <a:r>
              <a:rPr lang="en-US" dirty="0" smtClean="0"/>
              <a:t>("""INSERT </a:t>
            </a:r>
            <a:r>
              <a:rPr lang="en-US" dirty="0"/>
              <a:t>INTO users(name, age) VALUES(?, ?)""", ("</a:t>
            </a:r>
            <a:r>
              <a:rPr lang="en-US" dirty="0" err="1"/>
              <a:t>olivier</a:t>
            </a:r>
            <a:r>
              <a:rPr lang="en-US" dirty="0"/>
              <a:t>", 30</a:t>
            </a:r>
            <a:r>
              <a:rPr lang="en-US" dirty="0" smtClean="0"/>
              <a:t>))</a:t>
            </a:r>
          </a:p>
          <a:p>
            <a:r>
              <a:rPr lang="en-US" dirty="0" smtClean="0"/>
              <a:t>Execute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paramétrée</a:t>
            </a:r>
            <a:r>
              <a:rPr lang="en-US" dirty="0" smtClean="0"/>
              <a:t> avec </a:t>
            </a:r>
            <a:r>
              <a:rPr lang="en-US" dirty="0" err="1" smtClean="0"/>
              <a:t>dictionnaire</a:t>
            </a:r>
            <a:endParaRPr lang="en-US" dirty="0" smtClean="0"/>
          </a:p>
          <a:p>
            <a:pPr lvl="1"/>
            <a:r>
              <a:rPr lang="en-US" dirty="0"/>
              <a:t>data = {"name" : "</a:t>
            </a:r>
            <a:r>
              <a:rPr lang="en-US" dirty="0" err="1"/>
              <a:t>olivier</a:t>
            </a:r>
            <a:r>
              <a:rPr lang="en-US" dirty="0"/>
              <a:t>", "age" : 30}</a:t>
            </a:r>
          </a:p>
          <a:p>
            <a:pPr lvl="1"/>
            <a:r>
              <a:rPr lang="en-US" dirty="0" err="1"/>
              <a:t>cursor.execute</a:t>
            </a:r>
            <a:r>
              <a:rPr lang="en-US" dirty="0" smtClean="0"/>
              <a:t>("""INSERT </a:t>
            </a:r>
            <a:r>
              <a:rPr lang="en-US" dirty="0"/>
              <a:t>INTO users(name, age) VALUES(:name, :age)""", 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Récupération</a:t>
            </a:r>
            <a:r>
              <a:rPr lang="en-US" dirty="0" smtClean="0"/>
              <a:t> de la </a:t>
            </a:r>
            <a:r>
              <a:rPr lang="en-US" dirty="0" err="1" smtClean="0"/>
              <a:t>dernière</a:t>
            </a:r>
            <a:r>
              <a:rPr lang="en-US" dirty="0" smtClean="0"/>
              <a:t> </a:t>
            </a:r>
            <a:r>
              <a:rPr lang="en-US" dirty="0" err="1" smtClean="0"/>
              <a:t>clé</a:t>
            </a:r>
            <a:r>
              <a:rPr lang="en-US" dirty="0" smtClean="0"/>
              <a:t> </a:t>
            </a:r>
            <a:r>
              <a:rPr lang="en-US" dirty="0" err="1" smtClean="0"/>
              <a:t>saisie</a:t>
            </a:r>
            <a:endParaRPr lang="en-US" dirty="0" smtClean="0"/>
          </a:p>
          <a:p>
            <a:pPr lvl="1"/>
            <a:r>
              <a:rPr lang="fr-FR" dirty="0"/>
              <a:t>id = </a:t>
            </a:r>
            <a:r>
              <a:rPr lang="fr-FR" dirty="0" err="1"/>
              <a:t>cursor.lastrowid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297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Transactions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transactions en Python : Commit et </a:t>
            </a:r>
            <a:r>
              <a:rPr lang="fr-FR" dirty="0" err="1" smtClean="0"/>
              <a:t>Rollback</a:t>
            </a:r>
            <a:endParaRPr lang="fr-FR" dirty="0" smtClean="0"/>
          </a:p>
          <a:p>
            <a:r>
              <a:rPr lang="fr-FR" dirty="0" smtClean="0"/>
              <a:t>Commit enregistre définitivement l’écriture</a:t>
            </a:r>
          </a:p>
          <a:p>
            <a:pPr lvl="1"/>
            <a:r>
              <a:rPr lang="fr-FR" dirty="0" smtClean="0"/>
              <a:t>Attention à bien </a:t>
            </a:r>
            <a:r>
              <a:rPr lang="fr-FR" dirty="0" err="1" smtClean="0"/>
              <a:t>commité</a:t>
            </a:r>
            <a:r>
              <a:rPr lang="fr-FR" dirty="0" smtClean="0"/>
              <a:t> avant la fermeture d’un curseur</a:t>
            </a:r>
          </a:p>
          <a:p>
            <a:pPr lvl="1"/>
            <a:r>
              <a:rPr lang="fr-FR" dirty="0" err="1" smtClean="0"/>
              <a:t>conn.commit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Rollback</a:t>
            </a:r>
            <a:r>
              <a:rPr lang="fr-FR" dirty="0" smtClean="0"/>
              <a:t> annule l’écriture depuis le dernier commit ou bien l’ouverture du curseur</a:t>
            </a:r>
          </a:p>
          <a:p>
            <a:pPr lvl="1"/>
            <a:r>
              <a:rPr lang="fr-FR" dirty="0" smtClean="0"/>
              <a:t>Attention à bien fermer un curseur</a:t>
            </a:r>
          </a:p>
          <a:p>
            <a:pPr lvl="1"/>
            <a:r>
              <a:rPr lang="fr-FR" dirty="0" err="1"/>
              <a:t>c</a:t>
            </a:r>
            <a:r>
              <a:rPr lang="fr-FR" dirty="0" err="1" smtClean="0"/>
              <a:t>onn.rollback</a:t>
            </a:r>
            <a:r>
              <a:rPr lang="fr-F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961065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5817</TotalTime>
  <Words>699</Words>
  <Application>Microsoft Office PowerPoint</Application>
  <PresentationFormat>Affichage à l'écran (4:3)</PresentationFormat>
  <Paragraphs>106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SGBD</vt:lpstr>
      <vt:lpstr>Présentation PowerPoint</vt:lpstr>
      <vt:lpstr>Module sqlite3</vt:lpstr>
      <vt:lpstr>Exécution d’une requête</vt:lpstr>
      <vt:lpstr>Récupération de toutes les données</vt:lpstr>
      <vt:lpstr>Accès aux colonnes par nom</vt:lpstr>
      <vt:lpstr>Ecriture</vt:lpstr>
      <vt:lpstr>Transactions</vt:lpstr>
      <vt:lpstr>Context manager</vt:lpstr>
      <vt:lpstr>DB-API 2</vt:lpstr>
      <vt:lpstr>MySql</vt:lpstr>
      <vt:lpstr>PostgreSql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294</cp:revision>
  <dcterms:created xsi:type="dcterms:W3CDTF">2000-04-10T19:33:12Z</dcterms:created>
  <dcterms:modified xsi:type="dcterms:W3CDTF">2017-11-20T14:33:47Z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