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5"/>
  </p:notesMasterIdLst>
  <p:handoutMasterIdLst>
    <p:handoutMasterId r:id="rId16"/>
  </p:handoutMasterIdLst>
  <p:sldIdLst>
    <p:sldId id="264" r:id="rId2"/>
    <p:sldId id="265" r:id="rId3"/>
    <p:sldId id="266" r:id="rId4"/>
    <p:sldId id="267" r:id="rId5"/>
    <p:sldId id="268" r:id="rId6"/>
    <p:sldId id="274" r:id="rId7"/>
    <p:sldId id="276" r:id="rId8"/>
    <p:sldId id="278" r:id="rId9"/>
    <p:sldId id="279" r:id="rId10"/>
    <p:sldId id="280" r:id="rId11"/>
    <p:sldId id="281" r:id="rId12"/>
    <p:sldId id="282" r:id="rId13"/>
    <p:sldId id="273" r:id="rId14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50" d="100"/>
          <a:sy n="50" d="100"/>
        </p:scale>
        <p:origin x="1262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7</a:t>
            </a:r>
          </a:p>
          <a:p>
            <a:pPr eaLnBrk="1" hangingPunct="1"/>
            <a:r>
              <a:rPr lang="fr-FR" altLang="fr-FR" dirty="0" err="1" smtClean="0"/>
              <a:t>Numpy</a:t>
            </a:r>
            <a:endParaRPr lang="fr-FR" altLang="fr-FR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/>
              <a:t>Data Science</a:t>
            </a:r>
            <a:endParaRPr lang="fr-F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Interprétation des résultats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Avec </a:t>
            </a:r>
            <a:r>
              <a:rPr lang="fr-FR" dirty="0" err="1" smtClean="0"/>
              <a:t>SciPy</a:t>
            </a:r>
            <a:r>
              <a:rPr lang="fr-FR" dirty="0" smtClean="0"/>
              <a:t> nous obtenons</a:t>
            </a:r>
          </a:p>
          <a:p>
            <a:pPr lvl="1"/>
            <a:r>
              <a:rPr lang="fr-FR" dirty="0" smtClean="0"/>
              <a:t>Loyer = 41.Surface – 283</a:t>
            </a:r>
          </a:p>
          <a:p>
            <a:pPr lvl="1"/>
            <a:r>
              <a:rPr lang="fr-FR" dirty="0" smtClean="0"/>
              <a:t>Corrélation = 90.7% (TB)</a:t>
            </a:r>
          </a:p>
          <a:p>
            <a:pPr lvl="1"/>
            <a:r>
              <a:rPr lang="fr-FR" dirty="0" smtClean="0"/>
              <a:t>Risque moyen = 511</a:t>
            </a:r>
          </a:p>
          <a:p>
            <a:r>
              <a:rPr lang="fr-FR" dirty="0" smtClean="0"/>
              <a:t>Dans le précédent chapitre nous avions</a:t>
            </a:r>
          </a:p>
          <a:p>
            <a:pPr lvl="1"/>
            <a:r>
              <a:rPr lang="fr-FR" dirty="0"/>
              <a:t>Loyer = </a:t>
            </a:r>
            <a:r>
              <a:rPr lang="fr-FR" dirty="0" smtClean="0"/>
              <a:t>41.Surface - 286</a:t>
            </a:r>
          </a:p>
          <a:p>
            <a:pPr lvl="1"/>
            <a:r>
              <a:rPr lang="fr-FR" dirty="0" smtClean="0"/>
              <a:t>Risque moyen = 911</a:t>
            </a:r>
          </a:p>
          <a:p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3830184"/>
            <a:ext cx="3528392" cy="259367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873922"/>
            <a:ext cx="3497177" cy="247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87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Interprétation après filtrage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Avec </a:t>
            </a:r>
            <a:r>
              <a:rPr lang="fr-FR" dirty="0" err="1"/>
              <a:t>SciPy</a:t>
            </a:r>
            <a:r>
              <a:rPr lang="fr-FR" dirty="0"/>
              <a:t> nous obtenons</a:t>
            </a:r>
          </a:p>
          <a:p>
            <a:pPr lvl="1"/>
            <a:r>
              <a:rPr lang="fr-FR" dirty="0"/>
              <a:t>Loyer = </a:t>
            </a:r>
            <a:r>
              <a:rPr lang="fr-FR" dirty="0" smtClean="0"/>
              <a:t>31.7.Surface + 206</a:t>
            </a:r>
            <a:endParaRPr lang="fr-FR" dirty="0"/>
          </a:p>
          <a:p>
            <a:pPr lvl="1"/>
            <a:r>
              <a:rPr lang="fr-FR" dirty="0"/>
              <a:t>Corrélation = </a:t>
            </a:r>
            <a:r>
              <a:rPr lang="fr-FR" dirty="0" smtClean="0"/>
              <a:t>92.9% </a:t>
            </a:r>
            <a:r>
              <a:rPr lang="fr-FR" dirty="0"/>
              <a:t>(TB)</a:t>
            </a:r>
          </a:p>
          <a:p>
            <a:pPr lvl="1"/>
            <a:r>
              <a:rPr lang="fr-FR" dirty="0"/>
              <a:t>Risque moyen = </a:t>
            </a:r>
            <a:r>
              <a:rPr lang="fr-FR" dirty="0" smtClean="0"/>
              <a:t>412</a:t>
            </a:r>
            <a:endParaRPr lang="fr-FR" dirty="0"/>
          </a:p>
          <a:p>
            <a:r>
              <a:rPr lang="fr-FR" dirty="0"/>
              <a:t>Dans le précédent chapitre nous avions</a:t>
            </a:r>
          </a:p>
          <a:p>
            <a:pPr lvl="1"/>
            <a:r>
              <a:rPr lang="fr-FR" dirty="0"/>
              <a:t>Loyer = </a:t>
            </a:r>
            <a:r>
              <a:rPr lang="fr-FR" dirty="0" smtClean="0"/>
              <a:t>36.Surface - 201</a:t>
            </a:r>
            <a:endParaRPr lang="fr-FR" dirty="0"/>
          </a:p>
          <a:p>
            <a:pPr lvl="1"/>
            <a:r>
              <a:rPr lang="fr-FR" dirty="0"/>
              <a:t>Risque moyen = </a:t>
            </a:r>
            <a:r>
              <a:rPr lang="fr-FR" dirty="0" smtClean="0"/>
              <a:t>530</a:t>
            </a:r>
            <a:endParaRPr lang="fr-FR" dirty="0"/>
          </a:p>
          <a:p>
            <a:r>
              <a:rPr lang="fr-FR" smtClean="0"/>
              <a:t>Meilleur résultat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836712"/>
            <a:ext cx="3537011" cy="256678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751" y="3866652"/>
            <a:ext cx="2845340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89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nombres complexes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j</a:t>
            </a:r>
            <a:r>
              <a:rPr lang="fr-FR" dirty="0" smtClean="0"/>
              <a:t>² = -1</a:t>
            </a:r>
          </a:p>
          <a:p>
            <a:r>
              <a:rPr lang="fr-FR" dirty="0"/>
              <a:t>x</a:t>
            </a:r>
            <a:r>
              <a:rPr lang="fr-FR" dirty="0" smtClean="0"/>
              <a:t> = 2j + 3</a:t>
            </a:r>
          </a:p>
          <a:p>
            <a:r>
              <a:rPr lang="fr-FR" dirty="0" err="1"/>
              <a:t>n</a:t>
            </a:r>
            <a:r>
              <a:rPr lang="fr-FR" dirty="0" err="1" smtClean="0"/>
              <a:t>p.real</a:t>
            </a:r>
            <a:r>
              <a:rPr lang="fr-FR" dirty="0" smtClean="0"/>
              <a:t>(x) donne 3</a:t>
            </a:r>
          </a:p>
          <a:p>
            <a:r>
              <a:rPr lang="fr-FR" dirty="0" err="1"/>
              <a:t>n</a:t>
            </a:r>
            <a:r>
              <a:rPr lang="fr-FR" dirty="0" err="1" smtClean="0"/>
              <a:t>p.imag</a:t>
            </a:r>
            <a:r>
              <a:rPr lang="fr-FR" dirty="0" smtClean="0"/>
              <a:t>(x) donne 2</a:t>
            </a:r>
          </a:p>
          <a:p>
            <a:r>
              <a:rPr lang="fr-FR" dirty="0" smtClean="0"/>
              <a:t>* et + ont été surchargés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192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Transformation de </a:t>
            </a:r>
            <a:r>
              <a:rPr lang="fr-FR" dirty="0" smtClean="0"/>
              <a:t>Fourier</a:t>
            </a:r>
            <a:br>
              <a:rPr lang="fr-FR" dirty="0" smtClean="0"/>
            </a:br>
            <a:r>
              <a:rPr lang="fr-FR" dirty="0" smtClean="0"/>
              <a:t>Exemple simple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12" y="1156209"/>
            <a:ext cx="4141945" cy="504031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457" y="1755360"/>
            <a:ext cx="5043991" cy="3782993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4321457" y="1083034"/>
            <a:ext cx="49518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La Transformée de Fourier </a:t>
            </a:r>
            <a:r>
              <a:rPr lang="fr-FR" sz="1600" dirty="0" smtClean="0"/>
              <a:t>Rapide (</a:t>
            </a:r>
            <a:r>
              <a:rPr lang="fr-FR" sz="1600" b="1" dirty="0" smtClean="0"/>
              <a:t>FFT)</a:t>
            </a:r>
            <a:r>
              <a:rPr lang="fr-FR" sz="1600" dirty="0" smtClean="0"/>
              <a:t> </a:t>
            </a:r>
            <a:r>
              <a:rPr lang="fr-FR" sz="1600" dirty="0"/>
              <a:t>est un </a:t>
            </a:r>
            <a:r>
              <a:rPr lang="fr-FR" sz="1600" dirty="0" err="1" smtClean="0"/>
              <a:t>algo</a:t>
            </a:r>
            <a:endParaRPr lang="fr-FR" sz="1600" dirty="0" smtClean="0"/>
          </a:p>
          <a:p>
            <a:r>
              <a:rPr lang="fr-FR" sz="1600" dirty="0" smtClean="0"/>
              <a:t>qui </a:t>
            </a:r>
            <a:r>
              <a:rPr lang="fr-FR" sz="1600" dirty="0"/>
              <a:t>permet de calculer des Transformées de </a:t>
            </a:r>
            <a:r>
              <a:rPr lang="fr-FR" sz="1600" dirty="0" smtClean="0"/>
              <a:t>Fourier</a:t>
            </a:r>
          </a:p>
          <a:p>
            <a:r>
              <a:rPr lang="fr-FR" sz="1600" dirty="0" smtClean="0"/>
              <a:t>Discrètes</a:t>
            </a:r>
            <a:r>
              <a:rPr lang="fr-FR" sz="1600" dirty="0"/>
              <a:t> </a:t>
            </a:r>
            <a:r>
              <a:rPr lang="fr-FR" sz="1600" dirty="0" smtClean="0"/>
              <a:t>(</a:t>
            </a:r>
            <a:r>
              <a:rPr lang="fr-FR" sz="1600" b="1" dirty="0" smtClean="0"/>
              <a:t>DFT)</a:t>
            </a:r>
          </a:p>
        </p:txBody>
      </p:sp>
    </p:spTree>
    <p:extLst>
      <p:ext uri="{BB962C8B-B14F-4D97-AF65-F5344CB8AC3E}">
        <p14:creationId xmlns:p14="http://schemas.microsoft.com/office/powerpoint/2010/main" val="125870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Python et les Maths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Python a rencontré un grand succès dans le monde scientifique, mathématiques et de l’IA</a:t>
            </a:r>
          </a:p>
          <a:p>
            <a:r>
              <a:rPr lang="fr-FR" dirty="0" smtClean="0"/>
              <a:t>De nombreux modules sont à disposition</a:t>
            </a:r>
          </a:p>
          <a:p>
            <a:pPr lvl="1"/>
            <a:r>
              <a:rPr lang="fr-FR" dirty="0" err="1" smtClean="0"/>
              <a:t>Numpy</a:t>
            </a:r>
            <a:r>
              <a:rPr lang="fr-FR" dirty="0" smtClean="0"/>
              <a:t>, </a:t>
            </a:r>
            <a:r>
              <a:rPr lang="fr-FR" dirty="0" err="1" smtClean="0"/>
              <a:t>Scipy</a:t>
            </a:r>
            <a:r>
              <a:rPr lang="fr-FR" dirty="0" smtClean="0"/>
              <a:t>, </a:t>
            </a:r>
            <a:r>
              <a:rPr lang="fr-FR" dirty="0" err="1" smtClean="0"/>
              <a:t>Scikit-learn</a:t>
            </a:r>
            <a:r>
              <a:rPr lang="fr-FR" dirty="0" smtClean="0"/>
              <a:t>, …</a:t>
            </a:r>
          </a:p>
          <a:p>
            <a:r>
              <a:rPr lang="fr-FR" dirty="0" smtClean="0"/>
              <a:t>Le module math possède les méthodes de base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3861048"/>
            <a:ext cx="4968552" cy="196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0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un module </a:t>
            </a:r>
            <a:r>
              <a:rPr lang="en-US" dirty="0" err="1" smtClean="0"/>
              <a:t>scientifique</a:t>
            </a:r>
            <a:r>
              <a:rPr lang="en-US" dirty="0" smtClean="0"/>
              <a:t> de </a:t>
            </a:r>
            <a:r>
              <a:rPr lang="en-US" dirty="0" err="1" smtClean="0"/>
              <a:t>calcul</a:t>
            </a:r>
            <a:r>
              <a:rPr lang="en-US" dirty="0" smtClean="0"/>
              <a:t> qui </a:t>
            </a:r>
            <a:r>
              <a:rPr lang="en-US" dirty="0" err="1" smtClean="0"/>
              <a:t>peut</a:t>
            </a:r>
            <a:r>
              <a:rPr lang="en-US" dirty="0" smtClean="0"/>
              <a:t> :</a:t>
            </a:r>
            <a:endParaRPr lang="en-US" dirty="0"/>
          </a:p>
          <a:p>
            <a:pPr lvl="1"/>
            <a:r>
              <a:rPr lang="en-US" dirty="0" err="1" smtClean="0"/>
              <a:t>Algèbre</a:t>
            </a:r>
            <a:r>
              <a:rPr lang="en-US" dirty="0" smtClean="0"/>
              <a:t> </a:t>
            </a:r>
            <a:r>
              <a:rPr lang="en-US" dirty="0" err="1" smtClean="0"/>
              <a:t>linéaire</a:t>
            </a:r>
            <a:endParaRPr lang="en-US" dirty="0" smtClean="0"/>
          </a:p>
          <a:p>
            <a:pPr lvl="1"/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  <a:endParaRPr lang="en-US" dirty="0" smtClean="0"/>
          </a:p>
          <a:p>
            <a:pPr lvl="1"/>
            <a:r>
              <a:rPr lang="en-US" dirty="0" smtClean="0"/>
              <a:t>Travail sur des </a:t>
            </a:r>
            <a:r>
              <a:rPr lang="en-US" dirty="0" err="1" smtClean="0"/>
              <a:t>np.array</a:t>
            </a:r>
            <a:endParaRPr lang="en-US" dirty="0" smtClean="0"/>
          </a:p>
          <a:p>
            <a:pPr lvl="1"/>
            <a:r>
              <a:rPr lang="en-US" dirty="0" smtClean="0"/>
              <a:t>PIP install </a:t>
            </a:r>
            <a:r>
              <a:rPr lang="en-US" dirty="0" err="1" smtClean="0"/>
              <a:t>numpy</a:t>
            </a:r>
            <a:endParaRPr lang="en-US" dirty="0" smtClean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84380"/>
            <a:ext cx="1790700" cy="6000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884" y="3466033"/>
            <a:ext cx="4886116" cy="298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63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Matrices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Tableaux à 2 dimensions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Matrices particulières</a:t>
            </a:r>
          </a:p>
          <a:p>
            <a:pPr lvl="1"/>
            <a:r>
              <a:rPr lang="fr-FR" dirty="0" err="1" smtClean="0"/>
              <a:t>zeros</a:t>
            </a:r>
            <a:r>
              <a:rPr lang="fr-FR" dirty="0" smtClean="0"/>
              <a:t>(n) : remplie de 0</a:t>
            </a:r>
          </a:p>
          <a:p>
            <a:pPr lvl="1"/>
            <a:r>
              <a:rPr lang="fr-FR" dirty="0" smtClean="0"/>
              <a:t>one(n) : remplie de 1</a:t>
            </a:r>
          </a:p>
          <a:p>
            <a:pPr lvl="1"/>
            <a:r>
              <a:rPr lang="fr-FR" dirty="0" err="1" smtClean="0"/>
              <a:t>eye</a:t>
            </a:r>
            <a:r>
              <a:rPr lang="fr-FR" dirty="0" smtClean="0"/>
              <a:t>(n) : 1 en diagonale, 0 ailleurs</a:t>
            </a:r>
          </a:p>
          <a:p>
            <a:pPr lvl="1"/>
            <a:r>
              <a:rPr lang="fr-FR" dirty="0" err="1" smtClean="0"/>
              <a:t>diag</a:t>
            </a:r>
            <a:r>
              <a:rPr lang="fr-FR" dirty="0" smtClean="0"/>
              <a:t>(</a:t>
            </a:r>
            <a:r>
              <a:rPr lang="fr-FR" dirty="0" err="1" smtClean="0"/>
              <a:t>v,k</a:t>
            </a:r>
            <a:r>
              <a:rPr lang="fr-FR" dirty="0" smtClean="0"/>
              <a:t>) : vecteur v en diagonal décalé de k</a:t>
            </a:r>
          </a:p>
          <a:p>
            <a:pPr lvl="1"/>
            <a:r>
              <a:rPr lang="fr-FR" dirty="0" err="1"/>
              <a:t>r</a:t>
            </a:r>
            <a:r>
              <a:rPr lang="fr-FR" dirty="0" err="1" smtClean="0"/>
              <a:t>andom.rand</a:t>
            </a:r>
            <a:r>
              <a:rPr lang="fr-FR" dirty="0" smtClean="0"/>
              <a:t>(n) : aléatoire</a:t>
            </a:r>
            <a:endParaRPr lang="fr-FR" dirty="0"/>
          </a:p>
          <a:p>
            <a:pPr lvl="1"/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1844824"/>
            <a:ext cx="2880320" cy="119619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055" y="3573016"/>
            <a:ext cx="30480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98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Calcul Matriciel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opérateurs standard sont surchargés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err="1"/>
              <a:t>r</a:t>
            </a:r>
            <a:r>
              <a:rPr lang="fr-FR" dirty="0" err="1" smtClean="0"/>
              <a:t>eshape</a:t>
            </a:r>
            <a:r>
              <a:rPr lang="fr-FR" dirty="0" smtClean="0"/>
              <a:t> redimensionne la matrice</a:t>
            </a:r>
          </a:p>
          <a:p>
            <a:r>
              <a:rPr lang="fr-FR" dirty="0" err="1" smtClean="0"/>
              <a:t>linalg.inv</a:t>
            </a:r>
            <a:r>
              <a:rPr lang="fr-FR" dirty="0" smtClean="0"/>
              <a:t> inverse une matrice</a:t>
            </a:r>
          </a:p>
          <a:p>
            <a:pPr lvl="1"/>
            <a:r>
              <a:rPr lang="fr-FR" dirty="0" smtClean="0"/>
              <a:t>Vérifier d’abord si elle est inversable avec </a:t>
            </a:r>
            <a:r>
              <a:rPr lang="fr-FR" dirty="0" err="1" smtClean="0"/>
              <a:t>rank</a:t>
            </a:r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2060848"/>
            <a:ext cx="4397757" cy="115212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809" y="5085184"/>
            <a:ext cx="6247456" cy="123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13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Random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156209"/>
            <a:ext cx="7466207" cy="374441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97" y="4925348"/>
            <a:ext cx="4130270" cy="72008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533099" y="4968542"/>
            <a:ext cx="36439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0 veut dire par ligne</a:t>
            </a:r>
          </a:p>
          <a:p>
            <a:r>
              <a:rPr lang="fr-FR" sz="2000" dirty="0" smtClean="0"/>
              <a:t>1 veut dire par colonne</a:t>
            </a:r>
          </a:p>
          <a:p>
            <a:r>
              <a:rPr lang="fr-FR" sz="2000" dirty="0" smtClean="0"/>
              <a:t>Absent veut dire somme totale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67760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Stat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Outils pour les statistiques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err="1"/>
              <a:t>np.matrix</a:t>
            </a:r>
            <a:r>
              <a:rPr lang="fr-FR" dirty="0"/>
              <a:t>(loyers).</a:t>
            </a:r>
            <a:r>
              <a:rPr lang="fr-FR" dirty="0" smtClean="0"/>
              <a:t>T</a:t>
            </a:r>
          </a:p>
          <a:p>
            <a:pPr lvl="1"/>
            <a:r>
              <a:rPr lang="fr-FR" dirty="0" smtClean="0"/>
              <a:t>Transposition d’une matrice (inversion ligne colonne)</a:t>
            </a:r>
          </a:p>
          <a:p>
            <a:r>
              <a:rPr lang="fr-FR" dirty="0"/>
              <a:t>n</a:t>
            </a:r>
            <a:r>
              <a:rPr lang="fr-FR" dirty="0" smtClean="0"/>
              <a:t>p.dot(</a:t>
            </a:r>
            <a:r>
              <a:rPr lang="fr-FR" dirty="0" err="1" smtClean="0"/>
              <a:t>x,y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Multiplication de 2 matrices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060848"/>
            <a:ext cx="6457366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76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SciPy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SciPy</a:t>
            </a:r>
            <a:r>
              <a:rPr lang="fr-FR" dirty="0" smtClean="0"/>
              <a:t> contient des modules avancés dans plusieurs domaines</a:t>
            </a:r>
          </a:p>
          <a:p>
            <a:pPr lvl="1"/>
            <a:r>
              <a:rPr lang="fr-FR" dirty="0" smtClean="0"/>
              <a:t>Basé sur </a:t>
            </a:r>
            <a:r>
              <a:rPr lang="fr-FR" dirty="0" err="1" smtClean="0"/>
              <a:t>NumPy</a:t>
            </a:r>
            <a:endParaRPr lang="fr-FR" dirty="0" smtClean="0"/>
          </a:p>
          <a:p>
            <a:r>
              <a:rPr lang="fr-FR" dirty="0" err="1" smtClean="0"/>
              <a:t>Scipy.stats</a:t>
            </a:r>
            <a:endParaRPr lang="fr-FR" dirty="0" smtClean="0"/>
          </a:p>
          <a:p>
            <a:pPr lvl="1"/>
            <a:r>
              <a:rPr lang="fr-FR" dirty="0" smtClean="0"/>
              <a:t>Outils de statistiques</a:t>
            </a:r>
          </a:p>
          <a:p>
            <a:r>
              <a:rPr lang="fr-FR" dirty="0" err="1" smtClean="0"/>
              <a:t>Linregress</a:t>
            </a:r>
            <a:endParaRPr lang="fr-FR" dirty="0" smtClean="0"/>
          </a:p>
          <a:p>
            <a:pPr lvl="1"/>
            <a:r>
              <a:rPr lang="fr-FR" dirty="0" smtClean="0"/>
              <a:t>Calcul la </a:t>
            </a:r>
            <a:r>
              <a:rPr lang="fr-FR" dirty="0" err="1" smtClean="0"/>
              <a:t>regression</a:t>
            </a:r>
            <a:endParaRPr lang="fr-FR" dirty="0" smtClean="0"/>
          </a:p>
          <a:p>
            <a:pPr lvl="1"/>
            <a:r>
              <a:rPr lang="fr-FR" dirty="0" err="1"/>
              <a:t>slope</a:t>
            </a:r>
            <a:r>
              <a:rPr lang="fr-FR" dirty="0"/>
              <a:t>, </a:t>
            </a:r>
            <a:r>
              <a:rPr lang="fr-FR" dirty="0" err="1"/>
              <a:t>intercept</a:t>
            </a:r>
            <a:r>
              <a:rPr lang="fr-FR" dirty="0"/>
              <a:t>, </a:t>
            </a:r>
            <a:r>
              <a:rPr lang="fr-FR" dirty="0" err="1"/>
              <a:t>r_value</a:t>
            </a:r>
            <a:r>
              <a:rPr lang="fr-FR" dirty="0"/>
              <a:t>, </a:t>
            </a:r>
            <a:r>
              <a:rPr lang="fr-FR" dirty="0" err="1"/>
              <a:t>p_value</a:t>
            </a:r>
            <a:r>
              <a:rPr lang="fr-FR" dirty="0"/>
              <a:t>, </a:t>
            </a:r>
            <a:r>
              <a:rPr lang="fr-FR" dirty="0" err="1"/>
              <a:t>std_err</a:t>
            </a:r>
            <a:r>
              <a:rPr lang="fr-FR" dirty="0"/>
              <a:t> = </a:t>
            </a:r>
            <a:r>
              <a:rPr lang="fr-FR" dirty="0" err="1"/>
              <a:t>stats.linregress</a:t>
            </a:r>
            <a:r>
              <a:rPr lang="fr-FR" dirty="0"/>
              <a:t>(</a:t>
            </a:r>
            <a:r>
              <a:rPr lang="fr-FR" dirty="0" err="1"/>
              <a:t>x,y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Avec </a:t>
            </a:r>
            <a:r>
              <a:rPr lang="fr-FR" dirty="0" err="1" smtClean="0"/>
              <a:t>slope</a:t>
            </a:r>
            <a:r>
              <a:rPr lang="fr-FR" dirty="0" smtClean="0"/>
              <a:t> = a de </a:t>
            </a:r>
            <a:r>
              <a:rPr lang="fr-FR" dirty="0" err="1" smtClean="0"/>
              <a:t>ax+b</a:t>
            </a:r>
            <a:r>
              <a:rPr lang="fr-FR" dirty="0" smtClean="0"/>
              <a:t>, </a:t>
            </a:r>
            <a:r>
              <a:rPr lang="fr-FR" dirty="0" err="1" smtClean="0"/>
              <a:t>intercept</a:t>
            </a:r>
            <a:r>
              <a:rPr lang="fr-FR" dirty="0" smtClean="0"/>
              <a:t> = b, </a:t>
            </a:r>
            <a:r>
              <a:rPr lang="fr-FR" dirty="0" err="1" smtClean="0"/>
              <a:t>r_value</a:t>
            </a:r>
            <a:r>
              <a:rPr lang="fr-FR" dirty="0" smtClean="0"/>
              <a:t> le coefficient de corrélation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472" y="265621"/>
            <a:ext cx="20002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24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SciPy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Linregress</a:t>
            </a:r>
            <a:endParaRPr lang="fr-FR" dirty="0" smtClean="0"/>
          </a:p>
          <a:p>
            <a:pPr lvl="1"/>
            <a:r>
              <a:rPr lang="fr-FR" dirty="0" smtClean="0"/>
              <a:t>Calcul la </a:t>
            </a:r>
            <a:r>
              <a:rPr lang="fr-FR" dirty="0" err="1" smtClean="0"/>
              <a:t>regression</a:t>
            </a:r>
            <a:endParaRPr lang="fr-FR" dirty="0" smtClean="0"/>
          </a:p>
          <a:p>
            <a:pPr lvl="1"/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slope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intercept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r_value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p_value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std_err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stats.linregress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fr-FR" dirty="0" err="1" smtClean="0"/>
              <a:t>slope</a:t>
            </a:r>
            <a:r>
              <a:rPr lang="fr-FR" dirty="0" smtClean="0"/>
              <a:t> = a de </a:t>
            </a:r>
            <a:r>
              <a:rPr lang="fr-FR" dirty="0" err="1" smtClean="0"/>
              <a:t>ax+b</a:t>
            </a:r>
            <a:endParaRPr lang="fr-FR" dirty="0" smtClean="0"/>
          </a:p>
          <a:p>
            <a:pPr lvl="1"/>
            <a:r>
              <a:rPr lang="fr-FR" dirty="0" err="1" smtClean="0"/>
              <a:t>intercept</a:t>
            </a:r>
            <a:r>
              <a:rPr lang="fr-FR" dirty="0" smtClean="0"/>
              <a:t> = b</a:t>
            </a:r>
          </a:p>
          <a:p>
            <a:pPr lvl="1"/>
            <a:r>
              <a:rPr lang="fr-FR" dirty="0" err="1" smtClean="0"/>
              <a:t>r_value</a:t>
            </a:r>
            <a:r>
              <a:rPr lang="fr-FR" dirty="0" smtClean="0"/>
              <a:t> le coefficient de corrélation dont la valeur absolue doit être proche de 1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472" y="265621"/>
            <a:ext cx="20002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68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4679</TotalTime>
  <Words>385</Words>
  <Application>Microsoft Office PowerPoint</Application>
  <PresentationFormat>Affichage à l'écran (4:3)</PresentationFormat>
  <Paragraphs>90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Courier New</vt:lpstr>
      <vt:lpstr>Monotype Sorts</vt:lpstr>
      <vt:lpstr>Times New Roman</vt:lpstr>
      <vt:lpstr>cvc</vt:lpstr>
      <vt:lpstr>Présentation PowerPoint</vt:lpstr>
      <vt:lpstr>Python et les Maths</vt:lpstr>
      <vt:lpstr>Présentation PowerPoint</vt:lpstr>
      <vt:lpstr>Matrices</vt:lpstr>
      <vt:lpstr>Calcul Matriciel</vt:lpstr>
      <vt:lpstr>Random</vt:lpstr>
      <vt:lpstr>Stat</vt:lpstr>
      <vt:lpstr>SciPy</vt:lpstr>
      <vt:lpstr>SciPy</vt:lpstr>
      <vt:lpstr>Interprétation des résultats</vt:lpstr>
      <vt:lpstr>Interprétation après filtrage</vt:lpstr>
      <vt:lpstr>Les nombres complexes</vt:lpstr>
      <vt:lpstr>Transformation de Fourier Exemple simple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294</cp:revision>
  <dcterms:created xsi:type="dcterms:W3CDTF">2000-04-10T19:33:12Z</dcterms:created>
  <dcterms:modified xsi:type="dcterms:W3CDTF">2020-06-17T12:07:04Z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