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298" r:id="rId12"/>
    <p:sldId id="301" r:id="rId13"/>
    <p:sldId id="302" r:id="rId14"/>
    <p:sldId id="304" r:id="rId15"/>
    <p:sldId id="319" r:id="rId16"/>
    <p:sldId id="306" r:id="rId17"/>
    <p:sldId id="305" r:id="rId18"/>
    <p:sldId id="309" r:id="rId19"/>
    <p:sldId id="310" r:id="rId20"/>
    <p:sldId id="274" r:id="rId21"/>
    <p:sldId id="275" r:id="rId22"/>
    <p:sldId id="303" r:id="rId23"/>
    <p:sldId id="313" r:id="rId24"/>
    <p:sldId id="316" r:id="rId25"/>
    <p:sldId id="314" r:id="rId26"/>
    <p:sldId id="315" r:id="rId27"/>
    <p:sldId id="277" r:id="rId28"/>
    <p:sldId id="308" r:id="rId29"/>
    <p:sldId id="278" r:id="rId30"/>
    <p:sldId id="311" r:id="rId31"/>
    <p:sldId id="320" r:id="rId32"/>
    <p:sldId id="317" r:id="rId33"/>
    <p:sldId id="321" r:id="rId34"/>
    <p:sldId id="318" r:id="rId3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6-29T14:08:23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14039 13247 0,'-24'0'62,"-26"0"-31,0 0-31,26 0 16,-1 0 0,0 0-16,-25 0 15,26 0 95,-1 0-95,25 25-15,0 0 16,-25 0-16,25-1 16,0 51-16,0-50 15,-50-25-15,50 24 16,0 26-16,0-25 15,-24 0-15,24-1 16,0 26 0,0-25 15,-25-25 0,25 25-31,0-1 16,0 26-1,0-25 1,0 0-16,0 0 16,0 24-16,0 1 15,49-25-15,-49 24 16,25-24-16,-25 25 16,25-50-16,-25 49 15,25-49-15,-25 25 16,49 0-1,-24 0-15,0-25 16,-25 49 0,25-49-16,24 25 15,-24 0-15,0-25 16,0 25-16,24-25 16,-24 0-16,0 49 15,0-49-15,24 0 16,-24 25-1,0-25-15,0 25 16,24-25 0,-24 0-16,0 0 15,50 0-15,-26 0 16,26 0-16,-51 0 16,26 0-16,0 0 15,24 0-15,0 0 16,50 0-16,-24 0 15,24 0-15,0-50 16,25 50-16,-50-25 16,-25 25-16,25-24 15,1 24-15,-76-25 16,1 25-16,25-50 16,-25 50-16,-25-25 15,24 25 1,-24-49-16,25 49 15,-25-50-15,50 25 16,-50 1-16,0-1 16,25-25-16,-25 25 15,0 1 1,0-1-16,0-25 16,0 25-1,0 1 1,0-1-1,0-25 1,0 25-16,0 0 16,0 1-16,-25-26 15,25 25-15,0 0 16,0 1-16,-25-26 16,25 25-1,-25 25-15,25-25 16,-25 25-1,-24 0-15,49-24 16,-25-26 0,0 25-1,0 25 1,-24-25 0,24 1-1,0 24 1,25-50-16,-25 50 15,-24 0-15,24-25 32,0 25-17,0 0-15,-24-25 16,24 25-16,-25 0 16,1 0-16,-1-24 15,25 24 1,-49 0-16,49 0 15,-49 0-15,49 0 16,-25 0-16,1 0 16,24 0-16,0 0 15,0 0-15,-24 0 16,24 0 0,0 0 15,0 0-16,-24 0 1,24 0-16,0 0 16,25 24-16,-25-24 15,-24 0-15,24 0 16,0 0 0,0 0-1,-24 0 16,24 50-15,0-50 0,-49 0-16,24 0 0,25 0 15,-49 25 1,49-25-16,-50 0 16,26 0-16,24 0 15,-25 25-15,26-25 16,-1 0-16,0 0 15,-25 0 1,26 0 31,-1 0 15</inkml:trace>
  <inkml:trace contextRef="#ctx0" brushRef="#br0" timeOffset="2712.96">14238 13644 0,'0'25'78,"0"0"-63,0-1 1,0 26 15,0-25-15,0 0 0,0 0 15,-25-25-16,25 49 17,0-24 15,0 0-1,-50-25-30,50 25-16,-24-25 16,24 49 46,0-24-46,0 0-1,0 0 17,24-25 311,-24-25-311,0-25-1,0 25-15,0 1-16,0-1 15,0-25 16,0 25-15,0 1 0,0-1-1,0-25 17,0 25-1,0 0 47,25 25-31,-25-24-16,25 24-15,-25-50-1,25 50 1,-25-25 0,49 25 15,-24 0-16,-25-25 1,25 25 15,0 0 1,25 0-17,-50-24 1,24 24 15,1-50-15,0 50-1,25 0 1,-26 0 0,1 0 30,0 0-14,25 0-17</inkml:trace>
  <inkml:trace contextRef="#ctx0" brushRef="#br0" timeOffset="4777.49">14908 13892 0,'0'-25'110,"0"1"-95,24 24-15,-24-25 16,0-25-16,25 25 16,-25 0-16,25 1 15,-25-26 1,50 50 0,-26-25-1,-24 0 1,25 25-16,0 0 15,-25-24-15,50 24 16,-26-50 0,1 50-1,-25-25 1,25 0 15,-25 1-15,0 48 234,0 26-250,0-25 15,0 0-15,0-1 16,0 26-16,0-25 16,0 0 31,0-1-16,50-24-31,-50 50 15,0-25 1,0 0-16,0 0 16,0 24 15,0-24-15,0 0-1,0 0 16,0 24-31,0-24 16,0 0 0,0 0-1,0 24 282,0-24-281,0 0-1,0 0 17,0 24 140,-25-49-157</inkml:trace>
  <inkml:trace contextRef="#ctx0" brushRef="#br0" timeOffset="7376.01">14610 7814 0,'0'50'94,"0"-25"-94,50 74 15,-50-25-15,0 1 16,24 49-16,-24-25 16,25 25-16,0 0 15,-25-25 1,50 25-16,-50 0 0,0-24 15,0-51-15,0 26 16,0-26-16,0 26 16,0-26-16,0 26 15,0-26-15,0 26 16,0-26-16,0 26 16,-25-26-16,25 26 15,0-1-15,-25 1 16,25 49-16,-25-25 15,25 25-15,0-50 16,0 26-16,0 24 16,-49-25-1,24 0-15,25-24 16,-25 24-16,25-25 16,-25 1-16,25-1 15,0-24-15,0 24 16,-49-24-16,49-1 15,0 1-15,0 24 16,0-49-16,24 25 16,-24 24-16,0-24 15,0 74-15,0-50 16,0 50-16,-24-24 16,-1 24-16,25 0 15,-25-50-15,25 50 16,-25-25-16,25 25 15,-49-24-15,49-1 16,-25-50-16,25 51 16,-25-51-16,25 1 15,-25 0-15,-25-26 16,50 26-16,0-25 16,0 0-16,0-1 15,0 26-15,0-25 47,0 0-31</inkml:trace>
  <inkml:trace contextRef="#ctx0" brushRef="#br0" timeOffset="9400.35">13965 12726 0,'25'0'62,"-25"50"-46,49-25 0,-24-1-16,-25 1 15,25 25 1,0-25-16,-25-1 15,49 1 1,-24 25 31,0-25-16,0-1 32,24 1-32,-49 25-31,25-25 16,-25 0-1,25-25 1,-25 24 15,25-24-31,-25 50 109,0-25-93,50-25 250,-26 0-251,-24-25-15,50 0 16,24 25-16,-49-25 16,50 1-16,-26-26 15,26 50-15,-26-25 16,26 0-16,-26 0 15,-24 25 1,25-49-16,-26 49 16,1-25 93,0 25-93,25-50-16,-26 50 15,1-49-15,50 24 16,-50 0-16,-25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6-29T14:09:11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19472 12949 0,'-25'0'47,"0"0"-47,0 0 15,-24 0 1,-1 0-16,-24 0 15,24 0 1,-49 0-16,-25 0 16,0 0-16,25 25 15,24 25-15,-49-50 16,25 25-16,0-25 16,0 24-16,74-24 15,-25 0-15,1 25 16,24 25-1,25 0 1,0-26-16,-25 51 16,0-26-16,-24 26 15,49-26-15,0 51 16,0-26-16,0-24 16,0 24-16,0-49 15,0 25-15,0 24 16,0-24-16,24 24 15,26 25-15,24-49 16,-24 24-16,0 1 16,-1-26-16,26-24 15,-1 0-15,25 49 16,25-49 0,0 0-16,25 49 15,-25-74-15,50 0 16,-25 25-16,-1-25 15,1 0-15,-25 0 16,50-25-16,-100 25 16,26-24-16,-76-1 15,26-50-15,-50 26 16,0 24-16,25-50 16,-25 51-16,0-51 15,0 26 1,0-26-16,0 50 15,0-24-15,0-1 16,0 1-16,0-26 16,25 50-16,-25-24 15,24-26-15,-24 26 16,0-26-16,0 26 16,0-26-16,0 50 15,0 1-15,0-26 16,0 25-16,-24 0 15,-26 1-15,25-26 16,0 25 0,-49 25-16,24-25 15,-24 1-15,24-26 16,26 50-16,-26-25 16,25 25-16,0-25 15,1 25-15,-26 0 16,25 0-1,25-25 1,-25 25 0,1-49 31,-26 49-32,25 0 1,0 0-1</inkml:trace>
  <inkml:trace contextRef="#ctx0" brushRef="#br0" timeOffset="2377.21">18653 13694 0,'0'24'140,"0"26"-124,0-25 0,0 0-16,0 0 31,0 24-15,0-24-1,0 0-15,25 0 16,-25 24-1,0-24 1,0 0 0,0 0-1,0 24 1,0-74 328,0 1-344,0-1 15,0-25 1,0 25 0,0 1-1,0-1 16,-25 25-15,25-50-16,0 25 31,0 1-15,0-1 0,0-25-1,0 25-15,0 0 78,0 1-31,25 24-16,25-50-15,-25 50-16,-1 0 16,-24-25-16,25 25 15,25 0 126,-25-25-125,-1 25-1,1-24 1,25 24-1,-25 0 1,-1 0 187,1 0-187,25 0-1,-25 0-15,-1 0 32</inkml:trace>
  <inkml:trace contextRef="#ctx0" brushRef="#br0" timeOffset="4649.84">19298 13421 0,'0'-25'78,"0"0"-47,50 25-15,-25 0 31,-1 0-47,51 25 15,-50-25 1,-1 0 0,1 0-16,25 25 15,-50 0 48,25-1-63,-25 26 15,0-25 1,25-25-16,-25 25 16,24-1-1,26 26 16,-25-25-31,-25 0 16,0-1 0,0 26-1,0-25 1,0 0-16,0 0 16,0 24-16,0-24 15,0 0-15,-25-25 16,25 25-16,0 24 15,-25-49-15,25 25 32,-25-25-32,1 25 15,-26-25 1,25 0 0,0 25-16,0-25 15,-24 0-15,24 0 16,0 0-1,0 49 17,-24-49-17,24 25 1,25 0 15,-25-25-15,100 25 312,-26-25-312,26 0-16,-26 0 15,26 0-15,-26 0 16,1 0-16,-25 0 15,0 0 110,-1 0-62,26 0-63,-25 0 16,24 0-16,1 0 15,-25 0-15,0 0 16,-1 0-16,26 0 15,-25 0 1,0 0 0</inkml:trace>
  <inkml:trace contextRef="#ctx0" brushRef="#br0" timeOffset="6520.92">15974 7864 0,'25'0'32,"0"0"-32,0 0 31,0 0-16,24 25 1,-24 24-16,0-24 16,49 25-16,-49 24 15,74-24-15,-24 49 16,24 0-16,25 1 16,0 24-16,25 24 15,-50-48-15,25 73 16,-25-49-16,25 25 15,25 50-15,-50-51 16,25 76-16,-24-51 16,24 26-16,-75-26 15,50 51-15,1-75 16,-26 24-16,0-24 16,-49-25-16,50 0 15,-26-25 1,26 50-16,-1-50 15,25 26-15,-74-51 16,50 50-16,24-25 16,-74 0-16,24-49 15,26 24-15,-51-24 16,1 24-16,25-74 16,-25 25-16,-25 0 62,24 25-62,1-25 16,-25-1-1,50-24-15,-50 25 16,0 25 0,25-50-16,-25 25 15,0-1-15,24 1 16,-24 25-16,0-25 15,0-1-15,0 1 16,0 25 0,0-25-1</inkml:trace>
  <inkml:trace contextRef="#ctx0" brushRef="#br0" timeOffset="8472.93">19596 12329 0,'0'25'203,"0"25"-203,0-26 16,0 1-16,-25 0 15,25 25-15,0-1 16,-25-24-16,25 25 15,-25-50 1,25 25-16,0-1 31,0 1-15,-49 25 31,49-25 0,-25-25 15,25 24 1,0 1-48,0 25 1,-25-50 0,25-25 234,0 0-250,-25 25 15,25-25 1,-49 25-16,24-49 15,0-1-15,0 50 16,-49-74-16,49 74 16,0-25-16,-24 25 15,24-25-15,0 0 16,0 25-16,-24 0 16,24 0-1,0 0-15,0 0 16,-24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6-29T14:10:29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14039 9402 0,'25'0'62,"0"0"-15,25 0-31,-26 0-1,1 0-15,0 0 16,25 0-1,-26 25-15,1-25 16,0 0 62,-25 25-62,50-25-16,-25 0 15,-1 24 1,1-24 0,25 25-16,-50 25 15,25-25-15,-1-25 16,1 24-16,-25 1 16,50 25-16,-25-50 15,-1 25-15,1-25 16,-25 24-16,50-24 15,-25 25-15,-1 25 16,1-25 0,25 0-1,-25-25 1,-25 24 0,24-24-16,1 50 15,50-25 1,-51 0-16,1-1 15,25 26 1,-25-50 0,-1 25-16,1 0 15,25-1 1,-25-24 0,-25 50-16,25-50 31,-25 25-31,24 0 31,26-1-31,-25 26 31,0-25-15,-1 0 0,26-1-1,-25 26 1,0-25-1,-1-25 1,26 25 15,-75-75 110,0 25-125</inkml:trace>
  <inkml:trace contextRef="#ctx0" brushRef="#br0" timeOffset="1474.71">15453 9377 0,'-24'0'157,"-26"0"-157,25 50 15,-24-25-15,-1 24 16,0 1-16,-24-25 16,49-1-16,0 1 15,0 25-15,-24-25 16,24-25-16,25 24 15,-25-24 1,25 25 0,-25-25-16,-24 0 15,49 50-15,-25-50 16,0 25-16,0-25 16,-24 25-1,49-1-15,-25-24 16,0 50-1,0-50 1,25 25 0,-49 0-16,24-25 15,0 0-15,0 24 16,-24-24-16,24 50 16,0-50-16,-49 0 15,49 25-15,0-25 16,-49 25-16,49-25 15,0 24-15,0-24 16,-24 50-16,24-50 16,0 25-16,25 0 15,-25-25 1</inkml:trace>
  <inkml:trace contextRef="#ctx0" brushRef="#br0" timeOffset="3746.32">15007 7864 0,'25'25'94,"-1"24"-94,1 1 16,25-25-16,-1 49 15,-24-24-15,50 24 16,-50-49-16,-1 74 15,51-74-15,-26 74 16,1-74-16,24 74 16,26 1-16,24-26 15,24 25-15,-23 0 16,-1 1-16,-25-75 16,25 24-16,-50 26 15,-24-51-15,24 51 16,-24-50-16,-25 24 15,24 1-15,-24-1 16,-25-24-16,50 25 16,-50-25-16,49 24 15,-24 26-15,0-51 16,0 51-16,-25-25 16,49 24-16,-24-49 15,0 74-15,0-74 16,-25 24-1,49 26-15,-24-26 16,0 26-16,0-26 16,24 26-16,-24-25 15,0 74-15,49-25 16,-49 0-16,25-49 16,-50 49-16,74 0 15,-74-49-15,50 24 16,-50-24-16,49 24 15,-24-24-15,0-1 16,0 1-16,24-25 16,-24 24-16,0-24 15,-25 0 1,25-25 0,-25 25-16,50 24 15,-50-24-15,24 0 16,-24 0-16,25 25 15,-25-26-15,25 1 16,-25 50-16,50-51 16,-26 76-16,1-51 15,0 50-15,25 1 16,-1-51-16,26 50 16,-51-49-1,26 49-15,0-24 16,-50-1-16,24-24 15,1-1-15,-25 26 16,25-26-16,25-24 16,-26 50-16,-24-51 15,25 51-15,0-50 16,-25 0-16,50-1 16,-50 26-16,0-25 15,24-25 141,-24-25 16,0 0-156,0 0-16,0 1 16</inkml:trace>
  <inkml:trace contextRef="#ctx0" brushRef="#br0" timeOffset="5362.3">18628 12354 0,'0'-25'16,"0"50"62,0 25-63,0-26-15,0 1 16,0 0 0,0 25-1,0-25 1,0-1-16,0 1 16,0 25-16,0-25 15,0-1-15,0 1 16,0 25-16,0-1 15,-24-24-15,24 25 16,0-25-16,-25-1 16,25 1-16,-25 25 15,25-25-15,0-1 16,0 1 15,-25-25-15,25 50 31,-49-75 187,24 25-234,0-25 16,0 0-16,-49-24 15,49 24-15,0 0 16,-49 0-16,49-24 16,-49-1-16,49 50 15,0 0-15,-49-25 16,49-24-1,0 49 1,0-25 0,-24 25-1,24-25 17,0 25-17,0-25 1,-25-24 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27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29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16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21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4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possède des membres</a:t>
            </a:r>
          </a:p>
          <a:p>
            <a:pPr lvl="1"/>
            <a:r>
              <a:rPr lang="fr-FR" sz="2000" dirty="0"/>
              <a:t>Des attributs</a:t>
            </a:r>
          </a:p>
          <a:p>
            <a:pPr lvl="1"/>
            <a:r>
              <a:rPr lang="fr-FR" sz="2000" dirty="0"/>
              <a:t>Des méthodes</a:t>
            </a:r>
          </a:p>
          <a:p>
            <a:r>
              <a:rPr lang="fr-FR" sz="2400" dirty="0"/>
              <a:t>Les attributs sont des données de l’instance de la classe</a:t>
            </a:r>
          </a:p>
          <a:p>
            <a:pPr lvl="1"/>
            <a:r>
              <a:rPr lang="fr-FR" sz="2000" dirty="0"/>
              <a:t>Se sont des variables de la classe</a:t>
            </a:r>
          </a:p>
          <a:p>
            <a:r>
              <a:rPr lang="fr-FR" sz="2400" dirty="0"/>
              <a:t>Les méthodes sont des fonctions de l’instance de la classe</a:t>
            </a:r>
          </a:p>
          <a:p>
            <a:pPr lvl="1"/>
            <a:r>
              <a:rPr lang="fr-FR" sz="2000" dirty="0"/>
              <a:t>Se sont des fonctions de la classe</a:t>
            </a:r>
          </a:p>
          <a:p>
            <a:r>
              <a:rPr lang="fr-FR" sz="2400" dirty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C++, C# et Java les attributs ne sont pas déclarés en Python</a:t>
            </a:r>
          </a:p>
          <a:p>
            <a:pPr lvl="1"/>
            <a:r>
              <a:rPr lang="fr-FR" dirty="0"/>
              <a:t>Il suffit de les appeler pour qu’ils apparaissaient</a:t>
            </a:r>
          </a:p>
          <a:p>
            <a:pPr lvl="1"/>
            <a:r>
              <a:rPr lang="fr-FR" dirty="0"/>
              <a:t>Fonctionnalité hérité de Modula 3 et utiliser par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Fonctionnement par prototypage</a:t>
            </a:r>
          </a:p>
          <a:p>
            <a:pPr lvl="1"/>
            <a:r>
              <a:rPr lang="fr-FR" dirty="0"/>
              <a:t>Assez sale car sujet à erreur</a:t>
            </a:r>
          </a:p>
        </p:txBody>
      </p:sp>
    </p:spTree>
    <p:extLst>
      <p:ext uri="{BB962C8B-B14F-4D97-AF65-F5344CB8AC3E}">
        <p14:creationId xmlns:p14="http://schemas.microsoft.com/office/powerpoint/2010/main" val="34857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constructeur est une méthode appelée automatiquement à l’instanciation de l’objet</a:t>
            </a:r>
          </a:p>
          <a:p>
            <a:r>
              <a:rPr lang="fr-FR" dirty="0"/>
              <a:t>Permet d’initialiser les attributs</a:t>
            </a:r>
          </a:p>
          <a:p>
            <a:r>
              <a:rPr lang="fr-FR" dirty="0"/>
              <a:t>Méthode 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avec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L’initialisation des attributs est dans le constructeur</a:t>
            </a:r>
          </a:p>
          <a:p>
            <a:pPr lvl="1"/>
            <a:r>
              <a:rPr lang="fr-FR" dirty="0"/>
              <a:t>Beaucoup plus propre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 paramétré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rajouter des paramètres après self</a:t>
            </a:r>
          </a:p>
          <a:p>
            <a:r>
              <a:rPr lang="fr-FR" dirty="0"/>
              <a:t>Les paramètres peuvent avoir des valeurs par défaut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possèdent des méthodes</a:t>
            </a:r>
          </a:p>
          <a:p>
            <a:pPr lvl="1"/>
            <a:r>
              <a:rPr lang="fr-FR" dirty="0"/>
              <a:t>Ce sont des fonctions</a:t>
            </a:r>
          </a:p>
          <a:p>
            <a:pPr lvl="1"/>
            <a:r>
              <a:rPr lang="fr-FR" dirty="0"/>
              <a:t>Méthodes d’instance</a:t>
            </a:r>
          </a:p>
          <a:p>
            <a:pPr lvl="1"/>
            <a:r>
              <a:rPr lang="fr-FR" dirty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Données d'objet</a:t>
            </a:r>
            <a:endParaRPr lang="en-GB" altLang="fr-FR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d'objet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>
                <a:solidFill>
                  <a:srgbClr val="000000"/>
                </a:solidFill>
              </a:rPr>
              <a:t>individuels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bancaire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possède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propre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Si </a:t>
            </a:r>
            <a:r>
              <a:rPr lang="en-US" altLang="fr-FR" sz="2000" dirty="0" err="1">
                <a:solidFill>
                  <a:srgbClr val="000000"/>
                </a:solidFill>
              </a:rPr>
              <a:t>deux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ont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n'est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qu'une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coïncidence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vous créez un nouvel objet, les attributs de l'objet sont propres à l'objet créé.</a:t>
            </a:r>
          </a:p>
          <a:p>
            <a:pPr lvl="1"/>
            <a:r>
              <a:rPr lang="fr-FR" dirty="0"/>
              <a:t>C'est logique : si vous créez plusieurs objets, ils n’auront pas tous avoir les mêmes données</a:t>
            </a:r>
          </a:p>
          <a:p>
            <a:pPr lvl="1"/>
            <a:r>
              <a:rPr lang="fr-FR" dirty="0"/>
              <a:t>Donc les attributs sont contenus dans 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/>
              <a:t>Verbeux</a:t>
            </a:r>
          </a:p>
          <a:p>
            <a:pPr lvl="1"/>
            <a:r>
              <a:rPr lang="fr-FR" dirty="0"/>
              <a:t>Très inspiré de Perl </a:t>
            </a:r>
          </a:p>
          <a:p>
            <a:r>
              <a:rPr lang="fr-FR" dirty="0" err="1"/>
              <a:t>Instance.methode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Est équivalent à méthode(</a:t>
            </a:r>
            <a:r>
              <a:rPr lang="fr-FR" dirty="0" err="1"/>
              <a:t>instance,x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323" dirty="0"/>
              <a:t>Le mécanisme du self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2032489"/>
            <a:ext cx="3389435" cy="3798277"/>
          </a:xfrm>
        </p:spPr>
        <p:txBody>
          <a:bodyPr/>
          <a:lstStyle/>
          <a:p>
            <a:pPr eaLnBrk="1" hangingPunct="1"/>
            <a:r>
              <a:rPr lang="fr-FR" altLang="fr-FR" sz="2000" dirty="0"/>
              <a:t>i = 3</a:t>
            </a:r>
          </a:p>
          <a:p>
            <a:pPr eaLnBrk="1" hangingPunct="1"/>
            <a:r>
              <a:rPr lang="fr-FR" altLang="fr-FR" sz="2000" dirty="0"/>
              <a:t>j = 3</a:t>
            </a:r>
          </a:p>
          <a:p>
            <a:pPr eaLnBrk="1" hangingPunct="1"/>
            <a:r>
              <a:rPr lang="fr-FR" altLang="fr-FR" sz="2000" dirty="0"/>
              <a:t>i==j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Rectangle(3,2)</a:t>
            </a:r>
          </a:p>
          <a:p>
            <a:pPr eaLnBrk="1" hangingPunct="1"/>
            <a:r>
              <a:rPr lang="fr-FR" altLang="fr-FR" sz="2000" dirty="0"/>
              <a:t>r2 = Rectangle(3,2)</a:t>
            </a:r>
          </a:p>
          <a:p>
            <a:pPr eaLnBrk="1" hangingPunct="1"/>
            <a:r>
              <a:rPr lang="fr-FR" altLang="fr-FR" sz="2000" dirty="0"/>
              <a:t>r1 == r2 =&gt; False</a:t>
            </a:r>
          </a:p>
          <a:p>
            <a:pPr eaLnBrk="1" hangingPunct="1"/>
            <a:r>
              <a:rPr lang="fr-FR" altLang="fr-FR" sz="2000" dirty="0"/>
              <a:t>r1 = r2</a:t>
            </a:r>
          </a:p>
          <a:p>
            <a:pPr eaLnBrk="1" hangingPunct="1"/>
            <a:r>
              <a:rPr lang="fr-FR" altLang="fr-FR" sz="2000" dirty="0"/>
              <a:t>r1 == r2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None</a:t>
            </a:r>
          </a:p>
          <a:p>
            <a:pPr eaLnBrk="1" hangingPunct="1"/>
            <a:r>
              <a:rPr lang="fr-FR" altLang="fr-FR" sz="2000" dirty="0"/>
              <a:t>Garbage Collector : asynchrone</a:t>
            </a:r>
          </a:p>
          <a:p>
            <a:pPr eaLnBrk="1" hangingPunct="1"/>
            <a:r>
              <a:rPr lang="fr-FR" altLang="fr-FR" sz="2000" dirty="0" err="1"/>
              <a:t>del</a:t>
            </a:r>
            <a:r>
              <a:rPr lang="fr-FR" altLang="fr-FR" sz="2000" dirty="0"/>
              <a:t> r1 : immédiat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06058" y="1833197"/>
            <a:ext cx="4120662" cy="21277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06058" y="3960935"/>
            <a:ext cx="4120662" cy="206033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0853F1-C4B4-41C6-83CE-09C09C816C68}"/>
              </a:ext>
            </a:extLst>
          </p:cNvPr>
          <p:cNvSpPr txBox="1"/>
          <p:nvPr/>
        </p:nvSpPr>
        <p:spPr>
          <a:xfrm>
            <a:off x="4506058" y="175863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E64D7F-B975-4D7A-8645-513D80030B76}"/>
              </a:ext>
            </a:extLst>
          </p:cNvPr>
          <p:cNvSpPr txBox="1"/>
          <p:nvPr/>
        </p:nvSpPr>
        <p:spPr>
          <a:xfrm>
            <a:off x="4572000" y="414908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Heap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07D883-DEE2-435A-8AB7-B90648B931ED}"/>
              </a:ext>
            </a:extLst>
          </p:cNvPr>
          <p:cNvSpPr txBox="1"/>
          <p:nvPr/>
        </p:nvSpPr>
        <p:spPr>
          <a:xfrm>
            <a:off x="4572000" y="2408447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3 r1 r2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DFE6D682-4455-4E45-B321-8462DB285E99}"/>
                  </a:ext>
                </a:extLst>
              </p14:cNvPr>
              <p14:cNvContentPartPr/>
              <p14:nvPr/>
            </p14:nvContentPartPr>
            <p14:xfrm>
              <a:off x="4902480" y="2813040"/>
              <a:ext cx="875520" cy="238500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DFE6D682-4455-4E45-B321-8462DB285E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3120" y="2803680"/>
                <a:ext cx="894240" cy="24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71A0DD20-4965-4694-836B-799A7198476C}"/>
                  </a:ext>
                </a:extLst>
              </p14:cNvPr>
              <p14:cNvContentPartPr/>
              <p14:nvPr/>
            </p14:nvContentPartPr>
            <p14:xfrm>
              <a:off x="5750640" y="2831040"/>
              <a:ext cx="1554120" cy="244728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71A0DD20-4965-4694-836B-799A71984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1280" y="2821680"/>
                <a:ext cx="1572840" cy="24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E505DBAB-17AA-4D6B-B9D6-7C3AD4F0B2F0}"/>
                  </a:ext>
                </a:extLst>
              </p14:cNvPr>
              <p14:cNvContentPartPr/>
              <p14:nvPr/>
            </p14:nvContentPartPr>
            <p14:xfrm>
              <a:off x="5054040" y="2831040"/>
              <a:ext cx="1652400" cy="195624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E505DBAB-17AA-4D6B-B9D6-7C3AD4F0B2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4680" y="2821680"/>
                <a:ext cx="1671120" cy="19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0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>
                <a:solidFill>
                  <a:srgbClr val="000000"/>
                </a:solidFill>
              </a:rPr>
              <a:t>Classes et </a:t>
            </a:r>
            <a:r>
              <a:rPr lang="en-US" altLang="fr-FR" dirty="0" err="1">
                <a:solidFill>
                  <a:srgbClr val="000000"/>
                </a:solidFill>
              </a:rPr>
              <a:t>objets</a:t>
            </a:r>
            <a:endParaRPr lang="en-US" alt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Comparaison entre classes et structs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 de la visibilité d'accès</a:t>
            </a:r>
            <a:endParaRPr lang="en-GB" alt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Les méthodes sont </a:t>
            </a:r>
            <a:r>
              <a:rPr lang="en-US" altLang="fr-FR" i="1">
                <a:solidFill>
                  <a:srgbClr val="000000"/>
                </a:solidFill>
              </a:rPr>
              <a:t>publiques</a:t>
            </a:r>
            <a:r>
              <a:rPr lang="en-US" altLang="fr-FR">
                <a:solidFill>
                  <a:srgbClr val="000000"/>
                </a:solidFill>
              </a:rPr>
              <a:t>, accessibles de l'extérieur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données sont </a:t>
            </a:r>
            <a:r>
              <a:rPr lang="en-US" altLang="fr-FR" i="1">
                <a:solidFill>
                  <a:srgbClr val="000000"/>
                </a:solidFill>
              </a:rPr>
              <a:t>privées</a:t>
            </a:r>
            <a:r>
              <a:rPr lang="en-US" altLang="fr-FR">
                <a:solidFill>
                  <a:srgbClr val="000000"/>
                </a:solidFill>
              </a:rPr>
              <a:t>, accessibles uniquement de l'intérieur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Pourquoi encapsuler ?</a:t>
            </a:r>
            <a:endParaRPr lang="en-GB" altLang="fr-FR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se fait exclusivement via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les méthodes publiques</a:t>
            </a:r>
            <a:endParaRPr lang="en-US" altLang="fr-FR"/>
          </a:p>
          <a:p>
            <a:r>
              <a:rPr lang="en-US" altLang="fr-FR">
                <a:solidFill>
                  <a:srgbClr val="000000"/>
                </a:solidFill>
              </a:rPr>
              <a:t>Changement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n'est pas affectée si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 type des données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privées change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d’encapsulation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ne permet pas de modifier la visibilité d’un attribut</a:t>
            </a:r>
          </a:p>
          <a:p>
            <a:pPr lvl="1"/>
            <a:r>
              <a:rPr lang="fr-FR" dirty="0"/>
              <a:t>Pas de public, </a:t>
            </a:r>
            <a:r>
              <a:rPr lang="fr-FR" dirty="0" err="1"/>
              <a:t>private</a:t>
            </a:r>
            <a:endParaRPr lang="fr-FR" dirty="0"/>
          </a:p>
          <a:p>
            <a:pPr lvl="1"/>
            <a:r>
              <a:rPr lang="fr-FR" dirty="0"/>
              <a:t>Problème pour une encapsulation correcte</a:t>
            </a:r>
          </a:p>
          <a:p>
            <a:r>
              <a:rPr lang="fr-FR" dirty="0"/>
              <a:t>Norme de codage</a:t>
            </a:r>
          </a:p>
          <a:p>
            <a:pPr lvl="1"/>
            <a:r>
              <a:rPr lang="fr-FR" dirty="0"/>
              <a:t>Un attribut ou une méthode privée est préfixée par _</a:t>
            </a:r>
          </a:p>
          <a:p>
            <a:pPr lvl="1"/>
            <a:r>
              <a:rPr lang="fr-FR" dirty="0"/>
              <a:t>Tous les attributs</a:t>
            </a:r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Getter et Setter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getters et setters permettent d’accéder à un attribut privé</a:t>
            </a:r>
          </a:p>
          <a:p>
            <a:r>
              <a:rPr lang="fr-FR" dirty="0"/>
              <a:t>C’est une simple norme de codage</a:t>
            </a:r>
          </a:p>
          <a:p>
            <a:r>
              <a:rPr lang="fr-FR" dirty="0"/>
              <a:t>Getter</a:t>
            </a:r>
          </a:p>
          <a:p>
            <a:pPr lvl="1"/>
            <a:r>
              <a:rPr lang="fr-FR" dirty="0"/>
              <a:t>Permet d’accéder en lecture à l’attribut</a:t>
            </a:r>
          </a:p>
          <a:p>
            <a:r>
              <a:rPr lang="fr-FR" dirty="0"/>
              <a:t>Setter</a:t>
            </a:r>
          </a:p>
          <a:p>
            <a:pPr lvl="1"/>
            <a:r>
              <a:rPr lang="fr-FR" dirty="0"/>
              <a:t>Permet d’accéder en écriture à l’attribut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 code est identique à fonction = </a:t>
            </a:r>
            <a:r>
              <a:rPr lang="fr-FR" dirty="0" err="1"/>
              <a:t>decorateur</a:t>
            </a:r>
            <a:r>
              <a:rPr lang="fr-FR" dirty="0"/>
              <a:t>(</a:t>
            </a:r>
            <a:r>
              <a:rPr lang="fr-FR" dirty="0" err="1"/>
              <a:t>parametre</a:t>
            </a:r>
            <a:r>
              <a:rPr lang="fr-FR" dirty="0"/>
              <a:t>)(fonction)</a:t>
            </a:r>
          </a:p>
          <a:p>
            <a:pPr lvl="1"/>
            <a:r>
              <a:rPr lang="fr-FR" dirty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L’utilisation des getter et setter est lourde</a:t>
            </a:r>
          </a:p>
          <a:p>
            <a:pPr lvl="1"/>
            <a:r>
              <a:rPr lang="fr-FR" dirty="0"/>
              <a:t>Comme Java</a:t>
            </a:r>
          </a:p>
          <a:p>
            <a:r>
              <a:rPr lang="fr-FR" dirty="0"/>
              <a:t>Python possède le concept de propriété qui permet d’avoir une écriture simple</a:t>
            </a:r>
          </a:p>
          <a:p>
            <a:pPr lvl="1"/>
            <a:r>
              <a:rPr lang="fr-FR" dirty="0"/>
              <a:t>Comme C#</a:t>
            </a:r>
          </a:p>
          <a:p>
            <a:r>
              <a:rPr lang="fr-FR" dirty="0"/>
              <a:t>Pour cela il faut utiliser les décoration @</a:t>
            </a:r>
            <a:r>
              <a:rPr lang="fr-FR" dirty="0" err="1"/>
              <a:t>property</a:t>
            </a:r>
            <a:r>
              <a:rPr lang="fr-FR" dirty="0"/>
              <a:t> et @.setter</a:t>
            </a:r>
          </a:p>
          <a:p>
            <a:r>
              <a:rPr lang="fr-FR" dirty="0" err="1"/>
              <a:t>Snippet</a:t>
            </a:r>
            <a:r>
              <a:rPr lang="fr-FR" dirty="0"/>
              <a:t> </a:t>
            </a:r>
            <a:r>
              <a:rPr lang="fr-FR" dirty="0" err="1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propriété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données statiques</a:t>
            </a:r>
            <a:endParaRPr lang="en-GB" altLang="fr-FR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>
                <a:solidFill>
                  <a:srgbClr val="000000"/>
                </a:solidFill>
              </a:rPr>
              <a:t>tous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classe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supposons</a:t>
            </a:r>
            <a:r>
              <a:rPr lang="en-US" altLang="fr-FR" sz="2000" dirty="0">
                <a:solidFill>
                  <a:srgbClr val="000000"/>
                </a:solidFill>
              </a:rPr>
              <a:t> que </a:t>
            </a:r>
            <a:r>
              <a:rPr lang="en-US" altLang="fr-FR" sz="2000" dirty="0" err="1">
                <a:solidFill>
                  <a:srgbClr val="000000"/>
                </a:solidFill>
              </a:rPr>
              <a:t>tous</a:t>
            </a:r>
            <a:r>
              <a:rPr lang="en-US" altLang="fr-FR" sz="2000" dirty="0">
                <a:solidFill>
                  <a:srgbClr val="000000"/>
                </a:solidFill>
              </a:rPr>
              <a:t> les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partagent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serait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mauvaise</a:t>
            </a:r>
            <a:r>
              <a:rPr lang="en-US" altLang="fr-FR" sz="2000" dirty="0">
                <a:solidFill>
                  <a:srgbClr val="000000"/>
                </a:solidFill>
              </a:rPr>
              <a:t> idée.</a:t>
            </a:r>
            <a:r>
              <a:rPr lang="en-GB" altLang="fr-FR" sz="2000" dirty="0"/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Pourquoi</a:t>
            </a:r>
            <a:r>
              <a:rPr lang="en-US" altLang="fr-FR" sz="2000" dirty="0">
                <a:solidFill>
                  <a:srgbClr val="000000"/>
                </a:solidFill>
              </a:rPr>
              <a:t> ?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attributs statiques sont des variables de la classe</a:t>
            </a:r>
          </a:p>
          <a:p>
            <a:pPr lvl="1"/>
            <a:r>
              <a:rPr lang="fr-FR" dirty="0"/>
              <a:t>Pas de mot clé </a:t>
            </a:r>
            <a:r>
              <a:rPr lang="fr-FR" dirty="0" err="1"/>
              <a:t>static</a:t>
            </a:r>
            <a:r>
              <a:rPr lang="fr-FR" dirty="0"/>
              <a:t> contrairement à C#, C++ et Java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méthodes statiques</a:t>
            </a:r>
            <a:endParaRPr lang="en-GB" altLang="fr-F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méthodes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peuvent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accéder</a:t>
            </a:r>
            <a:r>
              <a:rPr lang="en-US" altLang="fr-FR" sz="2400" dirty="0">
                <a:solidFill>
                  <a:srgbClr val="000000"/>
                </a:solidFill>
              </a:rPr>
              <a:t> aux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statique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appelée</a:t>
            </a:r>
            <a:r>
              <a:rPr lang="en-US" altLang="fr-FR" sz="2000" dirty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>
                <a:solidFill>
                  <a:srgbClr val="000000"/>
                </a:solidFill>
              </a:rPr>
              <a:t>l'objet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Un objet est une instance d'une classe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objets ont :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Une identité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sont reconnaissables les uns des autres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comportement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peuvent réaliser des tâches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état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stockent des informations</a:t>
            </a:r>
            <a:endParaRPr lang="en-GB" altLang="fr-FR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méthodes statiques sont des méthodes de la classe sans self</a:t>
            </a:r>
          </a:p>
          <a:p>
            <a:pPr lvl="1"/>
            <a:r>
              <a:rPr lang="fr-FR" dirty="0"/>
              <a:t>Décoration @</a:t>
            </a:r>
            <a:r>
              <a:rPr lang="fr-FR" dirty="0" err="1"/>
              <a:t>staticmethod</a:t>
            </a:r>
            <a:r>
              <a:rPr lang="fr-FR" dirty="0"/>
              <a:t> ou @</a:t>
            </a:r>
            <a:r>
              <a:rPr lang="fr-FR" dirty="0" err="1"/>
              <a:t>classmethod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classmethod</a:t>
            </a:r>
            <a:r>
              <a:rPr lang="fr-FR" dirty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Enumération de valeurs</a:t>
            </a:r>
          </a:p>
          <a:p>
            <a:pPr lvl="1"/>
            <a:r>
              <a:rPr lang="fr-FR" dirty="0"/>
              <a:t>Python 3.4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36912"/>
            <a:ext cx="4847815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peuvent être liées par association</a:t>
            </a:r>
          </a:p>
          <a:p>
            <a:r>
              <a:rPr lang="fr-FR" dirty="0"/>
              <a:t>Relation 1</a:t>
            </a:r>
          </a:p>
          <a:p>
            <a:pPr lvl="1"/>
            <a:r>
              <a:rPr lang="fr-FR" dirty="0"/>
              <a:t>Attribut du type de la classe lié</a:t>
            </a:r>
          </a:p>
          <a:p>
            <a:r>
              <a:rPr lang="fr-FR" dirty="0"/>
              <a:t>Relation *</a:t>
            </a:r>
          </a:p>
          <a:p>
            <a:pPr lvl="1"/>
            <a:r>
              <a:rPr lang="fr-FR" dirty="0"/>
              <a:t>Attribut du type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des types complexe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types complexes</a:t>
            </a:r>
          </a:p>
          <a:p>
            <a:pPr lvl="1"/>
            <a:r>
              <a:rPr lang="fr-FR" dirty="0" err="1"/>
              <a:t>my_list</a:t>
            </a:r>
            <a:r>
              <a:rPr lang="fr-FR" dirty="0"/>
              <a:t> : List[</a:t>
            </a:r>
            <a:r>
              <a:rPr lang="fr-FR" dirty="0" err="1"/>
              <a:t>int</a:t>
            </a:r>
            <a:r>
              <a:rPr lang="fr-FR" dirty="0"/>
              <a:t>] = []</a:t>
            </a:r>
          </a:p>
          <a:p>
            <a:pPr lvl="1"/>
            <a:r>
              <a:rPr lang="fr-FR" dirty="0" err="1"/>
              <a:t>m</a:t>
            </a:r>
            <a:r>
              <a:rPr lang="fr-FR"/>
              <a:t>y_dict</a:t>
            </a:r>
            <a:r>
              <a:rPr lang="fr-FR" dirty="0"/>
              <a:t> = </a:t>
            </a:r>
            <a:r>
              <a:rPr lang="fr-FR" dirty="0" err="1"/>
              <a:t>Dict</a:t>
            </a:r>
            <a:r>
              <a:rPr lang="fr-FR" dirty="0"/>
              <a:t>[</a:t>
            </a:r>
            <a:r>
              <a:rPr lang="fr-FR" dirty="0" err="1"/>
              <a:t>str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] = {}</a:t>
            </a:r>
          </a:p>
          <a:p>
            <a:pPr lvl="1"/>
            <a:r>
              <a:rPr lang="fr-FR" dirty="0"/>
              <a:t>Il ne s’agit pas d’un typage fort</a:t>
            </a:r>
          </a:p>
          <a:p>
            <a:pPr lvl="1"/>
            <a:r>
              <a:rPr lang="fr-FR" dirty="0"/>
              <a:t>C’est juste une annotation</a:t>
            </a:r>
          </a:p>
          <a:p>
            <a:pPr lvl="1"/>
            <a:r>
              <a:rPr lang="fr-FR" dirty="0"/>
              <a:t>Peut pas s’utiliser avec une initialisation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311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Qualité du code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Faut il </a:t>
            </a:r>
            <a:r>
              <a:rPr lang="fr-FR" dirty="0"/>
              <a:t>passer par les propriétés et attributs privés ?</a:t>
            </a:r>
          </a:p>
          <a:p>
            <a:r>
              <a:rPr lang="fr-FR" dirty="0"/>
              <a:t>Peut on programmer avec des attributs publiques ?</a:t>
            </a:r>
          </a:p>
          <a:p>
            <a:r>
              <a:rPr lang="fr-FR" dirty="0"/>
              <a:t>Peut on se passer du __</a:t>
            </a:r>
            <a:r>
              <a:rPr lang="fr-FR" dirty="0" err="1"/>
              <a:t>init</a:t>
            </a:r>
            <a:r>
              <a:rPr lang="fr-FR" dirty="0"/>
              <a:t>__ ?</a:t>
            </a:r>
          </a:p>
          <a:p>
            <a:r>
              <a:rPr lang="fr-FR" dirty="0"/>
              <a:t>Peut on programmer uniquement par prototypage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01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philosophe…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artéfact de la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humaine !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comportement ou d'attributs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des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es utiles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nous pensons !</a:t>
            </a:r>
            <a:endParaRPr lang="en-GB" altLang="fr-FR" sz="2200"/>
          </a:p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programmeur orienté objet…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et les fonctions</a:t>
            </a:r>
            <a:endParaRPr lang="en-GB" altLang="fr-FR" sz="220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L'abstraction est une ignorance sélective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Concentrez-vous </a:t>
            </a:r>
            <a:r>
              <a:rPr lang="fr-FR" altLang="fr-FR">
                <a:solidFill>
                  <a:srgbClr val="000000"/>
                </a:solidFill>
              </a:rPr>
              <a:t>sur </a:t>
            </a:r>
            <a:r>
              <a:rPr lang="en-US" altLang="fr-FR">
                <a:solidFill>
                  <a:srgbClr val="000000"/>
                </a:solidFill>
              </a:rPr>
              <a:t>ce qui est important</a:t>
            </a:r>
            <a:r>
              <a:rPr lang="fr-FR" altLang="fr-FR">
                <a:solidFill>
                  <a:srgbClr val="000000"/>
                </a:solidFill>
              </a:rPr>
              <a:t> et agissez </a:t>
            </a:r>
            <a:br>
              <a:rPr lang="fr-FR" altLang="fr-FR">
                <a:solidFill>
                  <a:srgbClr val="000000"/>
                </a:solidFill>
              </a:rPr>
            </a:br>
            <a:r>
              <a:rPr lang="fr-FR" altLang="fr-FR">
                <a:solidFill>
                  <a:srgbClr val="000000"/>
                </a:solidFill>
              </a:rPr>
              <a:t>en fonction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  <a:p>
            <a:pPr lvl="1"/>
            <a:r>
              <a:rPr lang="fr-FR" dirty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Classe = DATA</a:t>
            </a:r>
          </a:p>
          <a:p>
            <a:r>
              <a:rPr lang="fr-FR" dirty="0"/>
              <a:t>Classe = Quoi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la plupart des langages il n’y a pas de mot clé new pour instancier une classe</a:t>
            </a:r>
          </a:p>
          <a:p>
            <a:r>
              <a:rPr lang="fr-FR" dirty="0"/>
              <a:t>Il suffit de faire x = </a:t>
            </a:r>
            <a:r>
              <a:rPr lang="fr-FR" dirty="0" err="1"/>
              <a:t>NomClasse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Combinaison de données et de méthodes</a:t>
            </a:r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même </a:t>
            </a:r>
            <a:r>
              <a:rPr lang="en-US" altLang="fr-FR" i="1">
                <a:solidFill>
                  <a:srgbClr val="000000"/>
                </a:solidFill>
              </a:rPr>
              <a:t>capsule</a:t>
            </a:r>
            <a:endParaRPr lang="en-GB" altLang="fr-FR" i="1"/>
          </a:p>
          <a:p>
            <a:r>
              <a:rPr lang="en-US" altLang="fr-FR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et un extérieur</a:t>
            </a:r>
            <a:endParaRPr lang="en-GB" altLang="fr-FR"/>
          </a:p>
          <a:p>
            <a:endParaRPr lang="en-GB" altLang="fr-F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6242</TotalTime>
  <Words>1307</Words>
  <Application>Microsoft Office PowerPoint</Application>
  <PresentationFormat>Affichage à l'écran (4:3)</PresentationFormat>
  <Paragraphs>254</Paragraphs>
  <Slides>34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Le mécanisme du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Utilisation de données statiques</vt:lpstr>
      <vt:lpstr>Attributs statiques</vt:lpstr>
      <vt:lpstr>Utilisation de méthodes statiques</vt:lpstr>
      <vt:lpstr>Méthodes statiques</vt:lpstr>
      <vt:lpstr>Enum</vt:lpstr>
      <vt:lpstr>Associations</vt:lpstr>
      <vt:lpstr>Annotations des types complexe</vt:lpstr>
      <vt:lpstr>Qualité du code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276</cp:revision>
  <dcterms:created xsi:type="dcterms:W3CDTF">2000-04-10T19:33:12Z</dcterms:created>
  <dcterms:modified xsi:type="dcterms:W3CDTF">2020-06-29T14:42:31Z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