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264" r:id="rId2"/>
    <p:sldId id="267" r:id="rId3"/>
    <p:sldId id="269" r:id="rId4"/>
    <p:sldId id="268" r:id="rId5"/>
    <p:sldId id="271" r:id="rId6"/>
    <p:sldId id="295" r:id="rId7"/>
    <p:sldId id="296" r:id="rId8"/>
    <p:sldId id="299" r:id="rId9"/>
    <p:sldId id="273" r:id="rId10"/>
    <p:sldId id="297" r:id="rId11"/>
    <p:sldId id="298" r:id="rId12"/>
    <p:sldId id="301" r:id="rId13"/>
    <p:sldId id="302" r:id="rId14"/>
    <p:sldId id="304" r:id="rId15"/>
    <p:sldId id="319" r:id="rId16"/>
    <p:sldId id="306" r:id="rId17"/>
    <p:sldId id="305" r:id="rId18"/>
    <p:sldId id="309" r:id="rId19"/>
    <p:sldId id="310" r:id="rId20"/>
    <p:sldId id="274" r:id="rId21"/>
    <p:sldId id="275" r:id="rId22"/>
    <p:sldId id="303" r:id="rId23"/>
    <p:sldId id="313" r:id="rId24"/>
    <p:sldId id="316" r:id="rId25"/>
    <p:sldId id="314" r:id="rId26"/>
    <p:sldId id="315" r:id="rId27"/>
    <p:sldId id="322" r:id="rId28"/>
    <p:sldId id="323" r:id="rId29"/>
    <p:sldId id="277" r:id="rId30"/>
    <p:sldId id="308" r:id="rId31"/>
    <p:sldId id="278" r:id="rId32"/>
    <p:sldId id="311" r:id="rId33"/>
    <p:sldId id="317" r:id="rId34"/>
    <p:sldId id="321" r:id="rId3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8533952-E8E7-408B-85A8-AE02006479BE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5322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28995A5-4EA1-46DC-8F5B-4368CF269E26}" type="slidenum">
              <a:rPr lang="en-US" altLang="fr-FR" sz="1200"/>
              <a:pPr/>
              <a:t>29</a:t>
            </a:fld>
            <a:endParaRPr lang="en-US" alt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664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0672C6E-802E-4888-B97E-D5F7E1E72B2C}" type="slidenum">
              <a:rPr lang="en-US" altLang="fr-FR" sz="1200"/>
              <a:pPr/>
              <a:t>31</a:t>
            </a:fld>
            <a:endParaRPr lang="en-US" altLang="fr-F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4576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561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6046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97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DA8D2DE-340E-464B-B009-C9756B4E52C8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1028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16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076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4B48C2A-19D1-4E4F-B24E-950A3389DC51}" type="slidenum">
              <a:rPr lang="en-US" altLang="fr-FR" sz="1200"/>
              <a:pPr/>
              <a:t>20</a:t>
            </a:fld>
            <a:endParaRPr lang="en-US" altLang="fr-F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14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52CC702-C254-450D-BCA7-2A0DFB582A06}" type="slidenum">
              <a:rPr lang="en-US" altLang="fr-FR" sz="1200"/>
              <a:pPr/>
              <a:t>21</a:t>
            </a:fld>
            <a:endParaRPr lang="en-US" altLang="fr-F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3373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8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Objets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Python possède des membres</a:t>
            </a:r>
          </a:p>
          <a:p>
            <a:pPr lvl="1"/>
            <a:r>
              <a:rPr lang="fr-FR" sz="2000" dirty="0"/>
              <a:t>Des attributs</a:t>
            </a:r>
          </a:p>
          <a:p>
            <a:pPr lvl="1"/>
            <a:r>
              <a:rPr lang="fr-FR" sz="2000" dirty="0"/>
              <a:t>Des méthodes</a:t>
            </a:r>
          </a:p>
          <a:p>
            <a:r>
              <a:rPr lang="fr-FR" sz="2400" dirty="0"/>
              <a:t>Les attributs sont des données de l’instance de la classe</a:t>
            </a:r>
          </a:p>
          <a:p>
            <a:pPr lvl="1"/>
            <a:r>
              <a:rPr lang="fr-FR" sz="2000" dirty="0"/>
              <a:t>Se sont des variables de la classe</a:t>
            </a:r>
          </a:p>
          <a:p>
            <a:r>
              <a:rPr lang="fr-FR" sz="2400" dirty="0"/>
              <a:t>Les méthodes sont des fonctions de l’instance de la classe</a:t>
            </a:r>
          </a:p>
          <a:p>
            <a:pPr lvl="1"/>
            <a:r>
              <a:rPr lang="fr-FR" sz="2000" dirty="0"/>
              <a:t>Se sont des fonctions de la classe</a:t>
            </a:r>
          </a:p>
          <a:p>
            <a:r>
              <a:rPr lang="fr-FR" sz="2400" dirty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2747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C++, C# et Java les attributs ne sont pas déclarés en Python</a:t>
            </a:r>
          </a:p>
          <a:p>
            <a:pPr lvl="1"/>
            <a:r>
              <a:rPr lang="fr-FR" dirty="0"/>
              <a:t>Il suffit de les appeler pour qu’ils apparaissaient</a:t>
            </a:r>
          </a:p>
          <a:p>
            <a:pPr lvl="1"/>
            <a:r>
              <a:rPr lang="fr-FR" dirty="0"/>
              <a:t>Fonctionnalité hérité de Modula 3 et utiliser par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Fonctionnement par prototypage</a:t>
            </a:r>
          </a:p>
          <a:p>
            <a:pPr lvl="1"/>
            <a:r>
              <a:rPr lang="fr-FR" dirty="0"/>
              <a:t>Assez sale car sujet à erreur</a:t>
            </a:r>
          </a:p>
        </p:txBody>
      </p:sp>
    </p:spTree>
    <p:extLst>
      <p:ext uri="{BB962C8B-B14F-4D97-AF65-F5344CB8AC3E}">
        <p14:creationId xmlns:p14="http://schemas.microsoft.com/office/powerpoint/2010/main" val="348576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constructeur est une méthode appelée automatiquement à l’instanciation de l’objet</a:t>
            </a:r>
          </a:p>
          <a:p>
            <a:r>
              <a:rPr lang="fr-FR" dirty="0"/>
              <a:t>Permet d’initialiser les attributs</a:t>
            </a:r>
          </a:p>
          <a:p>
            <a:r>
              <a:rPr lang="fr-FR" dirty="0"/>
              <a:t>Méthode 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avec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L’initialisation des attributs est dans le constructeur</a:t>
            </a:r>
          </a:p>
          <a:p>
            <a:pPr lvl="1"/>
            <a:r>
              <a:rPr lang="fr-FR" dirty="0"/>
              <a:t>Beaucoup plus propre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 paramétré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de rajouter des paramètres après self</a:t>
            </a:r>
          </a:p>
          <a:p>
            <a:r>
              <a:rPr lang="fr-FR" dirty="0"/>
              <a:t>Les paramètres peuvent avoir des valeurs par défaut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possèdent des méthodes</a:t>
            </a:r>
          </a:p>
          <a:p>
            <a:pPr lvl="1"/>
            <a:r>
              <a:rPr lang="fr-FR" dirty="0"/>
              <a:t>Ce sont des fonctions</a:t>
            </a:r>
          </a:p>
          <a:p>
            <a:pPr lvl="1"/>
            <a:r>
              <a:rPr lang="fr-FR" dirty="0"/>
              <a:t>Méthodes d’instance</a:t>
            </a:r>
          </a:p>
          <a:p>
            <a:pPr lvl="1"/>
            <a:r>
              <a:rPr lang="fr-FR" dirty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Données d'objet</a:t>
            </a:r>
            <a:endParaRPr lang="en-GB" altLang="fr-FR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d'objet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br>
              <a:rPr lang="en-US" altLang="fr-FR" sz="2400" dirty="0">
                <a:solidFill>
                  <a:srgbClr val="000000"/>
                </a:solidFill>
              </a:rPr>
            </a:br>
            <a:r>
              <a:rPr lang="en-US" altLang="fr-FR" sz="2400" dirty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>
                <a:solidFill>
                  <a:srgbClr val="000000"/>
                </a:solidFill>
              </a:rPr>
              <a:t>individuels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bancaire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possède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propre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Si </a:t>
            </a:r>
            <a:r>
              <a:rPr lang="en-US" altLang="fr-FR" sz="2000" dirty="0" err="1">
                <a:solidFill>
                  <a:srgbClr val="000000"/>
                </a:solidFill>
              </a:rPr>
              <a:t>deux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ont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n'est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qu'une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coïncidence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vous créez un nouvel objet, les attributs de l'objet sont propres à l'objet créé.</a:t>
            </a:r>
          </a:p>
          <a:p>
            <a:pPr lvl="1"/>
            <a:r>
              <a:rPr lang="fr-FR" dirty="0"/>
              <a:t>C'est logique : si vous créez plusieurs objets, ils n’auront pas tous avoir les mêmes données</a:t>
            </a:r>
          </a:p>
          <a:p>
            <a:pPr lvl="1"/>
            <a:r>
              <a:rPr lang="fr-FR" dirty="0"/>
              <a:t>Donc les attributs sont contenus dans 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89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/>
              <a:t>Verbeux</a:t>
            </a:r>
          </a:p>
          <a:p>
            <a:pPr lvl="1"/>
            <a:r>
              <a:rPr lang="fr-FR" dirty="0"/>
              <a:t>Très inspiré de Perl </a:t>
            </a:r>
          </a:p>
          <a:p>
            <a:r>
              <a:rPr lang="fr-FR" dirty="0" err="1"/>
              <a:t>Instance.methode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Est équivalent à méthode(</a:t>
            </a:r>
            <a:r>
              <a:rPr lang="fr-FR" dirty="0" err="1"/>
              <a:t>instance,x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73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323" dirty="0"/>
              <a:t>Le mécanisme du self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2032489"/>
            <a:ext cx="3389435" cy="3798277"/>
          </a:xfrm>
        </p:spPr>
        <p:txBody>
          <a:bodyPr/>
          <a:lstStyle/>
          <a:p>
            <a:pPr eaLnBrk="1" hangingPunct="1"/>
            <a:r>
              <a:rPr lang="fr-FR" altLang="fr-FR" sz="2000" dirty="0"/>
              <a:t>i = 3</a:t>
            </a:r>
          </a:p>
          <a:p>
            <a:pPr eaLnBrk="1" hangingPunct="1"/>
            <a:r>
              <a:rPr lang="fr-FR" altLang="fr-FR" sz="2000" dirty="0"/>
              <a:t>j = 3</a:t>
            </a:r>
          </a:p>
          <a:p>
            <a:pPr eaLnBrk="1" hangingPunct="1"/>
            <a:r>
              <a:rPr lang="fr-FR" altLang="fr-FR" sz="2000" dirty="0"/>
              <a:t>i==j =&gt; </a:t>
            </a:r>
            <a:r>
              <a:rPr lang="fr-FR" altLang="fr-FR" sz="2000" dirty="0" err="1"/>
              <a:t>True</a:t>
            </a:r>
            <a:endParaRPr lang="fr-FR" altLang="fr-FR" sz="2000" dirty="0"/>
          </a:p>
          <a:p>
            <a:pPr eaLnBrk="1" hangingPunct="1"/>
            <a:r>
              <a:rPr lang="fr-FR" altLang="fr-FR" sz="2000" dirty="0"/>
              <a:t>r1 = Rectangle(3,2)</a:t>
            </a:r>
          </a:p>
          <a:p>
            <a:pPr eaLnBrk="1" hangingPunct="1"/>
            <a:r>
              <a:rPr lang="fr-FR" altLang="fr-FR" sz="2000" dirty="0"/>
              <a:t>r2 = Rectangle(3,2)</a:t>
            </a:r>
          </a:p>
          <a:p>
            <a:pPr eaLnBrk="1" hangingPunct="1"/>
            <a:r>
              <a:rPr lang="fr-FR" altLang="fr-FR" sz="2000" dirty="0"/>
              <a:t>r1 == r2 =&gt; False</a:t>
            </a:r>
          </a:p>
          <a:p>
            <a:pPr eaLnBrk="1" hangingPunct="1"/>
            <a:r>
              <a:rPr lang="fr-FR" altLang="fr-FR" sz="2000" dirty="0"/>
              <a:t>r1 = r2</a:t>
            </a:r>
          </a:p>
          <a:p>
            <a:pPr eaLnBrk="1" hangingPunct="1"/>
            <a:r>
              <a:rPr lang="fr-FR" altLang="fr-FR" sz="2000" dirty="0"/>
              <a:t>r1 == r2 =&gt; </a:t>
            </a:r>
            <a:r>
              <a:rPr lang="fr-FR" altLang="fr-FR" sz="2000" dirty="0" err="1"/>
              <a:t>True</a:t>
            </a:r>
            <a:endParaRPr lang="fr-FR" altLang="fr-FR" sz="2000" dirty="0"/>
          </a:p>
          <a:p>
            <a:pPr eaLnBrk="1" hangingPunct="1"/>
            <a:r>
              <a:rPr lang="fr-FR" altLang="fr-FR" sz="2000" dirty="0"/>
              <a:t>r1 = None</a:t>
            </a:r>
          </a:p>
          <a:p>
            <a:pPr eaLnBrk="1" hangingPunct="1"/>
            <a:r>
              <a:rPr lang="fr-FR" altLang="fr-FR" sz="2000" dirty="0"/>
              <a:t>Garbage Collector : asynchrone</a:t>
            </a:r>
          </a:p>
          <a:p>
            <a:pPr eaLnBrk="1" hangingPunct="1"/>
            <a:r>
              <a:rPr lang="fr-FR" altLang="fr-FR" sz="2000" dirty="0" err="1"/>
              <a:t>del</a:t>
            </a:r>
            <a:r>
              <a:rPr lang="fr-FR" altLang="fr-FR" sz="2000" dirty="0"/>
              <a:t> r1 : immédiat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06058" y="1833197"/>
            <a:ext cx="4120662" cy="21277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06058" y="3960935"/>
            <a:ext cx="4120662" cy="206033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0853F1-C4B4-41C6-83CE-09C09C816C68}"/>
              </a:ext>
            </a:extLst>
          </p:cNvPr>
          <p:cNvSpPr txBox="1"/>
          <p:nvPr/>
        </p:nvSpPr>
        <p:spPr>
          <a:xfrm>
            <a:off x="4506058" y="175863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E64D7F-B975-4D7A-8645-513D80030B76}"/>
              </a:ext>
            </a:extLst>
          </p:cNvPr>
          <p:cNvSpPr txBox="1"/>
          <p:nvPr/>
        </p:nvSpPr>
        <p:spPr>
          <a:xfrm>
            <a:off x="4572000" y="414908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0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fr-FR" dirty="0">
                <a:solidFill>
                  <a:srgbClr val="000000"/>
                </a:solidFill>
              </a:rPr>
              <a:t>Classes et </a:t>
            </a:r>
            <a:r>
              <a:rPr lang="en-US" altLang="fr-FR" dirty="0" err="1">
                <a:solidFill>
                  <a:srgbClr val="000000"/>
                </a:solidFill>
              </a:rPr>
              <a:t>objets</a:t>
            </a:r>
            <a:endParaRPr lang="en-US" alt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classe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objet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>
                <a:solidFill>
                  <a:srgbClr val="000000"/>
                </a:solidFill>
              </a:rPr>
              <a:t>Abstraction</a:t>
            </a:r>
            <a:endParaRPr lang="en-GB" alt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 de la visibilité d'accès</a:t>
            </a:r>
            <a:endParaRPr lang="en-GB" altLang="fr-FR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526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Les méthodes sont </a:t>
            </a:r>
            <a:r>
              <a:rPr lang="en-US" altLang="fr-FR" i="1">
                <a:solidFill>
                  <a:srgbClr val="000000"/>
                </a:solidFill>
              </a:rPr>
              <a:t>publiques</a:t>
            </a:r>
            <a:r>
              <a:rPr lang="en-US" altLang="fr-FR">
                <a:solidFill>
                  <a:srgbClr val="000000"/>
                </a:solidFill>
              </a:rPr>
              <a:t>, accessibles de l'extérieur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données sont </a:t>
            </a:r>
            <a:r>
              <a:rPr lang="en-US" altLang="fr-FR" i="1">
                <a:solidFill>
                  <a:srgbClr val="000000"/>
                </a:solidFill>
              </a:rPr>
              <a:t>privées</a:t>
            </a:r>
            <a:r>
              <a:rPr lang="en-US" altLang="fr-FR">
                <a:solidFill>
                  <a:srgbClr val="000000"/>
                </a:solidFill>
              </a:rPr>
              <a:t>, accessibles uniquement de l'intérieur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rot="-5400000">
            <a:off x="4038600" y="4191000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3657600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7526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288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3528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430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12192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2860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219200" y="46482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324600" y="3657600"/>
            <a:ext cx="16764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019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0960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200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102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864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5532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cxnSp>
        <p:nvCxnSpPr>
          <p:cNvPr id="22553" name="AutoShape 26"/>
          <p:cNvCxnSpPr>
            <a:cxnSpLocks noChangeShapeType="1"/>
            <a:stCxn id="22535" idx="3"/>
            <a:endCxn id="22534" idx="3"/>
          </p:cNvCxnSpPr>
          <p:nvPr/>
        </p:nvCxnSpPr>
        <p:spPr bwMode="auto">
          <a:xfrm>
            <a:off x="5486400" y="46482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480050" y="4419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317414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Pourquoi encapsuler ?</a:t>
            </a:r>
            <a:endParaRPr lang="en-GB" altLang="fr-FR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8843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se fait exclusivement via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les méthodes publiques</a:t>
            </a:r>
            <a:endParaRPr lang="en-US" altLang="fr-FR"/>
          </a:p>
          <a:p>
            <a:r>
              <a:rPr lang="en-US" altLang="fr-FR">
                <a:solidFill>
                  <a:srgbClr val="000000"/>
                </a:solidFill>
              </a:rPr>
              <a:t>Changement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n'est pas affectée si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 type des données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privées change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6400" y="3733800"/>
            <a:ext cx="2438400" cy="2286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57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257800" y="4419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638800" y="49577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dollars 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648200" y="4648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486400" y="1371600"/>
            <a:ext cx="2438400" cy="1905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57800" y="1600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257800" y="2133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638800" y="26670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4648200" y="1828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638800" y="54911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cents   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4495800" y="27432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24596" name="AutoShape 19"/>
          <p:cNvCxnSpPr>
            <a:cxnSpLocks noChangeShapeType="1"/>
            <a:stCxn id="24595" idx="3"/>
            <a:endCxn id="24594" idx="3"/>
          </p:cNvCxnSpPr>
          <p:nvPr/>
        </p:nvCxnSpPr>
        <p:spPr bwMode="auto">
          <a:xfrm>
            <a:off x="4648200" y="28194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41850" y="25908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59537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d’encapsulation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ne permet pas de modifier la visibilité d’un attribut</a:t>
            </a:r>
          </a:p>
          <a:p>
            <a:pPr lvl="1"/>
            <a:r>
              <a:rPr lang="fr-FR" dirty="0"/>
              <a:t>Pas de public, </a:t>
            </a:r>
            <a:r>
              <a:rPr lang="fr-FR" dirty="0" err="1"/>
              <a:t>private</a:t>
            </a:r>
            <a:endParaRPr lang="fr-FR" dirty="0"/>
          </a:p>
          <a:p>
            <a:pPr lvl="1"/>
            <a:r>
              <a:rPr lang="fr-FR" dirty="0"/>
              <a:t>Problème pour une encapsulation correcte</a:t>
            </a:r>
          </a:p>
          <a:p>
            <a:r>
              <a:rPr lang="fr-FR" dirty="0"/>
              <a:t>Norme de codage</a:t>
            </a:r>
          </a:p>
          <a:p>
            <a:pPr lvl="1"/>
            <a:r>
              <a:rPr lang="fr-FR" dirty="0"/>
              <a:t>Un attribut ou une méthode privée est préfixée par _</a:t>
            </a:r>
          </a:p>
          <a:p>
            <a:pPr lvl="1"/>
            <a:r>
              <a:rPr lang="fr-FR" dirty="0"/>
              <a:t>Tous les attributs</a:t>
            </a:r>
          </a:p>
        </p:txBody>
      </p:sp>
    </p:spTree>
    <p:extLst>
      <p:ext uri="{BB962C8B-B14F-4D97-AF65-F5344CB8AC3E}">
        <p14:creationId xmlns:p14="http://schemas.microsoft.com/office/powerpoint/2010/main" val="168460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Getter et Setter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getters et setters permettent d’accéder à un attribut privé</a:t>
            </a:r>
          </a:p>
          <a:p>
            <a:r>
              <a:rPr lang="fr-FR" dirty="0"/>
              <a:t>C’est une simple norme de codage</a:t>
            </a:r>
          </a:p>
          <a:p>
            <a:r>
              <a:rPr lang="fr-FR" dirty="0"/>
              <a:t>Getter</a:t>
            </a:r>
          </a:p>
          <a:p>
            <a:pPr lvl="1"/>
            <a:r>
              <a:rPr lang="fr-FR" dirty="0"/>
              <a:t>Permet d’accéder en lecture à l’attribut</a:t>
            </a:r>
          </a:p>
          <a:p>
            <a:r>
              <a:rPr lang="fr-FR" dirty="0"/>
              <a:t>Setter</a:t>
            </a:r>
          </a:p>
          <a:p>
            <a:pPr lvl="1"/>
            <a:r>
              <a:rPr lang="fr-FR" dirty="0"/>
              <a:t>Permet d’accéder en écriture à l’attribut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modifier le comportement d’une méthode ou d’une classe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 code est identique à fonction = </a:t>
            </a:r>
            <a:r>
              <a:rPr lang="fr-FR" dirty="0" err="1"/>
              <a:t>decorateur</a:t>
            </a:r>
            <a:r>
              <a:rPr lang="fr-FR" dirty="0"/>
              <a:t>(</a:t>
            </a:r>
            <a:r>
              <a:rPr lang="fr-FR" dirty="0" err="1"/>
              <a:t>parametre</a:t>
            </a:r>
            <a:r>
              <a:rPr lang="fr-FR" dirty="0"/>
              <a:t>)(fonction)</a:t>
            </a:r>
          </a:p>
          <a:p>
            <a:pPr lvl="1"/>
            <a:r>
              <a:rPr lang="fr-FR" dirty="0"/>
              <a:t>C’est une fonction dans une fonction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492896"/>
            <a:ext cx="3133761" cy="8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L’utilisation des getter et setter est lourde</a:t>
            </a:r>
          </a:p>
          <a:p>
            <a:pPr lvl="1"/>
            <a:r>
              <a:rPr lang="fr-FR" dirty="0"/>
              <a:t>Comme Java</a:t>
            </a:r>
          </a:p>
          <a:p>
            <a:r>
              <a:rPr lang="fr-FR" dirty="0"/>
              <a:t>Python possède le concept de propriété qui permet d’avoir une écriture simple</a:t>
            </a:r>
          </a:p>
          <a:p>
            <a:pPr lvl="1"/>
            <a:r>
              <a:rPr lang="fr-FR" dirty="0"/>
              <a:t>Comme C#</a:t>
            </a:r>
          </a:p>
          <a:p>
            <a:r>
              <a:rPr lang="fr-FR" dirty="0"/>
              <a:t>Pour cela il faut utiliser les décorations @property et @.setter</a:t>
            </a:r>
          </a:p>
          <a:p>
            <a:r>
              <a:rPr lang="fr-FR" dirty="0" err="1"/>
              <a:t>Snippet</a:t>
            </a:r>
            <a:r>
              <a:rPr lang="fr-FR" dirty="0"/>
              <a:t> </a:t>
            </a:r>
            <a:r>
              <a:rPr lang="fr-FR" dirty="0" err="1"/>
              <a:t>props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85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propriété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5622411" cy="37526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94" y="5589240"/>
            <a:ext cx="3549864" cy="8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4241-2FF6-4127-ADA4-A2A5E619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FD85B-1A10-4668-97A1-580B838B8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fastidieux de créer des constructeurs paramétrés avec des attributs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data classes simplifie cela</a:t>
            </a:r>
          </a:p>
          <a:p>
            <a:pPr lvl="1"/>
            <a:r>
              <a:rPr lang="fr-FR" dirty="0"/>
              <a:t>Python 3.7</a:t>
            </a:r>
          </a:p>
          <a:p>
            <a:pPr lvl="1"/>
            <a:r>
              <a:rPr lang="fr-FR" dirty="0"/>
              <a:t>__init__() automatique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E83930-424C-4AC5-83D3-4EE7CABA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5067300" cy="1123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EE0189F-D4C6-4B69-B5A7-EDFF0D68D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563067"/>
            <a:ext cx="1952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64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27C63-EBFD-4A80-A434-1AE8FD81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3FFF62-7B08-4BFC-B42F-91F96651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Instanciation par dictionnaire d'une data class</a:t>
            </a:r>
          </a:p>
          <a:p>
            <a:pPr lvl="1"/>
            <a:r>
              <a:rPr lang="fr-FR" dirty="0"/>
              <a:t>dico = {"</a:t>
            </a:r>
            <a:r>
              <a:rPr lang="fr-FR" dirty="0" err="1"/>
              <a:t>var_a":"A</a:t>
            </a:r>
            <a:r>
              <a:rPr lang="fr-FR" dirty="0"/>
              <a:t>", "</a:t>
            </a:r>
            <a:r>
              <a:rPr lang="fr-FR" dirty="0" err="1"/>
              <a:t>var_b":"B</a:t>
            </a:r>
            <a:r>
              <a:rPr lang="fr-FR" dirty="0"/>
              <a:t>"}</a:t>
            </a:r>
          </a:p>
          <a:p>
            <a:pPr lvl="1"/>
            <a:r>
              <a:rPr lang="fr-FR" dirty="0" err="1"/>
              <a:t>MyClass</a:t>
            </a:r>
            <a:r>
              <a:rPr lang="fr-FR" dirty="0"/>
              <a:t>(**dico)</a:t>
            </a:r>
          </a:p>
          <a:p>
            <a:r>
              <a:rPr lang="fr-FR" dirty="0"/>
              <a:t>Redéfinition de __init__()</a:t>
            </a:r>
          </a:p>
          <a:p>
            <a:pPr lvl="1"/>
            <a:r>
              <a:rPr lang="fr-FR" dirty="0"/>
              <a:t>Il est déconseillé de modifier __init__()</a:t>
            </a:r>
          </a:p>
          <a:p>
            <a:pPr lvl="1"/>
            <a:r>
              <a:rPr lang="fr-FR" dirty="0"/>
              <a:t>Utiliser __</a:t>
            </a:r>
            <a:r>
              <a:rPr lang="fr-FR" dirty="0" err="1"/>
              <a:t>post_init</a:t>
            </a:r>
            <a:r>
              <a:rPr lang="fr-FR" dirty="0"/>
              <a:t>__()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F920FC-F879-41B8-AA08-5ACC0012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3" y="4365104"/>
            <a:ext cx="87820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03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données statiques</a:t>
            </a:r>
            <a:endParaRPr lang="en-GB" altLang="fr-FR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407275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relatives à </a:t>
            </a:r>
            <a:r>
              <a:rPr lang="en-US" altLang="fr-FR" sz="2400" i="1" dirty="0" err="1">
                <a:solidFill>
                  <a:srgbClr val="000000"/>
                </a:solidFill>
              </a:rPr>
              <a:t>tous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classe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supposons</a:t>
            </a:r>
            <a:r>
              <a:rPr lang="en-US" altLang="fr-FR" sz="2000" dirty="0">
                <a:solidFill>
                  <a:srgbClr val="000000"/>
                </a:solidFill>
              </a:rPr>
              <a:t> que </a:t>
            </a:r>
            <a:r>
              <a:rPr lang="en-US" altLang="fr-FR" sz="2000" dirty="0" err="1">
                <a:solidFill>
                  <a:srgbClr val="000000"/>
                </a:solidFill>
              </a:rPr>
              <a:t>tous</a:t>
            </a:r>
            <a:r>
              <a:rPr lang="en-US" altLang="fr-FR" sz="2000" dirty="0">
                <a:solidFill>
                  <a:srgbClr val="000000"/>
                </a:solidFill>
              </a:rPr>
              <a:t> les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partagent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Stocker le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serait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mauvaise</a:t>
            </a:r>
            <a:r>
              <a:rPr lang="en-US" altLang="fr-FR" sz="2000" dirty="0">
                <a:solidFill>
                  <a:srgbClr val="000000"/>
                </a:solidFill>
              </a:rPr>
              <a:t> idée.</a:t>
            </a:r>
            <a:r>
              <a:rPr lang="en-GB" altLang="fr-FR" sz="2000" dirty="0"/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Pourquoi</a:t>
            </a:r>
            <a:r>
              <a:rPr lang="en-US" altLang="fr-FR" sz="2000" dirty="0">
                <a:solidFill>
                  <a:srgbClr val="000000"/>
                </a:solidFill>
              </a:rPr>
              <a:t> ?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00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  <a:ea typeface="FZShuTi" pitchFamily="2" charset="-122"/>
              </a:rPr>
              <a:t>Withdraw( )</a:t>
            </a:r>
            <a:endParaRPr lang="en-US" altLang="fr-FR" sz="1800" b="1">
              <a:latin typeface="Lucida Sans Typewriter" pitchFamily="49" charset="0"/>
              <a:ea typeface="FZShuTi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00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981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19812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648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648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029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029200" y="549116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65760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62305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07524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 objet ?</a:t>
            </a:r>
            <a:endParaRPr lang="en-GB" altLang="fr-FR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Un objet est une instance d'une classe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objets ont :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Une identité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sont reconnaissables les uns des autres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comportement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peuvent réaliser des tâches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état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stockent des informations</a:t>
            </a:r>
            <a:endParaRPr lang="en-GB" altLang="fr-FR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05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attributs statiques sont des variables de la classe</a:t>
            </a:r>
          </a:p>
          <a:p>
            <a:pPr lvl="1"/>
            <a:r>
              <a:rPr lang="fr-FR" dirty="0"/>
              <a:t>Pas de mot clé </a:t>
            </a:r>
            <a:r>
              <a:rPr lang="fr-FR" dirty="0" err="1"/>
              <a:t>static</a:t>
            </a:r>
            <a:r>
              <a:rPr lang="fr-FR" dirty="0"/>
              <a:t> contrairement à C#, C++ et Java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46" y="2837680"/>
            <a:ext cx="3779665" cy="3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7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méthodes statiques</a:t>
            </a:r>
            <a:endParaRPr lang="en-GB" altLang="fr-FR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méthodes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peuvent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uniquement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accéder</a:t>
            </a:r>
            <a:r>
              <a:rPr lang="en-US" altLang="fr-FR" sz="2400" dirty="0">
                <a:solidFill>
                  <a:srgbClr val="000000"/>
                </a:solidFill>
              </a:rPr>
              <a:t> aux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méthode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statique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appelée</a:t>
            </a:r>
            <a:r>
              <a:rPr lang="en-US" altLang="fr-FR" sz="2000" dirty="0">
                <a:solidFill>
                  <a:srgbClr val="000000"/>
                </a:solidFill>
              </a:rPr>
              <a:t> sur la </a:t>
            </a:r>
            <a:r>
              <a:rPr lang="en-US" altLang="fr-FR" sz="2000" dirty="0" err="1">
                <a:solidFill>
                  <a:srgbClr val="000000"/>
                </a:solidFill>
              </a:rPr>
              <a:t>classe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pas sur </a:t>
            </a:r>
            <a:r>
              <a:rPr lang="en-US" altLang="fr-FR" sz="2000" dirty="0" err="1">
                <a:solidFill>
                  <a:srgbClr val="000000"/>
                </a:solidFill>
              </a:rPr>
              <a:t>l'objet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0" y="3505200"/>
            <a:ext cx="2514600" cy="1981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76200" cmpd="tri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143000" y="3733800"/>
            <a:ext cx="2362200" cy="4397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InterestRate(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1676400" y="4818063"/>
            <a:ext cx="2133600" cy="439737"/>
          </a:xfrm>
          <a:prstGeom prst="rect">
            <a:avLst/>
          </a:prstGeom>
          <a:solidFill>
            <a:srgbClr val="C0C0C0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5105400" y="332105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4876800" y="354965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0" name="Rectangle 17"/>
          <p:cNvSpPr>
            <a:spLocks noChangeArrowheads="1"/>
          </p:cNvSpPr>
          <p:nvPr/>
        </p:nvSpPr>
        <p:spPr bwMode="auto">
          <a:xfrm>
            <a:off x="4876800" y="401161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1" name="Rectangle 18"/>
          <p:cNvSpPr>
            <a:spLocks noChangeArrowheads="1"/>
          </p:cNvSpPr>
          <p:nvPr/>
        </p:nvSpPr>
        <p:spPr bwMode="auto">
          <a:xfrm>
            <a:off x="5257800" y="44640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2" name="Rectangle 20"/>
          <p:cNvSpPr>
            <a:spLocks noChangeArrowheads="1"/>
          </p:cNvSpPr>
          <p:nvPr/>
        </p:nvSpPr>
        <p:spPr bwMode="auto">
          <a:xfrm>
            <a:off x="5257800" y="492601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3" name="Text Box 22"/>
          <p:cNvSpPr txBox="1">
            <a:spLocks noChangeArrowheads="1"/>
          </p:cNvSpPr>
          <p:nvPr/>
        </p:nvSpPr>
        <p:spPr bwMode="auto">
          <a:xfrm>
            <a:off x="5105400" y="2946400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Un objet compte</a:t>
            </a:r>
            <a:endParaRPr lang="en-GB" altLang="fr-FR" sz="1800"/>
          </a:p>
        </p:txBody>
      </p: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1524000" y="2946400"/>
            <a:ext cx="164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La classe compte</a:t>
            </a:r>
            <a:endParaRPr lang="en-GB" altLang="fr-FR" sz="1800"/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1427163" y="5489575"/>
            <a:ext cx="3373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classes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statiques et des méthodes statiques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6" name="Text Box 25"/>
          <p:cNvSpPr txBox="1">
            <a:spLocks noChangeArrowheads="1"/>
          </p:cNvSpPr>
          <p:nvPr/>
        </p:nvSpPr>
        <p:spPr bwMode="auto">
          <a:xfrm>
            <a:off x="4987925" y="5489575"/>
            <a:ext cx="324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objets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d'objet et des méthodes d'objet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7" name="Line 26"/>
          <p:cNvSpPr>
            <a:spLocks noChangeShapeType="1"/>
          </p:cNvSpPr>
          <p:nvPr/>
        </p:nvSpPr>
        <p:spPr bwMode="auto">
          <a:xfrm>
            <a:off x="2514600" y="4191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267200" y="45720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30739" name="Line 28"/>
          <p:cNvSpPr>
            <a:spLocks noChangeShapeType="1"/>
          </p:cNvSpPr>
          <p:nvPr/>
        </p:nvSpPr>
        <p:spPr bwMode="auto">
          <a:xfrm flipV="1">
            <a:off x="3505200" y="3733800"/>
            <a:ext cx="1371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40" name="Line 29"/>
          <p:cNvSpPr>
            <a:spLocks noChangeShapeType="1"/>
          </p:cNvSpPr>
          <p:nvPr/>
        </p:nvSpPr>
        <p:spPr bwMode="auto">
          <a:xfrm>
            <a:off x="3505200" y="4114800"/>
            <a:ext cx="1752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260850" y="3657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4367" name="Rectangle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4191000"/>
            <a:ext cx="539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53744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méthodes statiques sont des méthodes de la classe sans self</a:t>
            </a:r>
          </a:p>
          <a:p>
            <a:pPr lvl="1"/>
            <a:r>
              <a:rPr lang="fr-FR" dirty="0"/>
              <a:t>Décoration @</a:t>
            </a:r>
            <a:r>
              <a:rPr lang="fr-FR" dirty="0" err="1"/>
              <a:t>staticmethod</a:t>
            </a:r>
            <a:r>
              <a:rPr lang="fr-FR" dirty="0"/>
              <a:t> ou @</a:t>
            </a:r>
            <a:r>
              <a:rPr lang="fr-FR" dirty="0" err="1"/>
              <a:t>classmethod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classmethod</a:t>
            </a:r>
            <a:r>
              <a:rPr lang="fr-FR" dirty="0"/>
              <a:t> prend comme premier argument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56992"/>
            <a:ext cx="325735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peuvent être liées par association</a:t>
            </a:r>
          </a:p>
          <a:p>
            <a:r>
              <a:rPr lang="fr-FR" dirty="0"/>
              <a:t>Relation 1</a:t>
            </a:r>
          </a:p>
          <a:p>
            <a:pPr lvl="1"/>
            <a:r>
              <a:rPr lang="fr-FR" dirty="0"/>
              <a:t>Attribut du type de la classe lié</a:t>
            </a:r>
          </a:p>
          <a:p>
            <a:r>
              <a:rPr lang="fr-FR" dirty="0"/>
              <a:t>Relation *</a:t>
            </a:r>
          </a:p>
          <a:p>
            <a:pPr lvl="1"/>
            <a:r>
              <a:rPr lang="fr-FR" dirty="0"/>
              <a:t>Attribut du type </a:t>
            </a:r>
            <a:r>
              <a:rPr lang="fr-FR" dirty="0" err="1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des types complexe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r>
              <a:rPr lang="fr-FR" dirty="0"/>
              <a:t>Possibilité de typer les types complexes</a:t>
            </a:r>
          </a:p>
          <a:p>
            <a:pPr lvl="1"/>
            <a:r>
              <a:rPr lang="fr-FR" dirty="0" err="1"/>
              <a:t>my_list</a:t>
            </a:r>
            <a:r>
              <a:rPr lang="fr-FR" dirty="0"/>
              <a:t> : List[</a:t>
            </a:r>
            <a:r>
              <a:rPr lang="fr-FR" dirty="0" err="1"/>
              <a:t>int</a:t>
            </a:r>
            <a:r>
              <a:rPr lang="fr-FR" dirty="0"/>
              <a:t>] = []</a:t>
            </a:r>
          </a:p>
          <a:p>
            <a:pPr lvl="1"/>
            <a:r>
              <a:rPr lang="fr-FR" dirty="0" err="1"/>
              <a:t>m</a:t>
            </a:r>
            <a:r>
              <a:rPr lang="fr-FR"/>
              <a:t>y_dict</a:t>
            </a:r>
            <a:r>
              <a:rPr lang="fr-FR" dirty="0"/>
              <a:t> = </a:t>
            </a:r>
            <a:r>
              <a:rPr lang="fr-FR" dirty="0" err="1"/>
              <a:t>Dict</a:t>
            </a:r>
            <a:r>
              <a:rPr lang="fr-FR" dirty="0"/>
              <a:t>[</a:t>
            </a:r>
            <a:r>
              <a:rPr lang="fr-FR" dirty="0" err="1"/>
              <a:t>str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] = {}</a:t>
            </a:r>
          </a:p>
          <a:p>
            <a:pPr lvl="1"/>
            <a:r>
              <a:rPr lang="fr-FR" dirty="0"/>
              <a:t>Il ne s’agit pas d’un typage fort</a:t>
            </a:r>
          </a:p>
          <a:p>
            <a:pPr lvl="1"/>
            <a:r>
              <a:rPr lang="fr-FR" dirty="0"/>
              <a:t>C’est juste une annotation</a:t>
            </a:r>
          </a:p>
          <a:p>
            <a:pPr lvl="1"/>
            <a:r>
              <a:rPr lang="fr-FR" dirty="0"/>
              <a:t>Peut pas s’utiliser avec une initialisation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31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qu'une classe ?</a:t>
            </a:r>
            <a:endParaRPr lang="en-GB" alt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philosophe…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artéfact de la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humaine !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comportement ou d'attributs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des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es utiles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nous pensons !</a:t>
            </a:r>
            <a:endParaRPr lang="en-GB" altLang="fr-FR" sz="2200"/>
          </a:p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programmeur orienté objet…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et les fonctions</a:t>
            </a:r>
            <a:endParaRPr lang="en-GB" altLang="fr-FR" sz="220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58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Abstraction</a:t>
            </a:r>
            <a:endParaRPr lang="en-GB" altLang="fr-FR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L'abstraction est une ignorance sélective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Concentrez-vous </a:t>
            </a:r>
            <a:r>
              <a:rPr lang="fr-FR" altLang="fr-FR">
                <a:solidFill>
                  <a:srgbClr val="000000"/>
                </a:solidFill>
              </a:rPr>
              <a:t>sur </a:t>
            </a:r>
            <a:r>
              <a:rPr lang="en-US" altLang="fr-FR">
                <a:solidFill>
                  <a:srgbClr val="000000"/>
                </a:solidFill>
              </a:rPr>
              <a:t>ce qui est important</a:t>
            </a:r>
            <a:r>
              <a:rPr lang="fr-FR" altLang="fr-FR">
                <a:solidFill>
                  <a:srgbClr val="000000"/>
                </a:solidFill>
              </a:rPr>
              <a:t> et agissez </a:t>
            </a:r>
            <a:br>
              <a:rPr lang="fr-FR" altLang="fr-FR">
                <a:solidFill>
                  <a:srgbClr val="000000"/>
                </a:solidFill>
              </a:rPr>
            </a:br>
            <a:r>
              <a:rPr lang="fr-FR" altLang="fr-FR">
                <a:solidFill>
                  <a:srgbClr val="000000"/>
                </a:solidFill>
              </a:rPr>
              <a:t>en fonction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4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  <a:p>
            <a:pPr lvl="1"/>
            <a:r>
              <a:rPr lang="fr-FR" dirty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91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Classe = DATA</a:t>
            </a:r>
          </a:p>
          <a:p>
            <a:r>
              <a:rPr lang="fr-FR" dirty="0"/>
              <a:t>Classe = Quoi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la plupart des langages il n’y a pas de mot clé new pour instancier une classe</a:t>
            </a:r>
          </a:p>
          <a:p>
            <a:r>
              <a:rPr lang="fr-FR" dirty="0"/>
              <a:t>Il suffit de faire x = </a:t>
            </a:r>
            <a:r>
              <a:rPr lang="fr-FR" dirty="0" err="1"/>
              <a:t>NomClasse</a:t>
            </a:r>
            <a:r>
              <a:rPr lang="fr-FR" dirty="0"/>
              <a:t>()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Combinaison de données et de méthodes</a:t>
            </a:r>
            <a:endParaRPr lang="en-GB" altLang="fr-FR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Combiner données et méthodes au sein d'une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même </a:t>
            </a:r>
            <a:r>
              <a:rPr lang="en-US" altLang="fr-FR" i="1">
                <a:solidFill>
                  <a:srgbClr val="000000"/>
                </a:solidFill>
              </a:rPr>
              <a:t>capsule</a:t>
            </a:r>
            <a:endParaRPr lang="en-GB" altLang="fr-FR" i="1"/>
          </a:p>
          <a:p>
            <a:r>
              <a:rPr lang="en-US" altLang="fr-FR">
                <a:solidFill>
                  <a:srgbClr val="000000"/>
                </a:solidFill>
              </a:rPr>
              <a:t>Les limites de la capsule forment un intérieur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et un extérieur</a:t>
            </a:r>
            <a:endParaRPr lang="en-GB" altLang="fr-FR"/>
          </a:p>
          <a:p>
            <a:endParaRPr lang="en-GB" altLang="fr-F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38800" y="3914776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812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5052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2954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3716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4384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3716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 rot="-5400000">
            <a:off x="4038600" y="4448176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57912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8674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73914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3914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1816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52578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63246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2578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218306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7527</TotalTime>
  <Words>1326</Words>
  <Application>Microsoft Office PowerPoint</Application>
  <PresentationFormat>Affichage à l'écran (4:3)</PresentationFormat>
  <Paragraphs>259</Paragraphs>
  <Slides>34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Lucida Sans Typewriter</vt:lpstr>
      <vt:lpstr>Monotype Sorts</vt:lpstr>
      <vt:lpstr>Times New Roman</vt:lpstr>
      <vt:lpstr>Wingdings</vt:lpstr>
      <vt:lpstr>cvc</vt:lpstr>
      <vt:lpstr>Présentation PowerPoint</vt:lpstr>
      <vt:lpstr>Classes et objets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Combinaison de données et de méthodes</vt:lpstr>
      <vt:lpstr>Les membres</vt:lpstr>
      <vt:lpstr>Les attributs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Le mécanisme du self</vt:lpstr>
      <vt:lpstr>Contrôle de la visibilité d'accès</vt:lpstr>
      <vt:lpstr>Pourquoi encapsuler ?</vt:lpstr>
      <vt:lpstr>Problème d’encapsulation</vt:lpstr>
      <vt:lpstr>Getter et Setter</vt:lpstr>
      <vt:lpstr>Décorateurs</vt:lpstr>
      <vt:lpstr>Propriété</vt:lpstr>
      <vt:lpstr>Exemple de propriété</vt:lpstr>
      <vt:lpstr>Data Class</vt:lpstr>
      <vt:lpstr>Instanciation JSON</vt:lpstr>
      <vt:lpstr>Utilisation de données statiques</vt:lpstr>
      <vt:lpstr>Attributs statiques</vt:lpstr>
      <vt:lpstr>Utilisation de méthodes statiques</vt:lpstr>
      <vt:lpstr>Méthodes statiques</vt:lpstr>
      <vt:lpstr>Associations</vt:lpstr>
      <vt:lpstr>Annotations des types complexe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283</cp:revision>
  <dcterms:created xsi:type="dcterms:W3CDTF">2000-04-10T19:33:12Z</dcterms:created>
  <dcterms:modified xsi:type="dcterms:W3CDTF">2021-10-12T07:51:32Z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