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4"/>
  </p:notesMasterIdLst>
  <p:handoutMasterIdLst>
    <p:handoutMasterId r:id="rId25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1" r:id="rId8"/>
    <p:sldId id="270" r:id="rId9"/>
    <p:sldId id="272" r:id="rId10"/>
    <p:sldId id="284" r:id="rId11"/>
    <p:sldId id="288" r:id="rId12"/>
    <p:sldId id="289" r:id="rId13"/>
    <p:sldId id="280" r:id="rId14"/>
    <p:sldId id="278" r:id="rId15"/>
    <p:sldId id="273" r:id="rId16"/>
    <p:sldId id="275" r:id="rId17"/>
    <p:sldId id="276" r:id="rId18"/>
    <p:sldId id="281" r:id="rId19"/>
    <p:sldId id="282" r:id="rId20"/>
    <p:sldId id="283" r:id="rId21"/>
    <p:sldId id="285" r:id="rId22"/>
    <p:sldId id="287" r:id="rId2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4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7</a:t>
            </a:r>
          </a:p>
          <a:p>
            <a:pPr eaLnBrk="1" hangingPunct="1"/>
            <a:r>
              <a:rPr lang="fr-FR" altLang="fr-FR" dirty="0"/>
              <a:t>Types complexes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Map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d’appliquer une fonction à une liste</a:t>
            </a:r>
          </a:p>
          <a:p>
            <a:pPr lvl="1"/>
            <a:r>
              <a:rPr lang="en-US" dirty="0"/>
              <a:t>l= ["It's over 9000 !", "All your base are belong to us."]</a:t>
            </a:r>
          </a:p>
          <a:p>
            <a:pPr lvl="1"/>
            <a:r>
              <a:rPr lang="en-US" dirty="0"/>
              <a:t>print(map(</a:t>
            </a:r>
            <a:r>
              <a:rPr lang="en-US" dirty="0" err="1"/>
              <a:t>unicode.upper</a:t>
            </a:r>
            <a:r>
              <a:rPr lang="en-US" dirty="0"/>
              <a:t>, l))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34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 en intention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boucle classique 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r>
              <a:rPr lang="fr-FR" dirty="0"/>
              <a:t>Peut se réécrire en liste en intention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/>
              <a:t>Combinable avec </a:t>
            </a:r>
            <a:r>
              <a:rPr lang="fr-FR" dirty="0" err="1"/>
              <a:t>filter</a:t>
            </a:r>
            <a:endParaRPr lang="fr-FR" dirty="0"/>
          </a:p>
          <a:p>
            <a:r>
              <a:rPr lang="fr-FR" dirty="0"/>
              <a:t>Permet d’effectuer une opération directement sur une liste</a:t>
            </a:r>
          </a:p>
          <a:p>
            <a:pPr lvl="1"/>
            <a:r>
              <a:rPr lang="fr-FR" dirty="0"/>
              <a:t>Utilisation d’un </a:t>
            </a:r>
            <a:r>
              <a:rPr lang="fr-FR" dirty="0" err="1"/>
              <a:t>map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2060848"/>
            <a:ext cx="2256530" cy="89572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100" y="3604642"/>
            <a:ext cx="3842873" cy="98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Liste en intention et 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[function(item) for item in list if condition(item)]</a:t>
            </a:r>
          </a:p>
          <a:p>
            <a:r>
              <a:rPr lang="en-US" dirty="0" err="1"/>
              <a:t>Remplace</a:t>
            </a:r>
            <a:r>
              <a:rPr lang="en-US" dirty="0"/>
              <a:t> un </a:t>
            </a:r>
            <a:r>
              <a:rPr lang="en-US" dirty="0" err="1"/>
              <a:t>filtre</a:t>
            </a:r>
            <a:r>
              <a:rPr lang="en-US" dirty="0"/>
              <a:t> et un map</a:t>
            </a:r>
          </a:p>
          <a:p>
            <a:pPr lvl="1"/>
            <a:r>
              <a:rPr lang="en-US" dirty="0"/>
              <a:t>[x for x in a if x &gt; 5]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5907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5"/>
          <p:cNvSpPr txBox="1">
            <a:spLocks noChangeArrowheads="1"/>
          </p:cNvSpPr>
          <p:nvPr/>
        </p:nvSpPr>
        <p:spPr bwMode="auto">
          <a:xfrm>
            <a:off x="3584575" y="2633663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15" name="Line 6"/>
          <p:cNvSpPr>
            <a:spLocks noChangeShapeType="1"/>
          </p:cNvSpPr>
          <p:nvPr/>
        </p:nvSpPr>
        <p:spPr bwMode="auto">
          <a:xfrm>
            <a:off x="3924300" y="2889698"/>
            <a:ext cx="1066799" cy="1180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6" name="Rectangle 7"/>
          <p:cNvSpPr>
            <a:spLocks noChangeArrowheads="1"/>
          </p:cNvSpPr>
          <p:nvPr/>
        </p:nvSpPr>
        <p:spPr bwMode="auto">
          <a:xfrm>
            <a:off x="5029200" y="254948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17" name="Text Box 10"/>
          <p:cNvSpPr txBox="1">
            <a:spLocks noChangeArrowheads="1"/>
          </p:cNvSpPr>
          <p:nvPr/>
        </p:nvSpPr>
        <p:spPr bwMode="auto">
          <a:xfrm>
            <a:off x="3581400" y="35814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18" name="Line 11"/>
          <p:cNvSpPr>
            <a:spLocks noChangeShapeType="1"/>
          </p:cNvSpPr>
          <p:nvPr/>
        </p:nvSpPr>
        <p:spPr bwMode="auto">
          <a:xfrm>
            <a:off x="3962401" y="38100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19" name="Text Box 13"/>
          <p:cNvSpPr txBox="1">
            <a:spLocks noChangeArrowheads="1"/>
          </p:cNvSpPr>
          <p:nvPr/>
        </p:nvSpPr>
        <p:spPr bwMode="auto">
          <a:xfrm>
            <a:off x="3584575" y="4473575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3320" name="Line 14"/>
          <p:cNvSpPr>
            <a:spLocks noChangeShapeType="1"/>
          </p:cNvSpPr>
          <p:nvPr/>
        </p:nvSpPr>
        <p:spPr bwMode="auto">
          <a:xfrm>
            <a:off x="3967163" y="4724400"/>
            <a:ext cx="985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1" name="Rectangle 15"/>
          <p:cNvSpPr>
            <a:spLocks noChangeArrowheads="1"/>
          </p:cNvSpPr>
          <p:nvPr/>
        </p:nvSpPr>
        <p:spPr bwMode="auto">
          <a:xfrm>
            <a:off x="5033963" y="52578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3322" name="Text Box 18"/>
          <p:cNvSpPr txBox="1">
            <a:spLocks noChangeArrowheads="1"/>
          </p:cNvSpPr>
          <p:nvPr/>
        </p:nvSpPr>
        <p:spPr bwMode="auto">
          <a:xfrm>
            <a:off x="3581400" y="54102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3323" name="Line 19"/>
          <p:cNvSpPr>
            <a:spLocks noChangeShapeType="1"/>
          </p:cNvSpPr>
          <p:nvPr/>
        </p:nvSpPr>
        <p:spPr bwMode="auto">
          <a:xfrm>
            <a:off x="3962400" y="5638800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3324" name="Text Box 22"/>
          <p:cNvSpPr txBox="1">
            <a:spLocks noChangeArrowheads="1"/>
          </p:cNvSpPr>
          <p:nvPr/>
        </p:nvSpPr>
        <p:spPr bwMode="auto">
          <a:xfrm>
            <a:off x="990600" y="1676400"/>
            <a:ext cx="1025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1</a:t>
            </a:r>
          </a:p>
        </p:txBody>
      </p:sp>
      <p:sp>
        <p:nvSpPr>
          <p:cNvPr id="13325" name="Text Box 23"/>
          <p:cNvSpPr txBox="1">
            <a:spLocks noChangeArrowheads="1"/>
          </p:cNvSpPr>
          <p:nvPr/>
        </p:nvSpPr>
        <p:spPr bwMode="auto">
          <a:xfrm>
            <a:off x="990600" y="4876800"/>
            <a:ext cx="1457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a+1</a:t>
            </a:r>
          </a:p>
        </p:txBody>
      </p:sp>
      <p:sp>
        <p:nvSpPr>
          <p:cNvPr id="13326" name="Text Box 24"/>
          <p:cNvSpPr txBox="1">
            <a:spLocks noChangeArrowheads="1"/>
          </p:cNvSpPr>
          <p:nvPr/>
        </p:nvSpPr>
        <p:spPr bwMode="auto">
          <a:xfrm>
            <a:off x="990600" y="31242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 = a</a:t>
            </a:r>
          </a:p>
        </p:txBody>
      </p:sp>
      <p:grpSp>
        <p:nvGrpSpPr>
          <p:cNvPr id="13327" name="Group 30"/>
          <p:cNvGrpSpPr>
            <a:grpSpLocks/>
          </p:cNvGrpSpPr>
          <p:nvPr/>
        </p:nvGrpSpPr>
        <p:grpSpPr bwMode="auto">
          <a:xfrm>
            <a:off x="3581400" y="1524000"/>
            <a:ext cx="1982788" cy="762000"/>
            <a:chOff x="2640" y="768"/>
            <a:chExt cx="1249" cy="480"/>
          </a:xfrm>
        </p:grpSpPr>
        <p:sp>
          <p:nvSpPr>
            <p:cNvPr id="13333" name="Text Box 25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3334" name="Line 26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3335" name="Rectangle 27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</p:grpSp>
      <p:sp>
        <p:nvSpPr>
          <p:cNvPr id="13328" name="Rectangle 32"/>
          <p:cNvSpPr>
            <a:spLocks noChangeArrowheads="1"/>
          </p:cNvSpPr>
          <p:nvPr/>
        </p:nvSpPr>
        <p:spPr bwMode="auto">
          <a:xfrm>
            <a:off x="5029200" y="43434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3329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valeurs</a:t>
            </a:r>
            <a:endParaRPr lang="en-US" altLang="fr-FR" dirty="0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5029200" y="3364605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3534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7"/>
          <p:cNvGrpSpPr>
            <a:grpSpLocks/>
          </p:cNvGrpSpPr>
          <p:nvPr/>
        </p:nvGrpSpPr>
        <p:grpSpPr bwMode="auto">
          <a:xfrm>
            <a:off x="4191000" y="2971800"/>
            <a:ext cx="3052763" cy="1371600"/>
            <a:chOff x="861" y="624"/>
            <a:chExt cx="1923" cy="864"/>
          </a:xfrm>
        </p:grpSpPr>
        <p:sp>
          <p:nvSpPr>
            <p:cNvPr id="12310" name="Text Box 5"/>
            <p:cNvSpPr txBox="1">
              <a:spLocks noChangeArrowheads="1"/>
            </p:cNvSpPr>
            <p:nvPr/>
          </p:nvSpPr>
          <p:spPr bwMode="auto">
            <a:xfrm>
              <a:off x="863" y="624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11" name="Line 6"/>
            <p:cNvSpPr>
              <a:spLocks noChangeShapeType="1"/>
            </p:cNvSpPr>
            <p:nvPr/>
          </p:nvSpPr>
          <p:spPr bwMode="auto">
            <a:xfrm>
              <a:off x="1104" y="768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12" name="Rectangle 7"/>
            <p:cNvSpPr>
              <a:spLocks noChangeArrowheads="1"/>
            </p:cNvSpPr>
            <p:nvPr/>
          </p:nvSpPr>
          <p:spPr bwMode="auto">
            <a:xfrm>
              <a:off x="1776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13" name="Rectangle 8"/>
            <p:cNvSpPr>
              <a:spLocks noChangeArrowheads="1"/>
            </p:cNvSpPr>
            <p:nvPr/>
          </p:nvSpPr>
          <p:spPr bwMode="auto">
            <a:xfrm>
              <a:off x="2112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14" name="Rectangle 9"/>
            <p:cNvSpPr>
              <a:spLocks noChangeArrowheads="1"/>
            </p:cNvSpPr>
            <p:nvPr/>
          </p:nvSpPr>
          <p:spPr bwMode="auto">
            <a:xfrm>
              <a:off x="2448" y="816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  <p:sp>
          <p:nvSpPr>
            <p:cNvPr id="12315" name="Text Box 12"/>
            <p:cNvSpPr txBox="1">
              <a:spLocks noChangeArrowheads="1"/>
            </p:cNvSpPr>
            <p:nvPr/>
          </p:nvSpPr>
          <p:spPr bwMode="auto">
            <a:xfrm>
              <a:off x="861" y="1200"/>
              <a:ext cx="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b</a:t>
              </a:r>
            </a:p>
          </p:txBody>
        </p:sp>
        <p:sp>
          <p:nvSpPr>
            <p:cNvPr id="12316" name="Line 13"/>
            <p:cNvSpPr>
              <a:spLocks noChangeShapeType="1"/>
            </p:cNvSpPr>
            <p:nvPr/>
          </p:nvSpPr>
          <p:spPr bwMode="auto">
            <a:xfrm flipV="1">
              <a:off x="1104" y="1104"/>
              <a:ext cx="62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2291" name="Text Box 15"/>
          <p:cNvSpPr txBox="1">
            <a:spLocks noChangeArrowheads="1"/>
          </p:cNvSpPr>
          <p:nvPr/>
        </p:nvSpPr>
        <p:spPr bwMode="auto">
          <a:xfrm>
            <a:off x="4194175" y="4724400"/>
            <a:ext cx="366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</a:t>
            </a:r>
          </a:p>
        </p:txBody>
      </p:sp>
      <p:sp>
        <p:nvSpPr>
          <p:cNvPr id="12292" name="Line 16"/>
          <p:cNvSpPr>
            <a:spLocks noChangeShapeType="1"/>
          </p:cNvSpPr>
          <p:nvPr/>
        </p:nvSpPr>
        <p:spPr bwMode="auto">
          <a:xfrm>
            <a:off x="4576763" y="49530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3" name="Rectangle 17"/>
          <p:cNvSpPr>
            <a:spLocks noChangeArrowheads="1"/>
          </p:cNvSpPr>
          <p:nvPr/>
        </p:nvSpPr>
        <p:spPr bwMode="auto">
          <a:xfrm>
            <a:off x="56435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1</a:t>
            </a:r>
          </a:p>
        </p:txBody>
      </p:sp>
      <p:sp>
        <p:nvSpPr>
          <p:cNvPr id="12294" name="Rectangle 18"/>
          <p:cNvSpPr>
            <a:spLocks noChangeArrowheads="1"/>
          </p:cNvSpPr>
          <p:nvPr/>
        </p:nvSpPr>
        <p:spPr bwMode="auto">
          <a:xfrm>
            <a:off x="61769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2</a:t>
            </a:r>
          </a:p>
        </p:txBody>
      </p:sp>
      <p:sp>
        <p:nvSpPr>
          <p:cNvPr id="12295" name="Rectangle 19"/>
          <p:cNvSpPr>
            <a:spLocks noChangeArrowheads="1"/>
          </p:cNvSpPr>
          <p:nvPr/>
        </p:nvSpPr>
        <p:spPr bwMode="auto">
          <a:xfrm>
            <a:off x="6710363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fr-FR"/>
              <a:t>3</a:t>
            </a:r>
          </a:p>
        </p:txBody>
      </p:sp>
      <p:sp>
        <p:nvSpPr>
          <p:cNvPr id="12296" name="Text Box 20"/>
          <p:cNvSpPr txBox="1">
            <a:spLocks noChangeArrowheads="1"/>
          </p:cNvSpPr>
          <p:nvPr/>
        </p:nvSpPr>
        <p:spPr bwMode="auto">
          <a:xfrm>
            <a:off x="4191000" y="5638800"/>
            <a:ext cx="37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b</a:t>
            </a:r>
          </a:p>
        </p:txBody>
      </p:sp>
      <p:sp>
        <p:nvSpPr>
          <p:cNvPr id="12297" name="Line 21"/>
          <p:cNvSpPr>
            <a:spLocks noChangeShapeType="1"/>
          </p:cNvSpPr>
          <p:nvPr/>
        </p:nvSpPr>
        <p:spPr bwMode="auto">
          <a:xfrm flipV="1">
            <a:off x="4576763" y="5486400"/>
            <a:ext cx="9906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r-FR"/>
          </a:p>
        </p:txBody>
      </p:sp>
      <p:sp>
        <p:nvSpPr>
          <p:cNvPr id="12298" name="Rectangle 22"/>
          <p:cNvSpPr>
            <a:spLocks noChangeArrowheads="1"/>
          </p:cNvSpPr>
          <p:nvPr/>
        </p:nvSpPr>
        <p:spPr bwMode="auto">
          <a:xfrm>
            <a:off x="7248525" y="5029200"/>
            <a:ext cx="533400" cy="762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fr-FR" altLang="fr-FR"/>
          </a:p>
        </p:txBody>
      </p:sp>
      <p:sp>
        <p:nvSpPr>
          <p:cNvPr id="12299" name="Text Box 23"/>
          <p:cNvSpPr txBox="1">
            <a:spLocks noChangeArrowheads="1"/>
          </p:cNvSpPr>
          <p:nvPr/>
        </p:nvSpPr>
        <p:spPr bwMode="auto">
          <a:xfrm>
            <a:off x="7315200" y="5181600"/>
            <a:ext cx="377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4</a:t>
            </a:r>
          </a:p>
        </p:txBody>
      </p:sp>
      <p:sp>
        <p:nvSpPr>
          <p:cNvPr id="12300" name="Text Box 24"/>
          <p:cNvSpPr txBox="1">
            <a:spLocks noChangeArrowheads="1"/>
          </p:cNvSpPr>
          <p:nvPr/>
        </p:nvSpPr>
        <p:spPr bwMode="auto">
          <a:xfrm>
            <a:off x="1600200" y="1981200"/>
            <a:ext cx="2127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 = [1, 2, 3]</a:t>
            </a:r>
          </a:p>
        </p:txBody>
      </p:sp>
      <p:sp>
        <p:nvSpPr>
          <p:cNvPr id="12301" name="Text Box 26"/>
          <p:cNvSpPr txBox="1">
            <a:spLocks noChangeArrowheads="1"/>
          </p:cNvSpPr>
          <p:nvPr/>
        </p:nvSpPr>
        <p:spPr bwMode="auto">
          <a:xfrm>
            <a:off x="1600200" y="5181600"/>
            <a:ext cx="2076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/>
              <a:t>a.append(4)</a:t>
            </a:r>
          </a:p>
        </p:txBody>
      </p:sp>
      <p:sp>
        <p:nvSpPr>
          <p:cNvPr id="12302" name="Text Box 28"/>
          <p:cNvSpPr txBox="1">
            <a:spLocks noChangeArrowheads="1"/>
          </p:cNvSpPr>
          <p:nvPr/>
        </p:nvSpPr>
        <p:spPr bwMode="auto">
          <a:xfrm>
            <a:off x="1600200" y="3429000"/>
            <a:ext cx="102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l"/>
            <a:r>
              <a:rPr lang="en-US" altLang="fr-FR" dirty="0"/>
              <a:t>b = a</a:t>
            </a:r>
          </a:p>
        </p:txBody>
      </p:sp>
      <p:grpSp>
        <p:nvGrpSpPr>
          <p:cNvPr id="12303" name="Group 38"/>
          <p:cNvGrpSpPr>
            <a:grpSpLocks/>
          </p:cNvGrpSpPr>
          <p:nvPr/>
        </p:nvGrpSpPr>
        <p:grpSpPr bwMode="auto">
          <a:xfrm>
            <a:off x="4191000" y="1828800"/>
            <a:ext cx="3049588" cy="762000"/>
            <a:chOff x="2640" y="768"/>
            <a:chExt cx="1921" cy="480"/>
          </a:xfrm>
        </p:grpSpPr>
        <p:sp>
          <p:nvSpPr>
            <p:cNvPr id="12305" name="Text Box 30"/>
            <p:cNvSpPr txBox="1">
              <a:spLocks noChangeArrowheads="1"/>
            </p:cNvSpPr>
            <p:nvPr/>
          </p:nvSpPr>
          <p:spPr bwMode="auto">
            <a:xfrm>
              <a:off x="2640" y="816"/>
              <a:ext cx="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l"/>
              <a:r>
                <a:rPr lang="en-US" altLang="fr-FR"/>
                <a:t>a</a:t>
              </a:r>
            </a:p>
          </p:txBody>
        </p:sp>
        <p:sp>
          <p:nvSpPr>
            <p:cNvPr id="12306" name="Line 31"/>
            <p:cNvSpPr>
              <a:spLocks noChangeShapeType="1"/>
            </p:cNvSpPr>
            <p:nvPr/>
          </p:nvSpPr>
          <p:spPr bwMode="auto">
            <a:xfrm>
              <a:off x="2880" y="1008"/>
              <a:ext cx="6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2307" name="Rectangle 32"/>
            <p:cNvSpPr>
              <a:spLocks noChangeArrowheads="1"/>
            </p:cNvSpPr>
            <p:nvPr/>
          </p:nvSpPr>
          <p:spPr bwMode="auto">
            <a:xfrm>
              <a:off x="3553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1</a:t>
              </a:r>
            </a:p>
          </p:txBody>
        </p:sp>
        <p:sp>
          <p:nvSpPr>
            <p:cNvPr id="12308" name="Rectangle 33"/>
            <p:cNvSpPr>
              <a:spLocks noChangeArrowheads="1"/>
            </p:cNvSpPr>
            <p:nvPr/>
          </p:nvSpPr>
          <p:spPr bwMode="auto">
            <a:xfrm>
              <a:off x="3889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2</a:t>
              </a:r>
            </a:p>
          </p:txBody>
        </p:sp>
        <p:sp>
          <p:nvSpPr>
            <p:cNvPr id="12309" name="Rectangle 34"/>
            <p:cNvSpPr>
              <a:spLocks noChangeArrowheads="1"/>
            </p:cNvSpPr>
            <p:nvPr/>
          </p:nvSpPr>
          <p:spPr bwMode="auto">
            <a:xfrm>
              <a:off x="4225" y="768"/>
              <a:ext cx="336" cy="48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algn="ctr"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r>
                <a:rPr lang="en-US" altLang="fr-FR"/>
                <a:t>3</a:t>
              </a:r>
            </a:p>
          </p:txBody>
        </p:sp>
      </p:grpSp>
      <p:sp>
        <p:nvSpPr>
          <p:cNvPr id="12304" name="Rectangle 3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r-FR" dirty="0"/>
              <a:t>Les types </a:t>
            </a:r>
            <a:r>
              <a:rPr lang="en-US" altLang="fr-FR" dirty="0" err="1"/>
              <a:t>références</a:t>
            </a:r>
            <a:endParaRPr lang="en-US" altLang="fr-FR" dirty="0"/>
          </a:p>
        </p:txBody>
      </p:sp>
    </p:spTree>
    <p:extLst>
      <p:ext uri="{BB962C8B-B14F-4D97-AF65-F5344CB8AC3E}">
        <p14:creationId xmlns:p14="http://schemas.microsoft.com/office/powerpoint/2010/main" val="194456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Remarques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smtClean="0"/>
              <a:t>Les </a:t>
            </a:r>
            <a:r>
              <a:rPr lang="en-GB" altLang="fr-FR" dirty="0" err="1"/>
              <a:t>opérateurs</a:t>
            </a:r>
            <a:r>
              <a:rPr lang="en-GB" altLang="fr-FR" dirty="0"/>
              <a:t> </a:t>
            </a:r>
            <a:r>
              <a:rPr lang="en-GB" altLang="fr-FR" b="1" dirty="0"/>
              <a:t>is</a:t>
            </a:r>
            <a:r>
              <a:rPr lang="en-GB" altLang="fr-FR" dirty="0"/>
              <a:t> et </a:t>
            </a:r>
            <a:r>
              <a:rPr lang="en-GB" altLang="fr-FR" b="1" dirty="0"/>
              <a:t>is not</a:t>
            </a:r>
            <a:r>
              <a:rPr lang="en-GB" altLang="fr-FR" dirty="0"/>
              <a:t> </a:t>
            </a:r>
            <a:r>
              <a:rPr lang="en-GB" altLang="fr-FR" dirty="0" err="1"/>
              <a:t>vérifient</a:t>
            </a:r>
            <a:r>
              <a:rPr lang="en-GB" altLang="fr-FR" dirty="0"/>
              <a:t> </a:t>
            </a:r>
            <a:r>
              <a:rPr lang="en-GB" altLang="fr-FR" dirty="0" err="1"/>
              <a:t>si</a:t>
            </a:r>
            <a:r>
              <a:rPr lang="en-GB" altLang="fr-FR" dirty="0"/>
              <a:t> </a:t>
            </a:r>
            <a:r>
              <a:rPr lang="en-GB" altLang="fr-FR" dirty="0" err="1"/>
              <a:t>deux</a:t>
            </a:r>
            <a:r>
              <a:rPr lang="en-GB" altLang="fr-FR" dirty="0"/>
              <a:t>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dirty="0"/>
              <a:t> </a:t>
            </a:r>
            <a:r>
              <a:rPr lang="en-GB" altLang="fr-FR" dirty="0" err="1"/>
              <a:t>réellement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objet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ceci</a:t>
            </a:r>
            <a:r>
              <a:rPr lang="en-GB" altLang="fr-FR" dirty="0"/>
              <a:t> se </a:t>
            </a:r>
            <a:r>
              <a:rPr lang="en-GB" altLang="fr-FR" dirty="0" err="1"/>
              <a:t>justifie</a:t>
            </a:r>
            <a:r>
              <a:rPr lang="en-GB" altLang="fr-FR" dirty="0"/>
              <a:t> </a:t>
            </a:r>
            <a:r>
              <a:rPr lang="en-GB" altLang="fr-FR" dirty="0" err="1"/>
              <a:t>seulement</a:t>
            </a:r>
            <a:r>
              <a:rPr lang="en-GB" altLang="fr-FR" dirty="0"/>
              <a:t> pour les </a:t>
            </a:r>
            <a:r>
              <a:rPr lang="en-GB" altLang="fr-FR" dirty="0" err="1"/>
              <a:t>objets</a:t>
            </a:r>
            <a:r>
              <a:rPr lang="en-GB" altLang="fr-FR" dirty="0"/>
              <a:t> </a:t>
            </a:r>
            <a:r>
              <a:rPr lang="en-GB" altLang="fr-FR" dirty="0" err="1"/>
              <a:t>modifiables</a:t>
            </a:r>
            <a:r>
              <a:rPr lang="en-GB" altLang="fr-FR" dirty="0"/>
              <a:t> </a:t>
            </a:r>
            <a:r>
              <a:rPr lang="en-GB" altLang="fr-FR" dirty="0" err="1"/>
              <a:t>comme</a:t>
            </a:r>
            <a:r>
              <a:rPr lang="en-GB" altLang="fr-FR" dirty="0"/>
              <a:t> les </a:t>
            </a:r>
            <a:r>
              <a:rPr lang="en-GB" altLang="fr-FR" dirty="0" err="1"/>
              <a:t>listes</a:t>
            </a:r>
            <a:endParaRPr lang="en-GB" altLang="fr-FR" dirty="0"/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/>
              <a:t>Pour cloner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utiliser la </a:t>
            </a:r>
            <a:r>
              <a:rPr lang="en-GB" altLang="fr-FR" dirty="0" err="1"/>
              <a:t>fonction</a:t>
            </a:r>
            <a:r>
              <a:rPr lang="en-GB" altLang="fr-FR" dirty="0"/>
              <a:t> list()</a:t>
            </a:r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dirty="0" err="1"/>
              <a:t>Transforme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collection de </a:t>
            </a:r>
            <a:r>
              <a:rPr lang="en-GB" altLang="fr-FR" dirty="0" err="1"/>
              <a:t>valeurs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endParaRPr lang="en-GB" altLang="fr-FR" dirty="0"/>
          </a:p>
          <a:p>
            <a:pPr lvl="1"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dirty="0"/>
          </a:p>
        </p:txBody>
      </p:sp>
    </p:spTree>
    <p:extLst>
      <p:ext uri="{BB962C8B-B14F-4D97-AF65-F5344CB8AC3E}">
        <p14:creationId xmlns:p14="http://schemas.microsoft.com/office/powerpoint/2010/main" val="299770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Tuples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Est une collection de valeurs non modifiable</a:t>
            </a:r>
          </a:p>
          <a:p>
            <a:r>
              <a:rPr lang="en-GB" altLang="fr-FR" dirty="0"/>
              <a:t>Des </a:t>
            </a:r>
            <a:r>
              <a:rPr lang="en-GB" altLang="fr-FR" dirty="0" err="1"/>
              <a:t>valeurs</a:t>
            </a:r>
            <a:r>
              <a:rPr lang="en-GB" altLang="fr-FR" dirty="0"/>
              <a:t> (entre </a:t>
            </a:r>
            <a:r>
              <a:rPr lang="en-GB" altLang="fr-FR" dirty="0" err="1"/>
              <a:t>parenthèses</a:t>
            </a:r>
            <a:r>
              <a:rPr lang="en-GB" altLang="fr-FR" dirty="0"/>
              <a:t>) </a:t>
            </a:r>
            <a:r>
              <a:rPr lang="en-GB" altLang="fr-FR" dirty="0" err="1"/>
              <a:t>séparées</a:t>
            </a:r>
            <a:r>
              <a:rPr lang="en-GB" altLang="fr-FR" dirty="0"/>
              <a:t> par des virgules</a:t>
            </a:r>
          </a:p>
          <a:p>
            <a:pPr lvl="1"/>
            <a:r>
              <a:rPr lang="en-GB" altLang="fr-FR" dirty="0"/>
              <a:t>&gt;&gt;&gt;tuple=(0,1.4,’world’)</a:t>
            </a:r>
          </a:p>
          <a:p>
            <a:r>
              <a:rPr lang="en-GB" altLang="fr-FR" dirty="0" err="1"/>
              <a:t>Très</a:t>
            </a:r>
            <a:r>
              <a:rPr lang="en-GB" altLang="fr-FR" dirty="0"/>
              <a:t> utile pour les retours de </a:t>
            </a:r>
            <a:r>
              <a:rPr lang="en-GB" altLang="fr-FR" dirty="0" err="1"/>
              <a:t>fonctions</a:t>
            </a:r>
            <a:endParaRPr lang="en-GB" altLang="fr-FR" dirty="0"/>
          </a:p>
          <a:p>
            <a:pPr lvl="1"/>
            <a:r>
              <a:rPr lang="en-GB" altLang="fr-FR" dirty="0" err="1"/>
              <a:t>Egalement</a:t>
            </a:r>
            <a:r>
              <a:rPr lang="en-GB" altLang="fr-FR" dirty="0"/>
              <a:t> pour les </a:t>
            </a:r>
            <a:r>
              <a:rPr lang="en-GB" altLang="fr-FR" dirty="0" err="1"/>
              <a:t>appels</a:t>
            </a:r>
            <a:r>
              <a:rPr lang="en-GB" altLang="fr-FR" dirty="0"/>
              <a:t> pour assurer de la non modification des </a:t>
            </a:r>
            <a:r>
              <a:rPr lang="en-GB" altLang="fr-FR" dirty="0" err="1"/>
              <a:t>valeurs</a:t>
            </a:r>
            <a:endParaRPr lang="en-GB" altLang="fr-FR" dirty="0"/>
          </a:p>
          <a:p>
            <a:r>
              <a:rPr lang="en-GB" altLang="fr-FR" dirty="0" err="1"/>
              <a:t>Rapide</a:t>
            </a:r>
            <a:endParaRPr lang="en-GB" altLang="fr-FR" dirty="0"/>
          </a:p>
          <a:p>
            <a:r>
              <a:rPr lang="en-GB" altLang="fr-FR" dirty="0"/>
              <a:t>t</a:t>
            </a:r>
            <a:r>
              <a:rPr lang="en-GB" altLang="fr-FR"/>
              <a:t>uple</a:t>
            </a:r>
            <a:r>
              <a:rPr lang="en-GB" altLang="fr-FR" dirty="0"/>
              <a:t>()</a:t>
            </a:r>
          </a:p>
          <a:p>
            <a:pPr lvl="1"/>
            <a:r>
              <a:rPr lang="en-GB" altLang="fr-FR" dirty="0" err="1"/>
              <a:t>Convertit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tuple </a:t>
            </a:r>
            <a:r>
              <a:rPr lang="en-GB" altLang="fr-FR" dirty="0" err="1"/>
              <a:t>en</a:t>
            </a:r>
            <a:r>
              <a:rPr lang="en-GB" altLang="fr-FR" dirty="0"/>
              <a:t> la </a:t>
            </a:r>
            <a:r>
              <a:rPr lang="en-GB" altLang="fr-FR" dirty="0" err="1"/>
              <a:t>clonant</a:t>
            </a:r>
            <a:r>
              <a:rPr lang="en-GB" altLang="fr-FR" dirty="0"/>
              <a:t> </a:t>
            </a:r>
            <a:r>
              <a:rPr lang="en-GB" altLang="fr-FR" dirty="0" err="1"/>
              <a:t>ou</a:t>
            </a:r>
            <a:r>
              <a:rPr lang="en-GB" altLang="fr-FR" dirty="0"/>
              <a:t> clone le tuple</a:t>
            </a:r>
          </a:p>
          <a:p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58817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 sur les </a:t>
            </a:r>
            <a:r>
              <a:rPr lang="fr-FR" dirty="0" err="1"/>
              <a:t>tuples</a:t>
            </a:r>
            <a:endParaRPr lang="fr-FR" dirty="0"/>
          </a:p>
        </p:txBody>
      </p:sp>
      <p:pic>
        <p:nvPicPr>
          <p:cNvPr id="4" name="Picture 6" descr="D:\python\sv4884904.gif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177431"/>
            <a:ext cx="64008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080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dictionnaires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un ensemble non </a:t>
            </a:r>
            <a:r>
              <a:rPr lang="en-GB" altLang="fr-FR" dirty="0" err="1"/>
              <a:t>ordonnés</a:t>
            </a:r>
            <a:r>
              <a:rPr lang="en-GB" altLang="fr-FR" dirty="0"/>
              <a:t> de couples </a:t>
            </a:r>
            <a:r>
              <a:rPr lang="en-GB" altLang="fr-FR" dirty="0" err="1"/>
              <a:t>clé:valeur</a:t>
            </a:r>
            <a:r>
              <a:rPr lang="en-GB" altLang="fr-FR" dirty="0"/>
              <a:t> avec des </a:t>
            </a:r>
            <a:r>
              <a:rPr lang="en-GB" altLang="fr-FR" dirty="0" err="1"/>
              <a:t>clés</a:t>
            </a:r>
            <a:r>
              <a:rPr lang="en-GB" altLang="fr-FR" dirty="0"/>
              <a:t> </a:t>
            </a:r>
            <a:r>
              <a:rPr lang="en-GB" altLang="fr-FR" dirty="0" err="1"/>
              <a:t>uniques</a:t>
            </a:r>
            <a:endParaRPr lang="en-GB" altLang="fr-FR" dirty="0"/>
          </a:p>
          <a:p>
            <a:pPr eaLnBrk="1" hangingPunct="1"/>
            <a:r>
              <a:rPr lang="en-GB" altLang="fr-FR" dirty="0"/>
              <a:t>Des couples </a:t>
            </a:r>
            <a:r>
              <a:rPr lang="en-GB" altLang="fr-FR" dirty="0" err="1"/>
              <a:t>clé:valeur</a:t>
            </a:r>
            <a:r>
              <a:rPr lang="en-GB" altLang="fr-FR" dirty="0"/>
              <a:t>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 et entre accolades</a:t>
            </a:r>
          </a:p>
          <a:p>
            <a:pPr lvl="1" eaLnBrk="1" hangingPunct="1"/>
            <a:r>
              <a:rPr lang="en-GB" altLang="fr-FR" i="1" dirty="0">
                <a:solidFill>
                  <a:schemeClr val="accent2"/>
                </a:solidFill>
              </a:rPr>
              <a:t>&gt;&gt;&gt; </a:t>
            </a:r>
            <a:r>
              <a:rPr lang="en-GB" altLang="fr-FR" i="1" dirty="0" err="1">
                <a:solidFill>
                  <a:schemeClr val="accent2"/>
                </a:solidFill>
              </a:rPr>
              <a:t>dico</a:t>
            </a:r>
            <a:r>
              <a:rPr lang="en-GB" altLang="fr-FR" i="1" dirty="0">
                <a:solidFill>
                  <a:schemeClr val="accent2"/>
                </a:solidFill>
              </a:rPr>
              <a:t> = {`</a:t>
            </a:r>
            <a:r>
              <a:rPr lang="en-GB" altLang="fr-FR" i="1" dirty="0" err="1">
                <a:solidFill>
                  <a:schemeClr val="accent2"/>
                </a:solidFill>
              </a:rPr>
              <a:t>japon</a:t>
            </a:r>
            <a:r>
              <a:rPr lang="en-GB" altLang="fr-FR" i="1" dirty="0">
                <a:solidFill>
                  <a:schemeClr val="accent2"/>
                </a:solidFill>
              </a:rPr>
              <a:t>' :'japan', `chine' :'china'}</a:t>
            </a:r>
            <a:r>
              <a:rPr lang="en-GB" altLang="fr-FR" dirty="0">
                <a:solidFill>
                  <a:schemeClr val="accent2"/>
                </a:solidFill>
              </a:rPr>
              <a:t> </a:t>
            </a:r>
          </a:p>
          <a:p>
            <a:pPr eaLnBrk="1" hangingPunct="1"/>
            <a:r>
              <a:rPr lang="en-GB" altLang="fr-FR" dirty="0"/>
              <a:t>Un </a:t>
            </a:r>
            <a:r>
              <a:rPr lang="en-GB" altLang="fr-FR" dirty="0" err="1"/>
              <a:t>dictionnaire</a:t>
            </a:r>
            <a:r>
              <a:rPr lang="en-GB" altLang="fr-FR" dirty="0"/>
              <a:t> </a:t>
            </a:r>
            <a:r>
              <a:rPr lang="en-GB" altLang="fr-FR" dirty="0" err="1"/>
              <a:t>est</a:t>
            </a:r>
            <a:r>
              <a:rPr lang="en-GB" altLang="fr-FR" dirty="0"/>
              <a:t> </a:t>
            </a:r>
            <a:r>
              <a:rPr lang="en-GB" altLang="fr-FR" dirty="0" err="1"/>
              <a:t>indexé</a:t>
            </a:r>
            <a:r>
              <a:rPr lang="en-GB" altLang="fr-FR" dirty="0"/>
              <a:t> par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clé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être</a:t>
            </a:r>
            <a:r>
              <a:rPr lang="en-GB" altLang="fr-FR" dirty="0"/>
              <a:t> de </a:t>
            </a:r>
            <a:r>
              <a:rPr lang="en-GB" altLang="fr-FR" dirty="0" err="1"/>
              <a:t>n’importe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type non-modifiable (</a:t>
            </a:r>
            <a:r>
              <a:rPr lang="en-GB" altLang="fr-FR" dirty="0" err="1"/>
              <a:t>hachage</a:t>
            </a:r>
            <a:r>
              <a:rPr lang="en-GB" altLang="fr-FR" dirty="0"/>
              <a:t>)</a:t>
            </a:r>
          </a:p>
          <a:p>
            <a:pPr lvl="1" eaLnBrk="1" hangingPunct="1"/>
            <a:r>
              <a:rPr lang="en-GB" altLang="fr-FR" dirty="0"/>
              <a:t>string, </a:t>
            </a:r>
            <a:r>
              <a:rPr lang="en-GB" altLang="fr-FR" dirty="0" err="1"/>
              <a:t>nombre</a:t>
            </a:r>
            <a:r>
              <a:rPr lang="en-GB" altLang="fr-FR" dirty="0"/>
              <a:t>, tuples de string et </a:t>
            </a:r>
            <a:r>
              <a:rPr lang="en-GB" altLang="fr-FR" dirty="0" err="1"/>
              <a:t>nombre</a:t>
            </a:r>
            <a:endParaRPr lang="en-GB" altLang="fr-FR" dirty="0"/>
          </a:p>
          <a:p>
            <a:pPr eaLnBrk="1" hangingPunct="1"/>
            <a:r>
              <a:rPr lang="en-GB" altLang="fr-FR" dirty="0" err="1"/>
              <a:t>Très</a:t>
            </a:r>
            <a:r>
              <a:rPr lang="en-GB" altLang="fr-FR" dirty="0"/>
              <a:t> </a:t>
            </a:r>
            <a:r>
              <a:rPr lang="en-GB" altLang="fr-FR" dirty="0" err="1"/>
              <a:t>rapide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Algorithme</a:t>
            </a:r>
            <a:r>
              <a:rPr lang="en-GB" altLang="fr-FR" dirty="0"/>
              <a:t> de </a:t>
            </a:r>
            <a:r>
              <a:rPr lang="en-GB" altLang="fr-FR" dirty="0" err="1"/>
              <a:t>hachage</a:t>
            </a:r>
            <a:endParaRPr lang="en-GB" altLang="fr-FR" dirty="0"/>
          </a:p>
          <a:p>
            <a:pPr lvl="1" eaLnBrk="1" hangingPunct="1"/>
            <a:r>
              <a:rPr lang="en-GB" altLang="fr-FR" dirty="0" err="1"/>
              <a:t>Perte</a:t>
            </a:r>
            <a:r>
              <a:rPr lang="en-GB" altLang="fr-FR" dirty="0"/>
              <a:t> de </a:t>
            </a:r>
            <a:r>
              <a:rPr lang="en-GB" altLang="fr-FR" dirty="0" err="1"/>
              <a:t>l’ordre</a:t>
            </a:r>
            <a:r>
              <a:rPr lang="en-GB" altLang="fr-FR" dirty="0"/>
              <a:t> </a:t>
            </a:r>
            <a:r>
              <a:rPr lang="en-GB" altLang="fr-FR" dirty="0" err="1"/>
              <a:t>sauf</a:t>
            </a:r>
            <a:r>
              <a:rPr lang="en-GB" altLang="fr-FR" dirty="0"/>
              <a:t> pour </a:t>
            </a:r>
            <a:r>
              <a:rPr lang="en-GB" altLang="fr-FR" dirty="0" err="1"/>
              <a:t>collections.OrderedDict</a:t>
            </a:r>
            <a:endParaRPr lang="en-GB" alt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6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dictionnaire</a:t>
            </a:r>
          </a:p>
        </p:txBody>
      </p:sp>
      <p:pic>
        <p:nvPicPr>
          <p:cNvPr id="4" name="Picture 6" descr="D:\python\sv48849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2137" y="1388375"/>
            <a:ext cx="6400800" cy="4200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899592" y="5821406"/>
            <a:ext cx="8766051" cy="86409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GB" altLang="fr-FR" dirty="0" err="1"/>
              <a:t>has_keys</a:t>
            </a:r>
            <a:r>
              <a:rPr lang="en-GB" altLang="fr-FR" dirty="0"/>
              <a:t> </a:t>
            </a:r>
            <a:r>
              <a:rPr lang="en-GB" altLang="fr-FR" dirty="0" err="1"/>
              <a:t>remplacé</a:t>
            </a:r>
            <a:r>
              <a:rPr lang="en-GB" altLang="fr-FR" dirty="0"/>
              <a:t> par in </a:t>
            </a:r>
            <a:r>
              <a:rPr lang="en-GB" altLang="fr-FR" dirty="0" err="1"/>
              <a:t>en</a:t>
            </a:r>
            <a:r>
              <a:rPr lang="en-GB" altLang="fr-FR" dirty="0"/>
              <a:t> python 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34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listes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dirty="0"/>
              <a:t>Il </a:t>
            </a:r>
            <a:r>
              <a:rPr lang="en-GB" altLang="fr-FR" dirty="0" err="1"/>
              <a:t>s’agit</a:t>
            </a:r>
            <a:r>
              <a:rPr lang="en-GB" altLang="fr-FR" dirty="0"/>
              <a:t> </a:t>
            </a:r>
            <a:r>
              <a:rPr lang="en-GB" altLang="fr-FR" dirty="0" err="1"/>
              <a:t>d’une</a:t>
            </a:r>
            <a:r>
              <a:rPr lang="en-GB" altLang="fr-FR" dirty="0"/>
              <a:t> collection </a:t>
            </a:r>
            <a:r>
              <a:rPr lang="en-GB" altLang="fr-FR" dirty="0" err="1"/>
              <a:t>d’objets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</a:t>
            </a:r>
            <a:r>
              <a:rPr lang="en-GB" altLang="fr-FR" dirty="0" err="1"/>
              <a:t>valeurs</a:t>
            </a:r>
            <a:r>
              <a:rPr lang="en-GB" altLang="fr-FR" dirty="0"/>
              <a:t> (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éléments</a:t>
            </a:r>
            <a:r>
              <a:rPr lang="en-GB" altLang="fr-FR" dirty="0"/>
              <a:t>) entre crochets </a:t>
            </a:r>
            <a:r>
              <a:rPr lang="en-GB" altLang="fr-FR" dirty="0" err="1"/>
              <a:t>séparés</a:t>
            </a:r>
            <a:r>
              <a:rPr lang="en-GB" altLang="fr-FR" dirty="0"/>
              <a:t> par des virgules.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éléments</a:t>
            </a:r>
            <a:r>
              <a:rPr lang="en-GB" altLang="fr-FR" dirty="0"/>
              <a:t> de la </a:t>
            </a:r>
            <a:r>
              <a:rPr lang="en-GB" altLang="fr-FR" dirty="0" err="1"/>
              <a:t>liste</a:t>
            </a:r>
            <a:r>
              <a:rPr lang="en-GB" altLang="fr-FR" dirty="0"/>
              <a:t> </a:t>
            </a:r>
            <a:r>
              <a:rPr lang="en-GB" altLang="fr-FR" dirty="0" err="1"/>
              <a:t>n’ont</a:t>
            </a:r>
            <a:r>
              <a:rPr lang="en-GB" altLang="fr-FR" dirty="0"/>
              <a:t> pas </a:t>
            </a:r>
            <a:r>
              <a:rPr lang="en-GB" altLang="fr-FR" dirty="0" err="1"/>
              <a:t>nécessairement</a:t>
            </a:r>
            <a:r>
              <a:rPr lang="en-GB" altLang="fr-FR" dirty="0"/>
              <a:t> le </a:t>
            </a:r>
            <a:r>
              <a:rPr lang="en-GB" altLang="fr-FR" dirty="0" err="1"/>
              <a:t>même</a:t>
            </a:r>
            <a:r>
              <a:rPr lang="en-GB" altLang="fr-FR" dirty="0"/>
              <a:t> type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dirty="0" err="1"/>
              <a:t>Voici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liste</a:t>
            </a:r>
            <a:r>
              <a:rPr lang="en-GB" altLang="fr-FR" dirty="0"/>
              <a:t> de 4 </a:t>
            </a:r>
            <a:r>
              <a:rPr lang="en-GB" altLang="fr-FR" dirty="0" err="1"/>
              <a:t>éléments</a:t>
            </a:r>
            <a:endParaRPr lang="en-GB" altLang="fr-FR" dirty="0"/>
          </a:p>
          <a:p>
            <a:pPr lvl="1" eaLnBrk="1" hangingPunct="1">
              <a:lnSpc>
                <a:spcPct val="90000"/>
              </a:lnSpc>
            </a:pPr>
            <a:r>
              <a:rPr lang="en-GB" altLang="fr-FR" dirty="0"/>
              <a:t>&gt;&gt;&gt;a = [‘spam’, ‘eggs’,100,1234]				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dirty="0" err="1"/>
              <a:t>Comme</a:t>
            </a:r>
            <a:r>
              <a:rPr lang="en-GB" altLang="fr-FR" dirty="0"/>
              <a:t> les indices des </a:t>
            </a:r>
            <a:r>
              <a:rPr lang="en-GB" altLang="fr-FR" dirty="0" err="1"/>
              <a:t>chaînes</a:t>
            </a:r>
            <a:r>
              <a:rPr lang="en-GB" altLang="fr-FR" dirty="0"/>
              <a:t>, les indices des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commencent</a:t>
            </a:r>
            <a:r>
              <a:rPr lang="en-GB" altLang="fr-FR" dirty="0"/>
              <a:t> à 0, et 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peuvent</a:t>
            </a:r>
            <a:r>
              <a:rPr lang="en-GB" altLang="fr-FR" dirty="0"/>
              <a:t> </a:t>
            </a:r>
            <a:r>
              <a:rPr lang="en-GB" altLang="fr-FR" dirty="0" err="1"/>
              <a:t>étre</a:t>
            </a:r>
            <a:r>
              <a:rPr lang="en-GB" altLang="fr-FR" dirty="0"/>
              <a:t> </a:t>
            </a:r>
            <a:r>
              <a:rPr lang="en-GB" altLang="fr-FR" dirty="0" err="1"/>
              <a:t>découpées</a:t>
            </a:r>
            <a:r>
              <a:rPr lang="en-GB" altLang="fr-FR" dirty="0"/>
              <a:t>, </a:t>
            </a:r>
            <a:r>
              <a:rPr lang="en-GB" altLang="fr-FR" dirty="0" err="1"/>
              <a:t>concaténées</a:t>
            </a:r>
            <a:endParaRPr lang="en-GB" altLang="fr-FR" dirty="0"/>
          </a:p>
          <a:p>
            <a:pPr eaLnBrk="1" hangingPunct="1">
              <a:lnSpc>
                <a:spcPct val="90000"/>
              </a:lnSpc>
            </a:pPr>
            <a:r>
              <a:rPr lang="en-GB" altLang="fr-FR" dirty="0"/>
              <a:t>Les </a:t>
            </a:r>
            <a:r>
              <a:rPr lang="en-GB" altLang="fr-FR" dirty="0" err="1"/>
              <a:t>listes</a:t>
            </a:r>
            <a:r>
              <a:rPr lang="en-GB" altLang="fr-FR" dirty="0"/>
              <a:t> </a:t>
            </a:r>
            <a:r>
              <a:rPr lang="en-GB" altLang="fr-FR" dirty="0" err="1"/>
              <a:t>sont</a:t>
            </a:r>
            <a:r>
              <a:rPr lang="en-GB" altLang="fr-FR" b="1" dirty="0"/>
              <a:t> </a:t>
            </a:r>
            <a:r>
              <a:rPr lang="en-GB" altLang="fr-FR" b="1" dirty="0" err="1"/>
              <a:t>modifiables</a:t>
            </a:r>
            <a:r>
              <a:rPr lang="en-GB" altLang="fr-FR" dirty="0" err="1"/>
              <a:t>,on</a:t>
            </a:r>
            <a:r>
              <a:rPr lang="en-GB" altLang="fr-FR" dirty="0"/>
              <a:t>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donc</a:t>
            </a:r>
            <a:r>
              <a:rPr lang="en-GB" altLang="fr-FR" dirty="0"/>
              <a:t> changer les </a:t>
            </a:r>
            <a:r>
              <a:rPr lang="en-GB" altLang="fr-FR" dirty="0" err="1"/>
              <a:t>éléments</a:t>
            </a:r>
            <a:r>
              <a:rPr lang="en-GB" altLang="fr-FR" dirty="0"/>
              <a:t> </a:t>
            </a:r>
            <a:r>
              <a:rPr lang="en-GB" altLang="fr-FR" dirty="0" err="1"/>
              <a:t>individuellement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300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62000" y="1828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tel = {'jack': 4098, 'sape': 4139}       	&gt;&gt;&gt; tel['guido'] = 4127				&gt;&gt;&gt; tel							{'sape': 4139, 'guido': 4127, 'jack': 4098}	&gt;&gt;&gt; tel['jack']						4098							&gt;&gt;&gt; del tel['sape']					&gt;&gt;&gt; tel['irv'] = 4127					&gt;&gt;&gt; tel							{'guido': 4127, 'irv': 4127, 'jack': 4098}	&gt;&gt;&gt; tel.keys()						['guido', 'irv', 'jack']				&gt;&gt;&gt; tel.has_key('guido')			       	1</a:t>
            </a: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>
              <a:solidFill>
                <a:schemeClr val="accent2"/>
              </a:solidFill>
            </a:endParaRPr>
          </a:p>
          <a:p>
            <a:pPr eaLnBrk="1" hangingPunct="1"/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915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zip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lier 2 listes en une liste de </a:t>
            </a:r>
            <a:r>
              <a:rPr lang="fr-FR" dirty="0" err="1"/>
              <a:t>tuples</a:t>
            </a:r>
            <a:endParaRPr lang="fr-FR" dirty="0"/>
          </a:p>
          <a:p>
            <a:pPr lvl="1"/>
            <a:r>
              <a:rPr lang="es-ES" dirty="0"/>
              <a:t>x = [1, 2, 3]</a:t>
            </a:r>
          </a:p>
          <a:p>
            <a:pPr lvl="1"/>
            <a:r>
              <a:rPr lang="es-ES" dirty="0"/>
              <a:t>y = [4, 5, 6]</a:t>
            </a:r>
          </a:p>
          <a:p>
            <a:pPr lvl="1"/>
            <a:r>
              <a:rPr lang="es-ES" dirty="0" err="1"/>
              <a:t>zipped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(x, y)</a:t>
            </a:r>
          </a:p>
          <a:p>
            <a:pPr lvl="1"/>
            <a:r>
              <a:rPr lang="es-ES" dirty="0"/>
              <a:t># [(1, 4), (2, 5), (3, 6)]</a:t>
            </a:r>
          </a:p>
          <a:p>
            <a:r>
              <a:rPr lang="es-ES" dirty="0" err="1"/>
              <a:t>Utilise</a:t>
            </a:r>
            <a:r>
              <a:rPr lang="es-ES" dirty="0"/>
              <a:t> </a:t>
            </a:r>
            <a:r>
              <a:rPr lang="es-ES" dirty="0" err="1"/>
              <a:t>pour</a:t>
            </a:r>
            <a:r>
              <a:rPr lang="es-ES" dirty="0"/>
              <a:t> </a:t>
            </a:r>
            <a:r>
              <a:rPr lang="es-ES" dirty="0" err="1"/>
              <a:t>retourner</a:t>
            </a:r>
            <a:r>
              <a:rPr lang="es-ES" dirty="0"/>
              <a:t> des </a:t>
            </a:r>
            <a:r>
              <a:rPr lang="es-ES" dirty="0" err="1"/>
              <a:t>tuples</a:t>
            </a:r>
            <a:r>
              <a:rPr lang="es-ES" dirty="0"/>
              <a:t> </a:t>
            </a:r>
            <a:r>
              <a:rPr lang="es-ES" dirty="0" err="1"/>
              <a:t>clés</a:t>
            </a:r>
            <a:r>
              <a:rPr lang="es-ES" dirty="0"/>
              <a:t> </a:t>
            </a:r>
            <a:r>
              <a:rPr lang="es-ES" dirty="0" err="1"/>
              <a:t>valeurs</a:t>
            </a:r>
            <a:endParaRPr lang="es-ES" dirty="0"/>
          </a:p>
          <a:p>
            <a:pPr lvl="1"/>
            <a:r>
              <a:rPr lang="es-ES" dirty="0" err="1"/>
              <a:t>keys</a:t>
            </a:r>
            <a:r>
              <a:rPr lang="es-ES" dirty="0"/>
              <a:t> = [“París”, “London”, “</a:t>
            </a:r>
            <a:r>
              <a:rPr lang="es-ES" dirty="0" err="1"/>
              <a:t>Berlin</a:t>
            </a:r>
            <a:r>
              <a:rPr lang="es-ES" dirty="0"/>
              <a:t>”]</a:t>
            </a:r>
          </a:p>
          <a:p>
            <a:pPr lvl="1"/>
            <a:r>
              <a:rPr lang="es-ES" dirty="0" err="1"/>
              <a:t>values</a:t>
            </a:r>
            <a:r>
              <a:rPr lang="es-ES" dirty="0"/>
              <a:t> = [19, 15, 22]</a:t>
            </a:r>
          </a:p>
          <a:p>
            <a:pPr lvl="1"/>
            <a:r>
              <a:rPr lang="es-ES" dirty="0" err="1"/>
              <a:t>temperatures</a:t>
            </a:r>
            <a:r>
              <a:rPr lang="es-ES" dirty="0"/>
              <a:t> = </a:t>
            </a:r>
            <a:r>
              <a:rPr lang="es-ES" dirty="0" err="1"/>
              <a:t>zip</a:t>
            </a:r>
            <a:r>
              <a:rPr lang="es-ES" dirty="0"/>
              <a:t>(</a:t>
            </a:r>
            <a:r>
              <a:rPr lang="es-ES" dirty="0" err="1"/>
              <a:t>keys</a:t>
            </a:r>
            <a:r>
              <a:rPr lang="es-ES" dirty="0"/>
              <a:t>, </a:t>
            </a:r>
            <a:r>
              <a:rPr lang="es-ES" dirty="0" err="1"/>
              <a:t>values</a:t>
            </a:r>
            <a:r>
              <a:rPr lang="es-ES" dirty="0"/>
              <a:t>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0680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Iterator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listes, listes en intentions, générateurs, </a:t>
            </a:r>
            <a:r>
              <a:rPr lang="fr-FR" dirty="0" err="1"/>
              <a:t>tuples</a:t>
            </a:r>
            <a:r>
              <a:rPr lang="fr-FR" dirty="0"/>
              <a:t> et clés de dictionnaires sont des </a:t>
            </a:r>
            <a:r>
              <a:rPr lang="fr-FR" dirty="0" err="1"/>
              <a:t>itérateurs</a:t>
            </a:r>
            <a:endParaRPr lang="fr-FR" dirty="0"/>
          </a:p>
          <a:p>
            <a:r>
              <a:rPr lang="fr-FR" dirty="0" err="1"/>
              <a:t>Iterator</a:t>
            </a:r>
            <a:endParaRPr lang="fr-FR" dirty="0"/>
          </a:p>
          <a:p>
            <a:r>
              <a:rPr lang="fr-FR" dirty="0"/>
              <a:t>Possibilités de faire des for</a:t>
            </a:r>
          </a:p>
          <a:p>
            <a:pPr lvl="1"/>
            <a:r>
              <a:rPr lang="fr-FR" dirty="0"/>
              <a:t>Méthodes __</a:t>
            </a:r>
            <a:r>
              <a:rPr lang="fr-FR" dirty="0" err="1"/>
              <a:t>iter</a:t>
            </a:r>
            <a:r>
              <a:rPr lang="fr-FR" dirty="0"/>
              <a:t>__() et </a:t>
            </a:r>
            <a:r>
              <a:rPr lang="fr-FR" dirty="0" err="1"/>
              <a:t>next</a:t>
            </a:r>
            <a:r>
              <a:rPr lang="fr-FR" dirty="0"/>
              <a:t>()</a:t>
            </a:r>
          </a:p>
          <a:p>
            <a:r>
              <a:rPr lang="fr-FR" dirty="0"/>
              <a:t>Tous les types complexes dérivent de </a:t>
            </a:r>
            <a:r>
              <a:rPr lang="fr-FR" dirty="0" err="1"/>
              <a:t>Iterator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7107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de liste</a:t>
            </a:r>
          </a:p>
        </p:txBody>
      </p:sp>
      <p:pic>
        <p:nvPicPr>
          <p:cNvPr id="4" name="Picture 6" descr="D:\python\sv4884899.gif"/>
          <p:cNvPicPr>
            <a:picLocks noChangeAspect="1" noChangeArrowheads="1"/>
          </p:cNvPicPr>
          <p:nvPr/>
        </p:nvPicPr>
        <p:blipFill>
          <a:blip r:embed="rId2">
            <a:lum contrast="6000"/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08720"/>
            <a:ext cx="7488832" cy="5503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5119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755576" y="1875656"/>
            <a:ext cx="7315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 = 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1234]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'spam'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1234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a[-2]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100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a[1:-1]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['eggs', 100]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a[:2] + ['bacon', 2*2]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'bacon', 4]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&gt;&gt;&gt; 3*a[:3] + ['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 dirty="0">
                <a:solidFill>
                  <a:schemeClr val="accent2"/>
                </a:solidFill>
              </a:rPr>
              <a:t>['spam', 'eggs', 100, 'spam', 'eggs', 100, 'spam', 'eggs', 100, '</a:t>
            </a:r>
            <a:r>
              <a:rPr lang="en-GB" altLang="fr-FR" sz="1800" kern="0" dirty="0" err="1">
                <a:solidFill>
                  <a:schemeClr val="accent2"/>
                </a:solidFill>
              </a:rPr>
              <a:t>Boe</a:t>
            </a:r>
            <a:r>
              <a:rPr lang="en-GB" altLang="fr-FR" sz="1800" kern="0" dirty="0">
                <a:solidFill>
                  <a:schemeClr val="accent2"/>
                </a:solidFill>
              </a:rPr>
              <a:t>!']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96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Imbrication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609600" y="1447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kern="0"/>
              <a:t>L = ['abc', [(1,2), ([3], 4)], 5];</a:t>
            </a:r>
            <a:r>
              <a:rPr lang="en-GB" altLang="fr-FR" kern="0"/>
              <a:t> </a:t>
            </a:r>
            <a:r>
              <a:rPr lang="en-GB" altLang="fr-FR" sz="1800" kern="0"/>
              <a:t>ainsi, L[1] donnera [(1,2),([3],4)] et     L[1][1] donnera ([3],4) 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endParaRPr lang="en-GB" altLang="fr-FR" sz="1800" kern="0"/>
          </a:p>
          <a:p>
            <a:pPr eaLnBrk="1" hangingPunct="1"/>
            <a:endParaRPr lang="en-GB" altLang="fr-FR" sz="1800" kern="0" dirty="0"/>
          </a:p>
        </p:txBody>
      </p:sp>
      <p:pic>
        <p:nvPicPr>
          <p:cNvPr id="5" name="Picture 7" descr="D:\python\liste.gif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64008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961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insert(</a:t>
            </a:r>
            <a:r>
              <a:rPr lang="en-GB" altLang="fr-FR" sz="1800" b="1" dirty="0" err="1"/>
              <a:t>i</a:t>
            </a:r>
            <a:r>
              <a:rPr lang="en-GB" altLang="fr-FR" sz="1800" b="1" dirty="0"/>
              <a:t>, 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Insère</a:t>
            </a:r>
            <a:r>
              <a:rPr lang="en-GB" altLang="fr-FR" sz="1800" dirty="0"/>
              <a:t> un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une</a:t>
            </a:r>
            <a:r>
              <a:rPr lang="en-GB" altLang="fr-FR" sz="1800" dirty="0"/>
              <a:t> position </a:t>
            </a:r>
            <a:r>
              <a:rPr lang="en-GB" altLang="fr-FR" sz="1800" dirty="0" err="1"/>
              <a:t>donnée</a:t>
            </a:r>
            <a:r>
              <a:rPr lang="en-GB" altLang="fr-FR" sz="1800" dirty="0"/>
              <a:t>. Le premier argument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l'élément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avant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lequel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il</a:t>
            </a:r>
            <a:r>
              <a:rPr lang="en-GB" altLang="fr-FR" sz="1800" dirty="0"/>
              <a:t> </a:t>
            </a:r>
            <a:r>
              <a:rPr lang="en-GB" altLang="fr-FR" sz="1800" dirty="0" err="1"/>
              <a:t>faut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insérer</a:t>
            </a:r>
            <a:r>
              <a:rPr lang="en-GB" altLang="fr-FR" sz="1800" dirty="0"/>
              <a:t>, </a:t>
            </a:r>
            <a:r>
              <a:rPr lang="en-GB" altLang="fr-FR" sz="1800" dirty="0" err="1"/>
              <a:t>donc</a:t>
            </a:r>
            <a:r>
              <a:rPr lang="en-GB" altLang="fr-FR" sz="1800" dirty="0"/>
              <a:t>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(0, x) </a:t>
            </a:r>
            <a:r>
              <a:rPr lang="en-GB" altLang="fr-FR" sz="1800" dirty="0" err="1"/>
              <a:t>insère</a:t>
            </a:r>
            <a:r>
              <a:rPr lang="en-GB" altLang="fr-FR" sz="1800" dirty="0"/>
              <a:t> au début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, et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équivalent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a.append</a:t>
            </a:r>
            <a:r>
              <a:rPr lang="en-GB" altLang="fr-FR" sz="1800" dirty="0"/>
              <a:t>(x).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append(x)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/>
              <a:t>Equivalent à </a:t>
            </a:r>
            <a:r>
              <a:rPr lang="en-GB" altLang="fr-FR" sz="1800" dirty="0" err="1"/>
              <a:t>a.insert</a:t>
            </a:r>
            <a:r>
              <a:rPr lang="en-GB" altLang="fr-FR" sz="1800" dirty="0"/>
              <a:t>(</a:t>
            </a:r>
            <a:r>
              <a:rPr lang="en-GB" altLang="fr-FR" sz="1800" dirty="0" err="1"/>
              <a:t>len</a:t>
            </a:r>
            <a:r>
              <a:rPr lang="en-GB" altLang="fr-FR" sz="1800" dirty="0"/>
              <a:t>(a), x).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index(x)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Retourne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l'indice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du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                            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fr-FR" sz="1800" b="1" dirty="0"/>
              <a:t>remove(x)</a:t>
            </a:r>
            <a:r>
              <a:rPr lang="en-GB" altLang="fr-FR" sz="1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GB" altLang="fr-FR" sz="1800" dirty="0" err="1"/>
              <a:t>Enlève</a:t>
            </a:r>
            <a:r>
              <a:rPr lang="en-GB" altLang="fr-FR" sz="1800" dirty="0"/>
              <a:t> le premier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dont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valeur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est</a:t>
            </a:r>
            <a:r>
              <a:rPr lang="en-GB" altLang="fr-FR" sz="1800" dirty="0"/>
              <a:t> x. Il y a </a:t>
            </a:r>
            <a:r>
              <a:rPr lang="en-GB" altLang="fr-FR" sz="1800" dirty="0" err="1"/>
              <a:t>erreur</a:t>
            </a:r>
            <a:r>
              <a:rPr lang="en-GB" altLang="fr-FR" sz="1800" dirty="0"/>
              <a:t> </a:t>
            </a:r>
            <a:r>
              <a:rPr lang="en-GB" altLang="fr-FR" sz="1800" dirty="0" err="1"/>
              <a:t>si</a:t>
            </a:r>
            <a:r>
              <a:rPr lang="en-GB" altLang="fr-FR" sz="1800" dirty="0"/>
              <a:t> </a:t>
            </a:r>
            <a:r>
              <a:rPr lang="en-GB" altLang="fr-FR" sz="1800" dirty="0" err="1"/>
              <a:t>cet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élément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n'existe</a:t>
            </a:r>
            <a:r>
              <a:rPr lang="en-GB" altLang="fr-FR" sz="1800" dirty="0"/>
              <a:t> pas. </a:t>
            </a:r>
          </a:p>
        </p:txBody>
      </p:sp>
    </p:spTree>
    <p:extLst>
      <p:ext uri="{BB962C8B-B14F-4D97-AF65-F5344CB8AC3E}">
        <p14:creationId xmlns:p14="http://schemas.microsoft.com/office/powerpoint/2010/main" val="373627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Méthodes de liste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fr-FR" sz="1800" b="1" dirty="0"/>
              <a:t>sort()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Trie</a:t>
            </a:r>
            <a:r>
              <a:rPr lang="en-GB" altLang="fr-FR" sz="1800" dirty="0"/>
              <a:t> les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reverse()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Renverse</a:t>
            </a:r>
            <a:r>
              <a:rPr lang="en-GB" altLang="fr-FR" sz="1800" dirty="0"/>
              <a:t> </a:t>
            </a:r>
            <a:r>
              <a:rPr lang="en-GB" altLang="fr-FR" sz="1800" dirty="0" err="1"/>
              <a:t>l'ordre</a:t>
            </a:r>
            <a:r>
              <a:rPr lang="en-GB" altLang="fr-FR" sz="1800" dirty="0"/>
              <a:t> des </a:t>
            </a:r>
            <a:r>
              <a:rPr lang="en-GB" altLang="fr-FR" sz="1800" dirty="0" err="1"/>
              <a:t>éléments</a:t>
            </a:r>
            <a:r>
              <a:rPr lang="en-GB" altLang="fr-FR" sz="1800" dirty="0"/>
              <a:t> à </a:t>
            </a:r>
            <a:r>
              <a:rPr lang="en-GB" altLang="fr-FR" sz="1800" dirty="0" err="1"/>
              <a:t>l'intérieur</a:t>
            </a:r>
            <a:r>
              <a:rPr lang="en-GB" altLang="fr-FR" sz="1800" dirty="0"/>
              <a:t> de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 </a:t>
            </a:r>
          </a:p>
          <a:p>
            <a:pPr eaLnBrk="1" hangingPunct="1"/>
            <a:r>
              <a:rPr lang="en-GB" altLang="fr-FR" sz="1800" b="1" dirty="0"/>
              <a:t>count(x)</a:t>
            </a:r>
            <a:r>
              <a:rPr lang="en-GB" altLang="fr-FR" sz="1800" dirty="0"/>
              <a:t> </a:t>
            </a:r>
          </a:p>
          <a:p>
            <a:pPr lvl="1" eaLnBrk="1" hangingPunct="1"/>
            <a:r>
              <a:rPr lang="en-GB" altLang="fr-FR" sz="1800" dirty="0" err="1"/>
              <a:t>Renvoie</a:t>
            </a:r>
            <a:r>
              <a:rPr lang="en-GB" altLang="fr-FR" sz="1800" dirty="0"/>
              <a:t> le </a:t>
            </a:r>
            <a:r>
              <a:rPr lang="en-GB" altLang="fr-FR" sz="1800" dirty="0" err="1"/>
              <a:t>nombre</a:t>
            </a:r>
            <a:r>
              <a:rPr lang="en-GB" altLang="fr-FR" sz="1800" dirty="0"/>
              <a:t> de </a:t>
            </a:r>
            <a:r>
              <a:rPr lang="en-GB" altLang="fr-FR" sz="1800" dirty="0" err="1"/>
              <a:t>fois</a:t>
            </a:r>
            <a:r>
              <a:rPr lang="en-GB" altLang="fr-FR" sz="1800" dirty="0"/>
              <a:t> que x </a:t>
            </a:r>
            <a:r>
              <a:rPr lang="en-GB" altLang="fr-FR" sz="1800" dirty="0" err="1"/>
              <a:t>apparaît</a:t>
            </a:r>
            <a:r>
              <a:rPr lang="en-GB" altLang="fr-FR" sz="1800" dirty="0"/>
              <a:t> </a:t>
            </a:r>
            <a:r>
              <a:rPr lang="en-GB" altLang="fr-FR" sz="1800" dirty="0" err="1"/>
              <a:t>dans</a:t>
            </a:r>
            <a:r>
              <a:rPr lang="en-GB" altLang="fr-FR" sz="1800" dirty="0"/>
              <a:t> la </a:t>
            </a:r>
            <a:r>
              <a:rPr lang="en-GB" altLang="fr-FR" sz="1800" dirty="0" err="1"/>
              <a:t>liste</a:t>
            </a:r>
            <a:r>
              <a:rPr lang="en-GB" altLang="fr-F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533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 de méthodes de liste</a:t>
            </a:r>
          </a:p>
        </p:txBody>
      </p:sp>
      <p:sp>
        <p:nvSpPr>
          <p:cNvPr id="4" name="Rectangle 6"/>
          <p:cNvSpPr txBox="1">
            <a:spLocks noChangeArrowheads="1"/>
          </p:cNvSpPr>
          <p:nvPr/>
        </p:nvSpPr>
        <p:spPr bwMode="auto">
          <a:xfrm>
            <a:off x="533400" y="10668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Monotype Sorts" pitchFamily="2" charset="2"/>
              <a:buChar char="o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</a:pPr>
            <a:r>
              <a:rPr lang="en-GB" altLang="fr-FR" sz="1800" kern="0"/>
              <a:t>Un exemple qui utilise toutes les méthodes des listes: 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 = [66.6, 333, 333, 1, 1234.5]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print a.count(333), a.count(66.6), a.count('x')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2 1 0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a.insert(2, -1)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a.append(333)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333,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a.index(333)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1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a.remove(333)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[66.6, -1, 333, 1, 1234.5, 333]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a.reverse()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[333, 1234.5, 1, 333, -1, 66.6]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a.sort()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&gt;&gt;&gt; a</a:t>
            </a:r>
          </a:p>
          <a:p>
            <a:pPr lvl="2" eaLnBrk="1" hangingPunct="1">
              <a:lnSpc>
                <a:spcPct val="90000"/>
              </a:lnSpc>
              <a:spcBef>
                <a:spcPct val="0"/>
              </a:spcBef>
            </a:pPr>
            <a:r>
              <a:rPr lang="en-GB" altLang="fr-FR" sz="1800" kern="0">
                <a:solidFill>
                  <a:schemeClr val="accent2"/>
                </a:solidFill>
                <a:latin typeface="Courier New" panose="02070309020205020404" pitchFamily="49" charset="0"/>
              </a:rPr>
              <a:t>[-1, 1, 66.6, 333, 333, 1234.5]</a:t>
            </a:r>
          </a:p>
          <a:p>
            <a:pPr eaLnBrk="1" hangingPunct="1">
              <a:lnSpc>
                <a:spcPct val="90000"/>
              </a:lnSpc>
            </a:pPr>
            <a:endParaRPr lang="en-GB" altLang="fr-FR" sz="1800" kern="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/>
              <a:t>"filter(</a:t>
            </a:r>
            <a:r>
              <a:rPr lang="en-GB" altLang="fr-FR" sz="2000" i="1" dirty="0" err="1"/>
              <a:t>fonction</a:t>
            </a:r>
            <a:r>
              <a:rPr lang="en-GB" altLang="fr-FR" sz="2000" dirty="0"/>
              <a:t>, </a:t>
            </a:r>
            <a:r>
              <a:rPr lang="en-GB" altLang="fr-FR" sz="2000" i="1" dirty="0"/>
              <a:t>sequence</a:t>
            </a:r>
            <a:r>
              <a:rPr lang="en-GB" altLang="fr-FR" sz="2000" dirty="0"/>
              <a:t>)" </a:t>
            </a:r>
            <a:r>
              <a:rPr lang="en-GB" altLang="fr-FR" sz="2000" dirty="0" err="1"/>
              <a:t>renvoit</a:t>
            </a:r>
            <a:r>
              <a:rPr lang="en-GB" altLang="fr-FR" sz="2000" dirty="0"/>
              <a:t> </a:t>
            </a:r>
            <a:r>
              <a:rPr lang="en-GB" altLang="fr-FR" sz="2000" dirty="0" err="1"/>
              <a:t>une</a:t>
            </a:r>
            <a:r>
              <a:rPr lang="en-GB" altLang="fr-FR" sz="2000" dirty="0"/>
              <a:t> reference de </a:t>
            </a:r>
            <a:r>
              <a:rPr lang="en-GB" altLang="fr-FR" sz="2000" dirty="0" err="1"/>
              <a:t>liste</a:t>
            </a:r>
            <a:r>
              <a:rPr lang="en-GB" altLang="fr-FR" sz="2000" dirty="0"/>
              <a:t> (du </a:t>
            </a:r>
            <a:r>
              <a:rPr lang="en-GB" altLang="fr-FR" sz="2000" dirty="0" err="1"/>
              <a:t>même</a:t>
            </a:r>
            <a:r>
              <a:rPr lang="en-GB" altLang="fr-FR" sz="2000" dirty="0"/>
              <a:t> type, </a:t>
            </a:r>
            <a:r>
              <a:rPr lang="en-GB" altLang="fr-FR" sz="2000" dirty="0" err="1"/>
              <a:t>si</a:t>
            </a:r>
            <a:r>
              <a:rPr lang="en-GB" altLang="fr-FR" sz="2000" dirty="0"/>
              <a:t> possible) </a:t>
            </a:r>
            <a:r>
              <a:rPr lang="en-GB" altLang="fr-FR" sz="2000" dirty="0" err="1"/>
              <a:t>contenant</a:t>
            </a:r>
            <a:r>
              <a:rPr lang="en-GB" altLang="fr-FR" sz="2000" dirty="0"/>
              <a:t> les </a:t>
            </a:r>
            <a:r>
              <a:rPr lang="en-GB" altLang="fr-FR" sz="2000" dirty="0" err="1"/>
              <a:t>seul</a:t>
            </a:r>
            <a:r>
              <a:rPr lang="en-GB" altLang="fr-FR" sz="2000" dirty="0"/>
              <a:t> </a:t>
            </a:r>
            <a:r>
              <a:rPr lang="en-GB" altLang="fr-FR" sz="2000" dirty="0" err="1"/>
              <a:t>éléments</a:t>
            </a:r>
            <a:r>
              <a:rPr lang="en-GB" altLang="fr-FR" sz="2000" dirty="0"/>
              <a:t> de la </a:t>
            </a:r>
            <a:r>
              <a:rPr lang="en-GB" altLang="fr-FR" sz="2000" dirty="0" err="1"/>
              <a:t>séquence</a:t>
            </a:r>
            <a:r>
              <a:rPr lang="en-GB" altLang="fr-FR" sz="2000" dirty="0"/>
              <a:t> pour </a:t>
            </a:r>
            <a:r>
              <a:rPr lang="en-GB" altLang="fr-FR" sz="2000" dirty="0" err="1"/>
              <a:t>lesquels</a:t>
            </a:r>
            <a:r>
              <a:rPr lang="en-GB" altLang="fr-FR" sz="2000" dirty="0"/>
              <a:t> </a:t>
            </a:r>
            <a:r>
              <a:rPr lang="en-GB" altLang="fr-FR" sz="2000" i="1" dirty="0" err="1">
                <a:latin typeface="Courier New" panose="02070309020205020404" pitchFamily="49" charset="0"/>
              </a:rPr>
              <a:t>fonction</a:t>
            </a:r>
            <a:r>
              <a:rPr lang="en-GB" altLang="fr-FR" sz="2000" dirty="0">
                <a:latin typeface="Courier New" panose="02070309020205020404" pitchFamily="49" charset="0"/>
              </a:rPr>
              <a:t>(</a:t>
            </a:r>
            <a:r>
              <a:rPr lang="en-GB" altLang="fr-FR" sz="2000" i="1" dirty="0">
                <a:latin typeface="Courier New" panose="02070309020205020404" pitchFamily="49" charset="0"/>
              </a:rPr>
              <a:t>element</a:t>
            </a:r>
            <a:r>
              <a:rPr lang="en-GB" altLang="fr-FR" sz="2000" dirty="0">
                <a:latin typeface="Courier New" panose="02070309020205020404" pitchFamily="49" charset="0"/>
              </a:rPr>
              <a:t>) </a:t>
            </a:r>
            <a:r>
              <a:rPr lang="en-GB" altLang="fr-FR" sz="2000" dirty="0" err="1">
                <a:latin typeface="Courier New" panose="02070309020205020404" pitchFamily="49" charset="0"/>
              </a:rPr>
              <a:t>est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vraie</a:t>
            </a:r>
            <a:r>
              <a:rPr lang="en-GB" altLang="fr-FR" sz="2000" dirty="0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spcBef>
                <a:spcPts val="500"/>
              </a:spcBef>
              <a:spcAft>
                <a:spcPts val="500"/>
              </a:spcAft>
            </a:pPr>
            <a:r>
              <a:rPr lang="en-GB" altLang="fr-FR" sz="2000" dirty="0">
                <a:latin typeface="Courier New" panose="02070309020205020404" pitchFamily="49" charset="0"/>
              </a:rPr>
              <a:t>Par </a:t>
            </a:r>
            <a:r>
              <a:rPr lang="en-GB" altLang="fr-FR" sz="2000" dirty="0" err="1">
                <a:latin typeface="Courier New" panose="02070309020205020404" pitchFamily="49" charset="0"/>
              </a:rPr>
              <a:t>exemple</a:t>
            </a:r>
            <a:r>
              <a:rPr lang="en-GB" altLang="fr-FR" sz="2000" dirty="0">
                <a:latin typeface="Courier New" panose="02070309020205020404" pitchFamily="49" charset="0"/>
              </a:rPr>
              <a:t>, pour </a:t>
            </a:r>
            <a:r>
              <a:rPr lang="en-GB" altLang="fr-FR" sz="2000" dirty="0" err="1">
                <a:latin typeface="Courier New" panose="02070309020205020404" pitchFamily="49" charset="0"/>
              </a:rPr>
              <a:t>calculer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quelques</a:t>
            </a:r>
            <a:r>
              <a:rPr lang="en-GB" altLang="fr-FR" sz="2000" dirty="0">
                <a:latin typeface="Courier New" panose="02070309020205020404" pitchFamily="49" charset="0"/>
              </a:rPr>
              <a:t> </a:t>
            </a:r>
            <a:r>
              <a:rPr lang="en-GB" altLang="fr-FR" sz="2000" dirty="0" err="1">
                <a:latin typeface="Courier New" panose="02070309020205020404" pitchFamily="49" charset="0"/>
              </a:rPr>
              <a:t>nombres</a:t>
            </a:r>
            <a:r>
              <a:rPr lang="en-GB" altLang="fr-FR" sz="2000" dirty="0">
                <a:latin typeface="Courier New" panose="02070309020205020404" pitchFamily="49" charset="0"/>
              </a:rPr>
              <a:t> premiers: 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def f(x): return x%2 != 0 and x%3 != 0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...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&gt;&gt;&gt; filter(f, range(2, 25))</a:t>
            </a:r>
          </a:p>
          <a:p>
            <a:pPr lvl="2" eaLnBrk="1" hangingPunct="1">
              <a:spcBef>
                <a:spcPct val="0"/>
              </a:spcBef>
            </a:pPr>
            <a:r>
              <a:rPr lang="en-GB" altLang="fr-FR" dirty="0">
                <a:solidFill>
                  <a:schemeClr val="accent2"/>
                </a:solidFill>
                <a:latin typeface="Courier New" panose="02070309020205020404" pitchFamily="49" charset="0"/>
              </a:rPr>
              <a:t>[5, 7, 11, 13, 17, 19, 23]</a:t>
            </a:r>
          </a:p>
        </p:txBody>
      </p:sp>
    </p:spTree>
    <p:extLst>
      <p:ext uri="{BB962C8B-B14F-4D97-AF65-F5344CB8AC3E}">
        <p14:creationId xmlns:p14="http://schemas.microsoft.com/office/powerpoint/2010/main" val="3417084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5836</TotalTime>
  <Words>1190</Words>
  <Application>Microsoft Office PowerPoint</Application>
  <PresentationFormat>Affichage à l'écran (4:3)</PresentationFormat>
  <Paragraphs>172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Courier New</vt:lpstr>
      <vt:lpstr>Monotype Sorts</vt:lpstr>
      <vt:lpstr>Times New Roman</vt:lpstr>
      <vt:lpstr>Verdana</vt:lpstr>
      <vt:lpstr>cvc</vt:lpstr>
      <vt:lpstr>Présentation PowerPoint</vt:lpstr>
      <vt:lpstr>Les listes</vt:lpstr>
      <vt:lpstr>Opérations de liste</vt:lpstr>
      <vt:lpstr>Exemples</vt:lpstr>
      <vt:lpstr>Imbrication</vt:lpstr>
      <vt:lpstr>Méthodes de liste</vt:lpstr>
      <vt:lpstr>Méthodes de liste</vt:lpstr>
      <vt:lpstr>Exemples de méthodes de liste</vt:lpstr>
      <vt:lpstr>Filtre</vt:lpstr>
      <vt:lpstr>Map</vt:lpstr>
      <vt:lpstr>Les listes en intention</vt:lpstr>
      <vt:lpstr>Liste en intention et filtre</vt:lpstr>
      <vt:lpstr>Les types valeurs</vt:lpstr>
      <vt:lpstr>Les types références</vt:lpstr>
      <vt:lpstr>Remarques</vt:lpstr>
      <vt:lpstr>Tuples</vt:lpstr>
      <vt:lpstr>Opération sur les tuples</vt:lpstr>
      <vt:lpstr>Les dictionnaires</vt:lpstr>
      <vt:lpstr>Opérations de dictionnaire</vt:lpstr>
      <vt:lpstr>Exemple</vt:lpstr>
      <vt:lpstr>zip</vt:lpstr>
      <vt:lpstr>Iterator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260</cp:revision>
  <dcterms:created xsi:type="dcterms:W3CDTF">2000-04-10T19:33:12Z</dcterms:created>
  <dcterms:modified xsi:type="dcterms:W3CDTF">2024-10-16T09:29:53Z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