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64" r:id="rId2"/>
    <p:sldId id="288" r:id="rId3"/>
    <p:sldId id="295" r:id="rId4"/>
    <p:sldId id="289" r:id="rId5"/>
    <p:sldId id="301" r:id="rId6"/>
    <p:sldId id="300" r:id="rId7"/>
    <p:sldId id="296" r:id="rId8"/>
    <p:sldId id="302" r:id="rId9"/>
    <p:sldId id="290" r:id="rId10"/>
    <p:sldId id="298" r:id="rId1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8771B89A-00DE-4C9E-B8E2-41B8DAD1874B}" type="slidenum">
              <a:rPr lang="en-US" altLang="fr-FR" sz="1200"/>
              <a:pPr/>
              <a:t>2</a:t>
            </a:fld>
            <a:endParaRPr lang="en-US" altLang="fr-FR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150445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6E4E227A-E5DB-4EE4-8127-77418468F3D7}" type="slidenum">
              <a:rPr lang="en-US" altLang="fr-FR" sz="1200"/>
              <a:pPr/>
              <a:t>4</a:t>
            </a:fld>
            <a:endParaRPr lang="en-US" altLang="fr-FR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4175770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906C234E-33FE-4EE2-A4C5-F94FA93CF71C}" type="slidenum">
              <a:rPr lang="en-US" altLang="fr-FR" sz="1200"/>
              <a:pPr/>
              <a:t>9</a:t>
            </a:fld>
            <a:endParaRPr lang="en-US" altLang="fr-F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104301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9</a:t>
            </a:r>
          </a:p>
          <a:p>
            <a:pPr eaLnBrk="1" hangingPunct="1"/>
            <a:r>
              <a:rPr lang="fr-FR" altLang="fr-FR" smtClean="0"/>
              <a:t>Héritage</a:t>
            </a:r>
            <a:endParaRPr lang="fr-FR" altLang="fr-FR" dirty="0" smtClean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 multiple en 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 en C++ l’héritage multiple est autorisé</a:t>
            </a:r>
          </a:p>
          <a:p>
            <a:pPr lvl="1"/>
            <a:r>
              <a:rPr lang="fr-FR" dirty="0" smtClean="0"/>
              <a:t>Toléré</a:t>
            </a:r>
          </a:p>
          <a:p>
            <a:pPr lvl="1"/>
            <a:r>
              <a:rPr lang="fr-FR" dirty="0" smtClean="0"/>
              <a:t>Dangereux</a:t>
            </a:r>
          </a:p>
          <a:p>
            <a:pPr lvl="1"/>
            <a:r>
              <a:rPr lang="fr-FR" dirty="0" smtClean="0"/>
              <a:t>De gauche à droite</a:t>
            </a:r>
            <a:endParaRPr lang="fr-FR" dirty="0"/>
          </a:p>
          <a:p>
            <a:r>
              <a:rPr lang="fr-FR" dirty="0" smtClean="0"/>
              <a:t>Syntaxe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lass </a:t>
            </a:r>
            <a:r>
              <a:rPr lang="fr-FR" dirty="0" err="1" smtClean="0"/>
              <a:t>SousClass</a:t>
            </a:r>
            <a:r>
              <a:rPr lang="fr-FR" dirty="0" smtClean="0"/>
              <a:t> (SuperClasse1, </a:t>
            </a:r>
            <a:r>
              <a:rPr lang="fr-FR" dirty="0" err="1" smtClean="0"/>
              <a:t>SuperClasse</a:t>
            </a:r>
            <a:r>
              <a:rPr lang="fr-FR" dirty="0" smtClean="0"/>
              <a:t> 2, …)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18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5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Héritage</a:t>
            </a:r>
            <a:endParaRPr lang="en-GB" altLang="fr-FR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54200"/>
            <a:ext cx="7194550" cy="4287838"/>
          </a:xfrm>
        </p:spPr>
        <p:txBody>
          <a:bodyPr/>
          <a:lstStyle/>
          <a:p>
            <a:r>
              <a:rPr lang="en-US" altLang="fr-FR" sz="2400" dirty="0" err="1" smtClean="0">
                <a:solidFill>
                  <a:srgbClr val="000000"/>
                </a:solidFill>
              </a:rPr>
              <a:t>L'héritage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spécifie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une</a:t>
            </a:r>
            <a:r>
              <a:rPr lang="en-US" altLang="fr-FR" sz="2400" dirty="0" smtClean="0">
                <a:solidFill>
                  <a:srgbClr val="000000"/>
                </a:solidFill>
              </a:rPr>
              <a:t> relation «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est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une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espèce</a:t>
            </a:r>
            <a:r>
              <a:rPr lang="en-US" altLang="fr-FR" sz="2400" dirty="0" smtClean="0">
                <a:solidFill>
                  <a:srgbClr val="000000"/>
                </a:solidFill>
              </a:rPr>
              <a:t> de »</a:t>
            </a:r>
            <a:endParaRPr lang="en-GB" altLang="fr-FR" sz="2400" dirty="0" smtClean="0"/>
          </a:p>
          <a:p>
            <a:pPr lvl="1"/>
            <a:r>
              <a:rPr lang="en-US" altLang="fr-FR" sz="2000" dirty="0" err="1" smtClean="0">
                <a:solidFill>
                  <a:srgbClr val="000000"/>
                </a:solidFill>
              </a:rPr>
              <a:t>L'héritage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est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une</a:t>
            </a:r>
            <a:r>
              <a:rPr lang="en-US" altLang="fr-FR" sz="2000" dirty="0" smtClean="0">
                <a:solidFill>
                  <a:srgbClr val="000000"/>
                </a:solidFill>
              </a:rPr>
              <a:t> relation entre classes</a:t>
            </a:r>
            <a:endParaRPr lang="en-GB" altLang="fr-FR" sz="2000" dirty="0" smtClean="0"/>
          </a:p>
          <a:p>
            <a:pPr lvl="1"/>
            <a:r>
              <a:rPr lang="en-US" altLang="fr-FR" sz="2000" dirty="0" smtClean="0">
                <a:solidFill>
                  <a:srgbClr val="000000"/>
                </a:solidFill>
              </a:rPr>
              <a:t>Les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nouvelles</a:t>
            </a:r>
            <a:r>
              <a:rPr lang="en-US" altLang="fr-FR" sz="2000" dirty="0" smtClean="0">
                <a:solidFill>
                  <a:srgbClr val="000000"/>
                </a:solidFill>
              </a:rPr>
              <a:t> classes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spécialisent</a:t>
            </a:r>
            <a:r>
              <a:rPr lang="en-US" altLang="fr-FR" sz="2000" dirty="0" smtClean="0">
                <a:solidFill>
                  <a:srgbClr val="000000"/>
                </a:solidFill>
              </a:rPr>
              <a:t> les classes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existantes</a:t>
            </a:r>
            <a:endParaRPr lang="en-GB" altLang="fr-FR" sz="2000" dirty="0" smtClean="0">
              <a:solidFill>
                <a:srgbClr val="000000"/>
              </a:solidFill>
            </a:endParaRP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2667000" y="3657600"/>
            <a:ext cx="1752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000" b="1">
                <a:solidFill>
                  <a:srgbClr val="000000"/>
                </a:solidFill>
              </a:rPr>
              <a:t>Musicien</a:t>
            </a:r>
            <a:endParaRPr lang="en-GB" altLang="fr-FR" sz="2000" b="1"/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2667000" y="5181600"/>
            <a:ext cx="1752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000" b="1">
                <a:solidFill>
                  <a:srgbClr val="000000"/>
                </a:solidFill>
              </a:rPr>
              <a:t>Violoniste</a:t>
            </a:r>
            <a:endParaRPr lang="en-GB" altLang="fr-FR" sz="2000" b="1">
              <a:solidFill>
                <a:srgbClr val="000000"/>
              </a:solidFill>
            </a:endParaRPr>
          </a:p>
        </p:txBody>
      </p:sp>
      <p:sp>
        <p:nvSpPr>
          <p:cNvPr id="51207" name="AutoShape 6"/>
          <p:cNvSpPr>
            <a:spLocks noChangeArrowheads="1"/>
          </p:cNvSpPr>
          <p:nvPr/>
        </p:nvSpPr>
        <p:spPr bwMode="auto">
          <a:xfrm>
            <a:off x="3429000" y="4343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1208" name="Line 7"/>
          <p:cNvSpPr>
            <a:spLocks noChangeShapeType="1"/>
          </p:cNvSpPr>
          <p:nvPr/>
        </p:nvSpPr>
        <p:spPr bwMode="auto">
          <a:xfrm>
            <a:off x="35814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1209" name="Text Box 8"/>
          <p:cNvSpPr txBox="1">
            <a:spLocks noChangeArrowheads="1"/>
          </p:cNvSpPr>
          <p:nvPr/>
        </p:nvSpPr>
        <p:spPr bwMode="auto">
          <a:xfrm>
            <a:off x="4495800" y="3784600"/>
            <a:ext cx="1479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Classe de base</a:t>
            </a:r>
            <a:endParaRPr lang="en-GB" altLang="fr-FR" sz="1800"/>
          </a:p>
        </p:txBody>
      </p:sp>
      <p:sp>
        <p:nvSpPr>
          <p:cNvPr id="51210" name="Text Box 9"/>
          <p:cNvSpPr txBox="1">
            <a:spLocks noChangeArrowheads="1"/>
          </p:cNvSpPr>
          <p:nvPr/>
        </p:nvSpPr>
        <p:spPr bwMode="auto">
          <a:xfrm>
            <a:off x="4500563" y="5308600"/>
            <a:ext cx="1425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Classe dérivée</a:t>
            </a:r>
            <a:endParaRPr lang="en-GB" altLang="fr-FR" sz="1800"/>
          </a:p>
        </p:txBody>
      </p:sp>
      <p:sp>
        <p:nvSpPr>
          <p:cNvPr id="51211" name="Text Box 10"/>
          <p:cNvSpPr txBox="1">
            <a:spLocks noChangeArrowheads="1"/>
          </p:cNvSpPr>
          <p:nvPr/>
        </p:nvSpPr>
        <p:spPr bwMode="auto">
          <a:xfrm>
            <a:off x="1177925" y="3752850"/>
            <a:ext cx="1395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Généralisation</a:t>
            </a:r>
            <a:endParaRPr lang="en-GB" altLang="fr-FR" sz="1800"/>
          </a:p>
        </p:txBody>
      </p:sp>
      <p:sp>
        <p:nvSpPr>
          <p:cNvPr id="51212" name="Text Box 11"/>
          <p:cNvSpPr txBox="1">
            <a:spLocks noChangeArrowheads="1"/>
          </p:cNvSpPr>
          <p:nvPr/>
        </p:nvSpPr>
        <p:spPr bwMode="auto">
          <a:xfrm>
            <a:off x="1143000" y="5276850"/>
            <a:ext cx="1343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Spécialisation</a:t>
            </a:r>
            <a:endParaRPr lang="en-GB" altLang="fr-FR" sz="1800"/>
          </a:p>
        </p:txBody>
      </p:sp>
      <p:sp>
        <p:nvSpPr>
          <p:cNvPr id="51213" name="Line 12"/>
          <p:cNvSpPr>
            <a:spLocks noChangeShapeType="1"/>
          </p:cNvSpPr>
          <p:nvPr/>
        </p:nvSpPr>
        <p:spPr bwMode="auto">
          <a:xfrm>
            <a:off x="1711325" y="4114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51214" name="Picture 1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3581400"/>
            <a:ext cx="149225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15" name="Text Box 14"/>
          <p:cNvSpPr txBox="1">
            <a:spLocks noChangeArrowheads="1"/>
          </p:cNvSpPr>
          <p:nvPr/>
        </p:nvSpPr>
        <p:spPr bwMode="auto">
          <a:xfrm>
            <a:off x="6634163" y="5257800"/>
            <a:ext cx="12525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Cet exemple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illustre-t-il bien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l'héritage ?</a:t>
            </a:r>
            <a:endParaRPr lang="en-GB" altLang="fr-FR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1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Syntaxe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err="1" smtClean="0"/>
              <a:t>sousClasse</a:t>
            </a:r>
            <a:r>
              <a:rPr lang="fr-FR" dirty="0" smtClean="0"/>
              <a:t>(</a:t>
            </a:r>
            <a:r>
              <a:rPr lang="fr-FR" dirty="0" err="1" smtClean="0"/>
              <a:t>superClasse</a:t>
            </a:r>
            <a:r>
              <a:rPr lang="fr-FR" dirty="0" smtClean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48880"/>
            <a:ext cx="7394395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8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Hiérarchies des classes</a:t>
            </a:r>
            <a:endParaRPr lang="en-GB" altLang="fr-FR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600200"/>
            <a:ext cx="7194550" cy="4287838"/>
          </a:xfrm>
        </p:spPr>
        <p:txBody>
          <a:bodyPr/>
          <a:lstStyle/>
          <a:p>
            <a:r>
              <a:rPr lang="en-US" altLang="fr-FR" sz="2400" dirty="0" smtClean="0">
                <a:solidFill>
                  <a:srgbClr val="000000"/>
                </a:solidFill>
              </a:rPr>
              <a:t>Les classes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apparentées</a:t>
            </a:r>
            <a:r>
              <a:rPr lang="en-US" altLang="fr-FR" sz="2400" dirty="0" smtClean="0">
                <a:solidFill>
                  <a:srgbClr val="000000"/>
                </a:solidFill>
              </a:rPr>
              <a:t> par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héritage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forment</a:t>
            </a:r>
            <a:r>
              <a:rPr lang="en-US" altLang="fr-FR" sz="2400" dirty="0" smtClean="0">
                <a:solidFill>
                  <a:srgbClr val="000000"/>
                </a:solidFill>
              </a:rPr>
              <a:t> des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hiérarchies</a:t>
            </a:r>
            <a:r>
              <a:rPr lang="en-US" altLang="fr-FR" sz="2400" dirty="0" smtClean="0">
                <a:solidFill>
                  <a:srgbClr val="000000"/>
                </a:solidFill>
              </a:rPr>
              <a:t> de classes</a:t>
            </a:r>
            <a:endParaRPr lang="en-GB" altLang="fr-FR" sz="2400" dirty="0" smtClean="0"/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2057400" y="2514600"/>
            <a:ext cx="1371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Musicien</a:t>
            </a:r>
            <a:endParaRPr lang="en-GB" altLang="fr-FR" sz="1600"/>
          </a:p>
        </p:txBody>
      </p:sp>
      <p:sp>
        <p:nvSpPr>
          <p:cNvPr id="53254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72200" y="5181600"/>
            <a:ext cx="1066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prstDash val="dash"/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GB" altLang="fr-FR" sz="1600"/>
              <a:t>???</a:t>
            </a:r>
          </a:p>
        </p:txBody>
      </p:sp>
      <p:sp>
        <p:nvSpPr>
          <p:cNvPr id="53255" name="Rectangle 6"/>
          <p:cNvSpPr>
            <a:spLocks noChangeArrowheads="1"/>
          </p:cNvSpPr>
          <p:nvPr/>
        </p:nvSpPr>
        <p:spPr bwMode="auto">
          <a:xfrm>
            <a:off x="2057400" y="3733800"/>
            <a:ext cx="1371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Musicien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à cordes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4953000" y="5181600"/>
            <a:ext cx="1042988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Violon</a:t>
            </a:r>
            <a:endParaRPr lang="en-GB" altLang="fr-FR" sz="1600"/>
          </a:p>
        </p:txBody>
      </p:sp>
      <p:sp>
        <p:nvSpPr>
          <p:cNvPr id="53257" name="AutoShape 8"/>
          <p:cNvSpPr>
            <a:spLocks noChangeArrowheads="1"/>
          </p:cNvSpPr>
          <p:nvPr/>
        </p:nvSpPr>
        <p:spPr bwMode="auto">
          <a:xfrm>
            <a:off x="2590800" y="3200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53258" name="AutoShape 9"/>
          <p:cNvCxnSpPr>
            <a:cxnSpLocks noChangeShapeType="1"/>
            <a:stCxn id="53257" idx="3"/>
            <a:endCxn id="53255" idx="0"/>
          </p:cNvCxnSpPr>
          <p:nvPr/>
        </p:nvCxnSpPr>
        <p:spPr bwMode="auto">
          <a:xfrm rot="5400000">
            <a:off x="2628900" y="3619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59" name="AutoShape 10"/>
          <p:cNvSpPr>
            <a:spLocks noChangeArrowheads="1"/>
          </p:cNvSpPr>
          <p:nvPr/>
        </p:nvSpPr>
        <p:spPr bwMode="auto">
          <a:xfrm>
            <a:off x="6019800" y="44196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53260" name="AutoShape 11"/>
          <p:cNvCxnSpPr>
            <a:cxnSpLocks noChangeShapeType="1"/>
            <a:stCxn id="53259" idx="3"/>
            <a:endCxn id="53256" idx="0"/>
          </p:cNvCxnSpPr>
          <p:nvPr/>
        </p:nvCxnSpPr>
        <p:spPr bwMode="auto">
          <a:xfrm rot="5400000">
            <a:off x="5595144" y="4604544"/>
            <a:ext cx="457200" cy="6969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1" name="AutoShape 12"/>
          <p:cNvCxnSpPr>
            <a:cxnSpLocks noChangeShapeType="1"/>
            <a:stCxn id="53259" idx="3"/>
            <a:endCxn id="53254" idx="0"/>
          </p:cNvCxnSpPr>
          <p:nvPr/>
        </p:nvCxnSpPr>
        <p:spPr bwMode="auto">
          <a:xfrm rot="16200000" flipH="1">
            <a:off x="6210300" y="4686300"/>
            <a:ext cx="457200" cy="533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2" name="Rectangle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76400" y="5181600"/>
            <a:ext cx="990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prstDash val="dash"/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GB" altLang="fr-FR" sz="1600"/>
              <a:t>???</a:t>
            </a:r>
          </a:p>
        </p:txBody>
      </p:sp>
      <p:sp>
        <p:nvSpPr>
          <p:cNvPr id="53263" name="AutoShape 14"/>
          <p:cNvSpPr>
            <a:spLocks noChangeArrowheads="1"/>
          </p:cNvSpPr>
          <p:nvPr/>
        </p:nvSpPr>
        <p:spPr bwMode="auto">
          <a:xfrm>
            <a:off x="2590800" y="44196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53264" name="AutoShape 15"/>
          <p:cNvCxnSpPr>
            <a:cxnSpLocks noChangeShapeType="1"/>
            <a:stCxn id="53263" idx="3"/>
            <a:endCxn id="53262" idx="0"/>
          </p:cNvCxnSpPr>
          <p:nvPr/>
        </p:nvCxnSpPr>
        <p:spPr bwMode="auto">
          <a:xfrm rot="5400000">
            <a:off x="2228850" y="4667250"/>
            <a:ext cx="457200" cy="571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5" name="AutoShape 16"/>
          <p:cNvCxnSpPr>
            <a:cxnSpLocks noChangeShapeType="1"/>
            <a:stCxn id="53263" idx="3"/>
            <a:endCxn id="53275" idx="0"/>
          </p:cNvCxnSpPr>
          <p:nvPr/>
        </p:nvCxnSpPr>
        <p:spPr bwMode="auto">
          <a:xfrm rot="16200000" flipH="1">
            <a:off x="2857500" y="4610100"/>
            <a:ext cx="457200" cy="685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6" name="Rectangle 17"/>
          <p:cNvSpPr>
            <a:spLocks noChangeArrowheads="1"/>
          </p:cNvSpPr>
          <p:nvPr/>
        </p:nvSpPr>
        <p:spPr bwMode="auto">
          <a:xfrm>
            <a:off x="5486400" y="2514600"/>
            <a:ext cx="1371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Instrument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de</a:t>
            </a:r>
            <a:r>
              <a:rPr lang="en-GB" altLang="fr-FR" sz="1600"/>
              <a:t> </a:t>
            </a:r>
            <a:r>
              <a:rPr lang="en-US" altLang="fr-FR" sz="1600">
                <a:solidFill>
                  <a:srgbClr val="000000"/>
                </a:solidFill>
              </a:rPr>
              <a:t>musique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3267" name="AutoShape 18"/>
          <p:cNvSpPr>
            <a:spLocks noChangeArrowheads="1"/>
          </p:cNvSpPr>
          <p:nvPr/>
        </p:nvSpPr>
        <p:spPr bwMode="auto">
          <a:xfrm>
            <a:off x="6019800" y="3200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53268" name="AutoShape 19"/>
          <p:cNvCxnSpPr>
            <a:cxnSpLocks noChangeShapeType="1"/>
            <a:stCxn id="53267" idx="3"/>
          </p:cNvCxnSpPr>
          <p:nvPr/>
        </p:nvCxnSpPr>
        <p:spPr bwMode="auto">
          <a:xfrm rot="5400000">
            <a:off x="6019800" y="36576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9" name="Line 20"/>
          <p:cNvSpPr>
            <a:spLocks noChangeShapeType="1"/>
          </p:cNvSpPr>
          <p:nvPr/>
        </p:nvSpPr>
        <p:spPr bwMode="auto">
          <a:xfrm>
            <a:off x="3429000" y="2819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4114800" y="2514600"/>
            <a:ext cx="496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600">
                <a:solidFill>
                  <a:srgbClr val="000000"/>
                </a:solidFill>
              </a:rPr>
              <a:t>joue</a:t>
            </a:r>
            <a:endParaRPr lang="en-GB" altLang="fr-FR" sz="1600"/>
          </a:p>
        </p:txBody>
      </p:sp>
      <p:sp>
        <p:nvSpPr>
          <p:cNvPr id="53271" name="Line 22"/>
          <p:cNvSpPr>
            <a:spLocks noChangeShapeType="1"/>
          </p:cNvSpPr>
          <p:nvPr/>
        </p:nvSpPr>
        <p:spPr bwMode="auto">
          <a:xfrm>
            <a:off x="3429000" y="408305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3272" name="Text Box 23"/>
          <p:cNvSpPr txBox="1">
            <a:spLocks noChangeArrowheads="1"/>
          </p:cNvSpPr>
          <p:nvPr/>
        </p:nvSpPr>
        <p:spPr bwMode="auto">
          <a:xfrm>
            <a:off x="4114800" y="3778250"/>
            <a:ext cx="496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600">
                <a:solidFill>
                  <a:srgbClr val="000000"/>
                </a:solidFill>
              </a:rPr>
              <a:t>joue</a:t>
            </a:r>
            <a:endParaRPr lang="en-GB" altLang="fr-FR" sz="1600"/>
          </a:p>
        </p:txBody>
      </p:sp>
      <p:sp>
        <p:nvSpPr>
          <p:cNvPr id="53273" name="Line 24"/>
          <p:cNvSpPr>
            <a:spLocks noChangeShapeType="1"/>
          </p:cNvSpPr>
          <p:nvPr/>
        </p:nvSpPr>
        <p:spPr bwMode="auto">
          <a:xfrm>
            <a:off x="4038600" y="5562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3274" name="Text Box 25"/>
          <p:cNvSpPr txBox="1">
            <a:spLocks noChangeArrowheads="1"/>
          </p:cNvSpPr>
          <p:nvPr/>
        </p:nvSpPr>
        <p:spPr bwMode="auto">
          <a:xfrm>
            <a:off x="4267200" y="5226050"/>
            <a:ext cx="496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600">
                <a:solidFill>
                  <a:srgbClr val="000000"/>
                </a:solidFill>
              </a:rPr>
              <a:t>joue</a:t>
            </a:r>
            <a:endParaRPr lang="en-GB" altLang="fr-FR" sz="1600"/>
          </a:p>
        </p:txBody>
      </p:sp>
      <p:sp>
        <p:nvSpPr>
          <p:cNvPr id="53275" name="Rectangle 26"/>
          <p:cNvSpPr>
            <a:spLocks noChangeArrowheads="1"/>
          </p:cNvSpPr>
          <p:nvPr/>
        </p:nvSpPr>
        <p:spPr bwMode="auto">
          <a:xfrm>
            <a:off x="2819400" y="5181600"/>
            <a:ext cx="12192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Violoniste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3276" name="Rectangle 27"/>
          <p:cNvSpPr>
            <a:spLocks noChangeArrowheads="1"/>
          </p:cNvSpPr>
          <p:nvPr/>
        </p:nvSpPr>
        <p:spPr bwMode="auto">
          <a:xfrm>
            <a:off x="5486400" y="3733800"/>
            <a:ext cx="1371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Instrument </a:t>
            </a:r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à cordes</a:t>
            </a:r>
            <a:endParaRPr lang="en-GB" altLang="fr-FR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51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object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Toutes les classes héritent </a:t>
            </a:r>
            <a:r>
              <a:rPr lang="fr-FR" dirty="0" err="1" smtClean="0"/>
              <a:t>d’object</a:t>
            </a:r>
            <a:endParaRPr lang="fr-FR" dirty="0" smtClean="0"/>
          </a:p>
          <a:p>
            <a:r>
              <a:rPr lang="fr-FR" dirty="0" smtClean="0"/>
              <a:t>La fonction __</a:t>
            </a:r>
            <a:r>
              <a:rPr lang="fr-FR" dirty="0" err="1" smtClean="0"/>
              <a:t>dir</a:t>
            </a:r>
            <a:r>
              <a:rPr lang="fr-FR" dirty="0" smtClean="0"/>
              <a:t>__ permet de lister toutes les membres d’une classe</a:t>
            </a:r>
          </a:p>
        </p:txBody>
      </p:sp>
    </p:spTree>
    <p:extLst>
      <p:ext uri="{BB962C8B-B14F-4D97-AF65-F5344CB8AC3E}">
        <p14:creationId xmlns:p14="http://schemas.microsoft.com/office/powerpoint/2010/main" val="38338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 de l’objet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496943" cy="5040560"/>
          </a:xfrm>
        </p:spPr>
        <p:txBody>
          <a:bodyPr/>
          <a:lstStyle/>
          <a:p>
            <a:r>
              <a:rPr lang="fr-FR" dirty="0" smtClean="0"/>
              <a:t>Si on affiche un objet voici ce qu’il ce passe :</a:t>
            </a:r>
          </a:p>
          <a:p>
            <a:pPr lvl="1"/>
            <a:r>
              <a:rPr lang="en-US" dirty="0"/>
              <a:t>&lt;__</a:t>
            </a:r>
            <a:r>
              <a:rPr lang="en-US" dirty="0" err="1"/>
              <a:t>main__.XXX</a:t>
            </a:r>
            <a:r>
              <a:rPr lang="en-US" dirty="0"/>
              <a:t> object at 0x00B46A70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Avec 0x00B46A70 qui </a:t>
            </a:r>
            <a:r>
              <a:rPr lang="en-US" dirty="0" err="1" smtClean="0"/>
              <a:t>représente</a:t>
            </a:r>
            <a:r>
              <a:rPr lang="en-US" dirty="0" smtClean="0"/>
              <a:t> la </a:t>
            </a:r>
            <a:r>
              <a:rPr lang="en-US" dirty="0" err="1" smtClean="0"/>
              <a:t>référence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mémoire</a:t>
            </a:r>
            <a:r>
              <a:rPr lang="en-US" dirty="0" smtClean="0"/>
              <a:t> de </a:t>
            </a:r>
            <a:r>
              <a:rPr lang="en-US" dirty="0" err="1" smtClean="0"/>
              <a:t>l’objet</a:t>
            </a:r>
            <a:endParaRPr lang="en-US" dirty="0" smtClean="0"/>
          </a:p>
          <a:p>
            <a:r>
              <a:rPr lang="en-US" dirty="0" smtClean="0"/>
              <a:t>Il </a:t>
            </a:r>
            <a:r>
              <a:rPr lang="en-US" dirty="0" err="1" smtClean="0"/>
              <a:t>est</a:t>
            </a:r>
            <a:r>
              <a:rPr lang="en-US" dirty="0" smtClean="0"/>
              <a:t> possible de modifier la representation par </a:t>
            </a:r>
            <a:r>
              <a:rPr lang="en-US" dirty="0" err="1" smtClean="0"/>
              <a:t>défaut</a:t>
            </a:r>
            <a:r>
              <a:rPr lang="en-US" dirty="0" smtClean="0"/>
              <a:t> grâce à __</a:t>
            </a:r>
            <a:r>
              <a:rPr lang="en-US" dirty="0" err="1" smtClean="0"/>
              <a:t>repr</a:t>
            </a:r>
            <a:r>
              <a:rPr lang="en-US" dirty="0" smtClean="0"/>
              <a:t>__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4553198"/>
            <a:ext cx="4992549" cy="187220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0" y="5251176"/>
            <a:ext cx="3956927" cy="62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 de constructeur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pouvoir accéder aux données des super classes il faut appeler le constructeur de la classe de base</a:t>
            </a:r>
          </a:p>
          <a:p>
            <a:pPr lvl="1"/>
            <a:r>
              <a:rPr lang="fr-FR" dirty="0" smtClean="0"/>
              <a:t>N’est pas implicite comme Java et C#</a:t>
            </a:r>
          </a:p>
          <a:p>
            <a:pPr lvl="1"/>
            <a:r>
              <a:rPr lang="fr-FR" dirty="0" smtClean="0"/>
              <a:t>Quasi obligatoire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124" y="3204449"/>
            <a:ext cx="5328592" cy="331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7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Super est un raccourcis pour rappeler la super classe</a:t>
            </a:r>
          </a:p>
          <a:p>
            <a:pPr lvl="1"/>
            <a:r>
              <a:rPr lang="fr-FR" dirty="0" smtClean="0"/>
              <a:t>Le self est alors implicite</a:t>
            </a:r>
          </a:p>
          <a:p>
            <a:pPr lvl="1"/>
            <a:r>
              <a:rPr lang="fr-FR"/>
              <a:t>s</a:t>
            </a:r>
            <a:r>
              <a:rPr lang="fr-FR" smtClean="0"/>
              <a:t>uper().__</a:t>
            </a:r>
            <a:r>
              <a:rPr lang="fr-FR" dirty="0" err="1" smtClean="0"/>
              <a:t>init</a:t>
            </a:r>
            <a:r>
              <a:rPr lang="fr-FR" dirty="0" smtClean="0"/>
              <a:t>__(nom)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6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7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Héritage simple et multiple</a:t>
            </a:r>
            <a:endParaRPr lang="en-GB" altLang="fr-FR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dirty="0" err="1" smtClean="0">
                <a:solidFill>
                  <a:srgbClr val="000000"/>
                </a:solidFill>
              </a:rPr>
              <a:t>Héritage</a:t>
            </a:r>
            <a:r>
              <a:rPr lang="en-US" altLang="fr-FR" dirty="0" smtClean="0">
                <a:solidFill>
                  <a:srgbClr val="000000"/>
                </a:solidFill>
              </a:rPr>
              <a:t> simple :</a:t>
            </a:r>
            <a:r>
              <a:rPr lang="en-GB" altLang="fr-FR" dirty="0" smtClean="0"/>
              <a:t> </a:t>
            </a:r>
            <a:r>
              <a:rPr lang="en-US" altLang="fr-FR" dirty="0" err="1" smtClean="0">
                <a:solidFill>
                  <a:srgbClr val="000000"/>
                </a:solidFill>
              </a:rPr>
              <a:t>dérivé</a:t>
            </a:r>
            <a:r>
              <a:rPr lang="en-US" altLang="fr-FR" dirty="0" smtClean="0">
                <a:solidFill>
                  <a:srgbClr val="000000"/>
                </a:solidFill>
              </a:rPr>
              <a:t> </a:t>
            </a:r>
            <a:r>
              <a:rPr lang="en-US" altLang="fr-FR" dirty="0" err="1" smtClean="0">
                <a:solidFill>
                  <a:srgbClr val="000000"/>
                </a:solidFill>
              </a:rPr>
              <a:t>d'une</a:t>
            </a:r>
            <a:r>
              <a:rPr lang="en-US" altLang="fr-FR" dirty="0" smtClean="0">
                <a:solidFill>
                  <a:srgbClr val="000000"/>
                </a:solidFill>
              </a:rPr>
              <a:t> </a:t>
            </a:r>
            <a:r>
              <a:rPr lang="en-US" altLang="fr-FR" dirty="0" err="1" smtClean="0">
                <a:solidFill>
                  <a:srgbClr val="000000"/>
                </a:solidFill>
              </a:rPr>
              <a:t>classe</a:t>
            </a:r>
            <a:r>
              <a:rPr lang="en-US" altLang="fr-FR" dirty="0" smtClean="0">
                <a:solidFill>
                  <a:srgbClr val="000000"/>
                </a:solidFill>
              </a:rPr>
              <a:t> de base</a:t>
            </a:r>
            <a:endParaRPr lang="en-GB" altLang="fr-FR" dirty="0" smtClean="0"/>
          </a:p>
          <a:p>
            <a:r>
              <a:rPr lang="en-US" altLang="fr-FR" dirty="0" err="1" smtClean="0">
                <a:solidFill>
                  <a:srgbClr val="000000"/>
                </a:solidFill>
              </a:rPr>
              <a:t>Héritage</a:t>
            </a:r>
            <a:r>
              <a:rPr lang="en-US" altLang="fr-FR" dirty="0" smtClean="0">
                <a:solidFill>
                  <a:srgbClr val="000000"/>
                </a:solidFill>
              </a:rPr>
              <a:t> multiple :</a:t>
            </a:r>
            <a:r>
              <a:rPr lang="en-GB" altLang="fr-FR" dirty="0" smtClean="0"/>
              <a:t> </a:t>
            </a:r>
            <a:r>
              <a:rPr lang="en-US" altLang="fr-FR" dirty="0" err="1" smtClean="0">
                <a:solidFill>
                  <a:srgbClr val="000000"/>
                </a:solidFill>
              </a:rPr>
              <a:t>dérivé</a:t>
            </a:r>
            <a:r>
              <a:rPr lang="en-US" altLang="fr-FR" dirty="0" smtClean="0">
                <a:solidFill>
                  <a:srgbClr val="000000"/>
                </a:solidFill>
              </a:rPr>
              <a:t> de </a:t>
            </a:r>
            <a:r>
              <a:rPr lang="en-US" altLang="fr-FR" dirty="0" err="1" smtClean="0">
                <a:solidFill>
                  <a:srgbClr val="000000"/>
                </a:solidFill>
              </a:rPr>
              <a:t>plusieurs</a:t>
            </a:r>
            <a:r>
              <a:rPr lang="en-US" altLang="fr-FR" dirty="0" smtClean="0">
                <a:solidFill>
                  <a:srgbClr val="000000"/>
                </a:solidFill>
              </a:rPr>
              <a:t> classes de base</a:t>
            </a:r>
            <a:endParaRPr lang="en-GB" altLang="fr-FR" dirty="0" smtClean="0">
              <a:solidFill>
                <a:srgbClr val="000000"/>
              </a:solidFill>
            </a:endParaRP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1828800" y="3276600"/>
            <a:ext cx="1752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Instrument</a:t>
            </a:r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à cordes</a:t>
            </a:r>
          </a:p>
        </p:txBody>
      </p:sp>
      <p:sp>
        <p:nvSpPr>
          <p:cNvPr id="55302" name="Rectangle 5"/>
          <p:cNvSpPr>
            <a:spLocks noChangeArrowheads="1"/>
          </p:cNvSpPr>
          <p:nvPr/>
        </p:nvSpPr>
        <p:spPr bwMode="auto">
          <a:xfrm>
            <a:off x="1828800" y="4800600"/>
            <a:ext cx="1752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Violon</a:t>
            </a:r>
            <a:endParaRPr lang="en-GB" altLang="fr-FR" sz="1600"/>
          </a:p>
        </p:txBody>
      </p:sp>
      <p:sp>
        <p:nvSpPr>
          <p:cNvPr id="55303" name="AutoShape 6"/>
          <p:cNvSpPr>
            <a:spLocks noChangeArrowheads="1"/>
          </p:cNvSpPr>
          <p:nvPr/>
        </p:nvSpPr>
        <p:spPr bwMode="auto">
          <a:xfrm>
            <a:off x="2590800" y="3962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5304" name="Line 7"/>
          <p:cNvSpPr>
            <a:spLocks noChangeShapeType="1"/>
          </p:cNvSpPr>
          <p:nvPr/>
        </p:nvSpPr>
        <p:spPr bwMode="auto">
          <a:xfrm>
            <a:off x="27432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5305" name="Rectangle 8"/>
          <p:cNvSpPr>
            <a:spLocks noChangeArrowheads="1"/>
          </p:cNvSpPr>
          <p:nvPr/>
        </p:nvSpPr>
        <p:spPr bwMode="auto">
          <a:xfrm>
            <a:off x="4572000" y="3276600"/>
            <a:ext cx="1447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Instrument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de</a:t>
            </a:r>
            <a:r>
              <a:rPr lang="en-GB" altLang="fr-FR" sz="1600"/>
              <a:t> </a:t>
            </a:r>
            <a:r>
              <a:rPr lang="en-US" altLang="fr-FR" sz="1600">
                <a:solidFill>
                  <a:srgbClr val="000000"/>
                </a:solidFill>
              </a:rPr>
              <a:t>musique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5306" name="Rectangle 9"/>
          <p:cNvSpPr>
            <a:spLocks noChangeArrowheads="1"/>
          </p:cNvSpPr>
          <p:nvPr/>
        </p:nvSpPr>
        <p:spPr bwMode="auto">
          <a:xfrm>
            <a:off x="5334000" y="4800600"/>
            <a:ext cx="1752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Instrument</a:t>
            </a:r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à cordes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5307" name="AutoShape 10"/>
          <p:cNvSpPr>
            <a:spLocks noChangeArrowheads="1"/>
          </p:cNvSpPr>
          <p:nvPr/>
        </p:nvSpPr>
        <p:spPr bwMode="auto">
          <a:xfrm>
            <a:off x="5181600" y="3962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5308" name="Rectangle 11"/>
          <p:cNvSpPr>
            <a:spLocks noChangeArrowheads="1"/>
          </p:cNvSpPr>
          <p:nvPr/>
        </p:nvSpPr>
        <p:spPr bwMode="auto">
          <a:xfrm>
            <a:off x="6324600" y="3276600"/>
            <a:ext cx="1447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Cordes pincées</a:t>
            </a:r>
            <a:endParaRPr lang="en-GB" altLang="fr-FR" sz="1600"/>
          </a:p>
        </p:txBody>
      </p:sp>
      <p:sp>
        <p:nvSpPr>
          <p:cNvPr id="55309" name="AutoShape 12"/>
          <p:cNvSpPr>
            <a:spLocks noChangeArrowheads="1"/>
          </p:cNvSpPr>
          <p:nvPr/>
        </p:nvSpPr>
        <p:spPr bwMode="auto">
          <a:xfrm>
            <a:off x="6858000" y="3962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55310" name="AutoShape 13"/>
          <p:cNvCxnSpPr>
            <a:cxnSpLocks noChangeShapeType="1"/>
            <a:stCxn id="55307" idx="3"/>
            <a:endCxn id="55306" idx="0"/>
          </p:cNvCxnSpPr>
          <p:nvPr/>
        </p:nvCxnSpPr>
        <p:spPr bwMode="auto">
          <a:xfrm rot="16200000" flipH="1">
            <a:off x="5505450" y="4095750"/>
            <a:ext cx="533400" cy="8763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11" name="AutoShape 14"/>
          <p:cNvCxnSpPr>
            <a:cxnSpLocks noChangeShapeType="1"/>
            <a:stCxn id="55309" idx="3"/>
            <a:endCxn id="55306" idx="0"/>
          </p:cNvCxnSpPr>
          <p:nvPr/>
        </p:nvCxnSpPr>
        <p:spPr bwMode="auto">
          <a:xfrm rot="5400000">
            <a:off x="6343650" y="4133850"/>
            <a:ext cx="533400" cy="800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2" name="Text Box 15"/>
          <p:cNvSpPr txBox="1">
            <a:spLocks noChangeArrowheads="1"/>
          </p:cNvSpPr>
          <p:nvPr/>
        </p:nvSpPr>
        <p:spPr bwMode="auto">
          <a:xfrm>
            <a:off x="1676400" y="5514975"/>
            <a:ext cx="2362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600" b="1">
                <a:solidFill>
                  <a:srgbClr val="000000"/>
                </a:solidFill>
              </a:rPr>
              <a:t>Violon</a:t>
            </a:r>
            <a:r>
              <a:rPr lang="en-US" altLang="fr-FR" sz="1600">
                <a:solidFill>
                  <a:srgbClr val="000000"/>
                </a:solidFill>
              </a:rPr>
              <a:t> a une seule classe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de base directe</a:t>
            </a:r>
            <a:endParaRPr lang="en-GB" altLang="fr-FR" sz="1600"/>
          </a:p>
        </p:txBody>
      </p:sp>
      <p:sp>
        <p:nvSpPr>
          <p:cNvPr id="55313" name="Text Box 16"/>
          <p:cNvSpPr txBox="1">
            <a:spLocks noChangeArrowheads="1"/>
          </p:cNvSpPr>
          <p:nvPr/>
        </p:nvSpPr>
        <p:spPr bwMode="auto">
          <a:xfrm>
            <a:off x="5257800" y="5514975"/>
            <a:ext cx="2362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600" b="1">
                <a:solidFill>
                  <a:srgbClr val="000000"/>
                </a:solidFill>
              </a:rPr>
              <a:t>Instrument à cordes</a:t>
            </a:r>
            <a:r>
              <a:rPr lang="en-US" altLang="fr-FR" sz="1600">
                <a:solidFill>
                  <a:srgbClr val="000000"/>
                </a:solidFill>
              </a:rPr>
              <a:t> a deux classes de base directes</a:t>
            </a:r>
            <a:endParaRPr lang="en-GB" altLang="fr-FR" sz="1600"/>
          </a:p>
        </p:txBody>
      </p:sp>
    </p:spTree>
    <p:extLst>
      <p:ext uri="{BB962C8B-B14F-4D97-AF65-F5344CB8AC3E}">
        <p14:creationId xmlns:p14="http://schemas.microsoft.com/office/powerpoint/2010/main" val="1520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2915</TotalTime>
  <Words>268</Words>
  <Application>Microsoft Office PowerPoint</Application>
  <PresentationFormat>Affichage à l'écran (4:3)</PresentationFormat>
  <Paragraphs>70</Paragraphs>
  <Slides>10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Arial Narrow</vt:lpstr>
      <vt:lpstr>Monotype Sorts</vt:lpstr>
      <vt:lpstr>Times New Roman</vt:lpstr>
      <vt:lpstr>cvc</vt:lpstr>
      <vt:lpstr>Présentation PowerPoint</vt:lpstr>
      <vt:lpstr>Héritage</vt:lpstr>
      <vt:lpstr>Syntaxe</vt:lpstr>
      <vt:lpstr>Hiérarchies des classes</vt:lpstr>
      <vt:lpstr>object</vt:lpstr>
      <vt:lpstr>Représentation de l’objet</vt:lpstr>
      <vt:lpstr>Héritage de constructeur</vt:lpstr>
      <vt:lpstr>Super</vt:lpstr>
      <vt:lpstr>Héritage simple et multiple</vt:lpstr>
      <vt:lpstr>Héritage multiple en Python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user67</cp:lastModifiedBy>
  <cp:revision>262</cp:revision>
  <dcterms:created xsi:type="dcterms:W3CDTF">2000-04-10T19:33:12Z</dcterms:created>
  <dcterms:modified xsi:type="dcterms:W3CDTF">2019-09-25T08:01:58Z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