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298" r:id="rId12"/>
    <p:sldId id="301" r:id="rId13"/>
    <p:sldId id="302" r:id="rId14"/>
    <p:sldId id="304" r:id="rId15"/>
    <p:sldId id="319" r:id="rId16"/>
    <p:sldId id="306" r:id="rId17"/>
    <p:sldId id="305" r:id="rId18"/>
    <p:sldId id="309" r:id="rId19"/>
    <p:sldId id="274" r:id="rId20"/>
    <p:sldId id="275" r:id="rId21"/>
    <p:sldId id="303" r:id="rId22"/>
    <p:sldId id="313" r:id="rId23"/>
    <p:sldId id="316" r:id="rId24"/>
    <p:sldId id="314" r:id="rId25"/>
    <p:sldId id="315" r:id="rId26"/>
    <p:sldId id="277" r:id="rId27"/>
    <p:sldId id="308" r:id="rId28"/>
    <p:sldId id="278" r:id="rId29"/>
    <p:sldId id="311" r:id="rId30"/>
    <p:sldId id="320" r:id="rId31"/>
    <p:sldId id="317" r:id="rId3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26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0672C6E-802E-4888-B97E-D5F7E1E72B2C}" type="slidenum">
              <a:rPr lang="en-US" altLang="fr-FR" sz="1200"/>
              <a:pPr/>
              <a:t>28</a:t>
            </a:fld>
            <a:endParaRPr lang="en-US" altLang="fr-F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54576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16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19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attributs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C++, C# et Java les attributs ne sont pas déclarés en Python</a:t>
            </a:r>
          </a:p>
          <a:p>
            <a:pPr lvl="1"/>
            <a:r>
              <a:rPr lang="fr-FR" dirty="0"/>
              <a:t>Il suffit de les appeler pour qu’ils apparaissaient</a:t>
            </a:r>
          </a:p>
          <a:p>
            <a:pPr lvl="1"/>
            <a:r>
              <a:rPr lang="fr-FR" dirty="0"/>
              <a:t>Fonctionnalité hérité de Modula 3 et utiliser par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Fonctionnement par prototypage</a:t>
            </a:r>
          </a:p>
          <a:p>
            <a:pPr lvl="1"/>
            <a:r>
              <a:rPr lang="fr-FR" dirty="0"/>
              <a:t>Assez sale car sujet à erreur</a:t>
            </a:r>
          </a:p>
        </p:txBody>
      </p:sp>
    </p:spTree>
    <p:extLst>
      <p:ext uri="{BB962C8B-B14F-4D97-AF65-F5344CB8AC3E}">
        <p14:creationId xmlns:p14="http://schemas.microsoft.com/office/powerpoint/2010/main" val="348576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</a:t>
            </a:r>
            <a:r>
              <a:rPr lang="fr-FR" dirty="0" err="1"/>
              <a:t>methode</a:t>
            </a:r>
            <a:r>
              <a:rPr lang="fr-FR" dirty="0"/>
              <a:t>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d’encapsulation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ne permet pas de modifier la visibilité d’un attribut</a:t>
            </a:r>
          </a:p>
          <a:p>
            <a:pPr lvl="1"/>
            <a:r>
              <a:rPr lang="fr-FR" dirty="0"/>
              <a:t>Pas de public, </a:t>
            </a:r>
            <a:r>
              <a:rPr lang="fr-FR" dirty="0" err="1"/>
              <a:t>private</a:t>
            </a:r>
            <a:endParaRPr lang="fr-FR" dirty="0"/>
          </a:p>
          <a:p>
            <a:pPr lvl="1"/>
            <a:r>
              <a:rPr lang="fr-FR" dirty="0"/>
              <a:t>Problème pour une encapsulation correcte</a:t>
            </a:r>
          </a:p>
          <a:p>
            <a:r>
              <a:rPr lang="fr-FR" dirty="0"/>
              <a:t>Norme de codage</a:t>
            </a:r>
          </a:p>
          <a:p>
            <a:pPr lvl="1"/>
            <a:r>
              <a:rPr lang="fr-FR" dirty="0"/>
              <a:t>Un attribut ou une méthode privée est préfixée par _</a:t>
            </a:r>
          </a:p>
          <a:p>
            <a:pPr lvl="1"/>
            <a:r>
              <a:rPr lang="fr-FR" dirty="0"/>
              <a:t>Tous les attributs</a:t>
            </a:r>
          </a:p>
        </p:txBody>
      </p:sp>
    </p:spTree>
    <p:extLst>
      <p:ext uri="{BB962C8B-B14F-4D97-AF65-F5344CB8AC3E}">
        <p14:creationId xmlns:p14="http://schemas.microsoft.com/office/powerpoint/2010/main" val="1684608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Getter et Setter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getters et setters permettent d’accéder à un attribut privé</a:t>
            </a:r>
          </a:p>
          <a:p>
            <a:r>
              <a:rPr lang="fr-FR" dirty="0"/>
              <a:t>C’est une simple norme de codage</a:t>
            </a:r>
          </a:p>
          <a:p>
            <a:r>
              <a:rPr lang="fr-FR" dirty="0"/>
              <a:t>Getter</a:t>
            </a:r>
          </a:p>
          <a:p>
            <a:pPr lvl="1"/>
            <a:r>
              <a:rPr lang="fr-FR" dirty="0"/>
              <a:t>Permet d’accéder en lecture à l’attribut</a:t>
            </a:r>
          </a:p>
          <a:p>
            <a:r>
              <a:rPr lang="fr-FR" dirty="0"/>
              <a:t>Setter</a:t>
            </a:r>
          </a:p>
          <a:p>
            <a:pPr lvl="1"/>
            <a:r>
              <a:rPr lang="fr-FR" dirty="0"/>
              <a:t>Permet d’accéder en écriture à l’attribut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Décorateurs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modifier le comportement d’une méthode ou d’une classe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Ce code est identique à fonction = </a:t>
            </a:r>
            <a:r>
              <a:rPr lang="fr-FR" dirty="0" err="1"/>
              <a:t>decorateur</a:t>
            </a:r>
            <a:r>
              <a:rPr lang="fr-FR" dirty="0"/>
              <a:t>(</a:t>
            </a:r>
            <a:r>
              <a:rPr lang="fr-FR" dirty="0" err="1"/>
              <a:t>parametre</a:t>
            </a:r>
            <a:r>
              <a:rPr lang="fr-FR" dirty="0"/>
              <a:t>)(fonction)</a:t>
            </a:r>
          </a:p>
          <a:p>
            <a:pPr lvl="1"/>
            <a:r>
              <a:rPr lang="fr-FR" dirty="0"/>
              <a:t>C’est une fonction dans une fonction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492896"/>
            <a:ext cx="3133761" cy="85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35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L’utilisation des getter et setter est lourde</a:t>
            </a:r>
          </a:p>
          <a:p>
            <a:pPr lvl="1"/>
            <a:r>
              <a:rPr lang="fr-FR" dirty="0"/>
              <a:t>Comme Java</a:t>
            </a:r>
          </a:p>
          <a:p>
            <a:r>
              <a:rPr lang="fr-FR" dirty="0"/>
              <a:t>Python possède le concept de propriété qui permet d’avoir une écriture simple</a:t>
            </a:r>
          </a:p>
          <a:p>
            <a:pPr lvl="1"/>
            <a:r>
              <a:rPr lang="fr-FR" dirty="0"/>
              <a:t>Comme C#</a:t>
            </a:r>
          </a:p>
          <a:p>
            <a:r>
              <a:rPr lang="fr-FR" dirty="0"/>
              <a:t>Pour cela il faut utiliser les décoration @</a:t>
            </a:r>
            <a:r>
              <a:rPr lang="fr-FR" dirty="0" err="1"/>
              <a:t>property</a:t>
            </a:r>
            <a:r>
              <a:rPr lang="fr-FR" dirty="0"/>
              <a:t> et @.setter</a:t>
            </a:r>
          </a:p>
          <a:p>
            <a:r>
              <a:rPr lang="fr-FR" dirty="0" err="1"/>
              <a:t>Snippet</a:t>
            </a:r>
            <a:r>
              <a:rPr lang="fr-FR" dirty="0"/>
              <a:t> </a:t>
            </a:r>
            <a:r>
              <a:rPr lang="fr-FR" dirty="0" err="1"/>
              <a:t>props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85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propriété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772816"/>
            <a:ext cx="5622411" cy="375260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94" y="5589240"/>
            <a:ext cx="3549864" cy="8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méthodes statiques</a:t>
            </a:r>
            <a:endParaRPr lang="en-GB" altLang="fr-F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méthodes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peuvent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uniquement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accéder</a:t>
            </a:r>
            <a:r>
              <a:rPr lang="en-US" altLang="fr-FR" sz="2400" dirty="0">
                <a:solidFill>
                  <a:srgbClr val="000000"/>
                </a:solidFill>
              </a:rPr>
              <a:t> aux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endParaRPr lang="en-GB" altLang="fr-FR" sz="2400" dirty="0"/>
          </a:p>
          <a:p>
            <a:pPr lvl="1"/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méthode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statique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appelée</a:t>
            </a:r>
            <a:r>
              <a:rPr lang="en-US" altLang="fr-FR" sz="2000" dirty="0">
                <a:solidFill>
                  <a:srgbClr val="000000"/>
                </a:solidFill>
              </a:rPr>
              <a:t> sur la </a:t>
            </a:r>
            <a:r>
              <a:rPr lang="en-US" altLang="fr-FR" sz="2000" dirty="0" err="1">
                <a:solidFill>
                  <a:srgbClr val="000000"/>
                </a:solidFill>
              </a:rPr>
              <a:t>classe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pas sur </a:t>
            </a:r>
            <a:r>
              <a:rPr lang="en-US" altLang="fr-FR" sz="2000" dirty="0" err="1">
                <a:solidFill>
                  <a:srgbClr val="000000"/>
                </a:solidFill>
              </a:rPr>
              <a:t>l'objet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4000" y="3505200"/>
            <a:ext cx="2514600" cy="1981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76200" cmpd="tri" algn="ctr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143000" y="3733800"/>
            <a:ext cx="2362200" cy="439738"/>
          </a:xfrm>
          <a:prstGeom prst="rect">
            <a:avLst/>
          </a:prstGeom>
          <a:solidFill>
            <a:srgbClr val="CCFFFF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InterestRate(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7" name="Rectangle 13"/>
          <p:cNvSpPr>
            <a:spLocks noChangeArrowheads="1"/>
          </p:cNvSpPr>
          <p:nvPr/>
        </p:nvSpPr>
        <p:spPr bwMode="auto">
          <a:xfrm>
            <a:off x="1676400" y="4818063"/>
            <a:ext cx="2133600" cy="439737"/>
          </a:xfrm>
          <a:prstGeom prst="rect">
            <a:avLst/>
          </a:prstGeom>
          <a:solidFill>
            <a:srgbClr val="C0C0C0"/>
          </a:solidFill>
          <a:ln w="76200" cmpd="tri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28" name="Rectangle 15"/>
          <p:cNvSpPr>
            <a:spLocks noChangeArrowheads="1"/>
          </p:cNvSpPr>
          <p:nvPr/>
        </p:nvSpPr>
        <p:spPr bwMode="auto">
          <a:xfrm>
            <a:off x="5105400" y="332105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6"/>
          <p:cNvSpPr>
            <a:spLocks noChangeArrowheads="1"/>
          </p:cNvSpPr>
          <p:nvPr/>
        </p:nvSpPr>
        <p:spPr bwMode="auto">
          <a:xfrm>
            <a:off x="4876800" y="354965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0" name="Rectangle 17"/>
          <p:cNvSpPr>
            <a:spLocks noChangeArrowheads="1"/>
          </p:cNvSpPr>
          <p:nvPr/>
        </p:nvSpPr>
        <p:spPr bwMode="auto">
          <a:xfrm>
            <a:off x="4876800" y="401161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5257800" y="44640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2" name="Rectangle 20"/>
          <p:cNvSpPr>
            <a:spLocks noChangeArrowheads="1"/>
          </p:cNvSpPr>
          <p:nvPr/>
        </p:nvSpPr>
        <p:spPr bwMode="auto">
          <a:xfrm>
            <a:off x="5257800" y="492601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30733" name="Text Box 22"/>
          <p:cNvSpPr txBox="1">
            <a:spLocks noChangeArrowheads="1"/>
          </p:cNvSpPr>
          <p:nvPr/>
        </p:nvSpPr>
        <p:spPr bwMode="auto">
          <a:xfrm>
            <a:off x="5105400" y="2946400"/>
            <a:ext cx="155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Un objet compte</a:t>
            </a:r>
            <a:endParaRPr lang="en-GB" altLang="fr-FR" sz="1800"/>
          </a:p>
        </p:txBody>
      </p: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1524000" y="2946400"/>
            <a:ext cx="16462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La classe compte</a:t>
            </a:r>
            <a:endParaRPr lang="en-GB" altLang="fr-FR" sz="1800"/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1427163" y="5489575"/>
            <a:ext cx="33734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classes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statiques et des méthodes statiques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6" name="Text Box 25"/>
          <p:cNvSpPr txBox="1">
            <a:spLocks noChangeArrowheads="1"/>
          </p:cNvSpPr>
          <p:nvPr/>
        </p:nvSpPr>
        <p:spPr bwMode="auto">
          <a:xfrm>
            <a:off x="4987925" y="5489575"/>
            <a:ext cx="3249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Les objets contiennent des données </a:t>
            </a:r>
            <a:br>
              <a:rPr lang="en-US" altLang="fr-FR" sz="1800">
                <a:solidFill>
                  <a:srgbClr val="000000"/>
                </a:solidFill>
              </a:rPr>
            </a:br>
            <a:r>
              <a:rPr lang="en-US" altLang="fr-FR" sz="1800">
                <a:solidFill>
                  <a:srgbClr val="000000"/>
                </a:solidFill>
              </a:rPr>
              <a:t>d'objet et des méthodes d'objet</a:t>
            </a:r>
            <a:endParaRPr lang="en-GB" altLang="fr-FR" sz="1800">
              <a:solidFill>
                <a:srgbClr val="000000"/>
              </a:solidFill>
            </a:endParaRPr>
          </a:p>
        </p:txBody>
      </p:sp>
      <p:sp>
        <p:nvSpPr>
          <p:cNvPr id="30737" name="Line 26"/>
          <p:cNvSpPr>
            <a:spLocks noChangeShapeType="1"/>
          </p:cNvSpPr>
          <p:nvPr/>
        </p:nvSpPr>
        <p:spPr bwMode="auto">
          <a:xfrm>
            <a:off x="2514600" y="4191000"/>
            <a:ext cx="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267200" y="45720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30739" name="Line 28"/>
          <p:cNvSpPr>
            <a:spLocks noChangeShapeType="1"/>
          </p:cNvSpPr>
          <p:nvPr/>
        </p:nvSpPr>
        <p:spPr bwMode="auto">
          <a:xfrm flipV="1">
            <a:off x="3505200" y="3733800"/>
            <a:ext cx="13716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740" name="Line 29"/>
          <p:cNvSpPr>
            <a:spLocks noChangeShapeType="1"/>
          </p:cNvSpPr>
          <p:nvPr/>
        </p:nvSpPr>
        <p:spPr bwMode="auto">
          <a:xfrm>
            <a:off x="3505200" y="4114800"/>
            <a:ext cx="175260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60850" y="3657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4367" name="Rectangle 3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4191000"/>
            <a:ext cx="5397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3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</a:t>
            </a:r>
          </a:p>
        </p:txBody>
      </p:sp>
    </p:spTree>
    <p:extLst>
      <p:ext uri="{BB962C8B-B14F-4D97-AF65-F5344CB8AC3E}">
        <p14:creationId xmlns:p14="http://schemas.microsoft.com/office/powerpoint/2010/main" val="3153744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méthodes statiques sont des méthodes de la classe sans self</a:t>
            </a:r>
          </a:p>
          <a:p>
            <a:pPr lvl="1"/>
            <a:r>
              <a:rPr lang="fr-FR" dirty="0"/>
              <a:t>Décoration @</a:t>
            </a:r>
            <a:r>
              <a:rPr lang="fr-FR" dirty="0" err="1"/>
              <a:t>staticmethod</a:t>
            </a:r>
            <a:r>
              <a:rPr lang="fr-FR" dirty="0"/>
              <a:t> ou @</a:t>
            </a:r>
            <a:r>
              <a:rPr lang="fr-FR" dirty="0" err="1"/>
              <a:t>classmethod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classmethod</a:t>
            </a:r>
            <a:r>
              <a:rPr lang="fr-FR" dirty="0"/>
              <a:t> prend comme premier argument la classe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356992"/>
            <a:ext cx="325735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2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Enumération de valeurs</a:t>
            </a:r>
          </a:p>
          <a:p>
            <a:pPr lvl="1"/>
            <a:r>
              <a:rPr lang="fr-FR" dirty="0"/>
              <a:t>Python 3.4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36912"/>
            <a:ext cx="4847815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6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6571</TotalTime>
  <Words>1148</Words>
  <Application>Microsoft Office PowerPoint</Application>
  <PresentationFormat>Affichage à l'écran (4:3)</PresentationFormat>
  <Paragraphs>218</Paragraphs>
  <Slides>31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Arial</vt:lpstr>
      <vt:lpstr>Arial Narrow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Les attributs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Contrôle de la visibilité d'accès</vt:lpstr>
      <vt:lpstr>Pourquoi encapsuler ?</vt:lpstr>
      <vt:lpstr>Problème d’encapsulation</vt:lpstr>
      <vt:lpstr>Getter et Setter</vt:lpstr>
      <vt:lpstr>Décorateurs</vt:lpstr>
      <vt:lpstr>Propriété</vt:lpstr>
      <vt:lpstr>Exemple de propriété</vt:lpstr>
      <vt:lpstr>Utilisation de données statiques</vt:lpstr>
      <vt:lpstr>Attributs statiques</vt:lpstr>
      <vt:lpstr>Utilisation de méthodes statiques</vt:lpstr>
      <vt:lpstr>Méthodes statiques</vt:lpstr>
      <vt:lpstr>Enum</vt:lpstr>
      <vt:lpstr>Associations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278</cp:revision>
  <dcterms:created xsi:type="dcterms:W3CDTF">2000-04-10T19:33:12Z</dcterms:created>
  <dcterms:modified xsi:type="dcterms:W3CDTF">2021-05-19T11:17:46Z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