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58" r:id="rId4"/>
    <p:sldId id="267" r:id="rId5"/>
    <p:sldId id="270" r:id="rId6"/>
    <p:sldId id="268" r:id="rId7"/>
    <p:sldId id="269" r:id="rId8"/>
    <p:sldId id="260" r:id="rId9"/>
    <p:sldId id="262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</a:t>
            </a:r>
            <a:r>
              <a:rPr lang="en-US" baseline="0" dirty="0"/>
              <a:t>shot of what we see on startup:</a:t>
            </a:r>
          </a:p>
          <a:p>
            <a:r>
              <a:rPr lang="en-US" baseline="0" dirty="0"/>
              <a:t>-Open or Create a new “Form” (Main Window, Dialog, Widget)</a:t>
            </a:r>
          </a:p>
          <a:p>
            <a:r>
              <a:rPr lang="en-US" baseline="0" dirty="0"/>
              <a:t>-from the left sidebar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/>
              <a:t>simple drag and drop elements(widgets)  to our design space</a:t>
            </a:r>
          </a:p>
          <a:p>
            <a:r>
              <a:rPr lang="en-US" baseline="0" dirty="0"/>
              <a:t>-On the right side </a:t>
            </a:r>
            <a:r>
              <a:rPr lang="en-US" baseline="0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edit properties for our Widgets (Margin, Spacing…..)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Useful for us: extension</a:t>
            </a:r>
            <a:br>
              <a:rPr lang="en-US" baseline="0" dirty="0"/>
            </a:br>
            <a:r>
              <a:rPr lang="en-US" baseline="0" dirty="0"/>
              <a:t>(example: wheel switch)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7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1) The name of the class is the name of the </a:t>
            </a:r>
            <a:r>
              <a:rPr lang="en-GB" dirty="0" err="1"/>
              <a:t>toplevel</a:t>
            </a:r>
            <a:r>
              <a:rPr lang="en-GB" dirty="0"/>
              <a:t> object set in Designer with </a:t>
            </a:r>
            <a:r>
              <a:rPr lang="en-GB" dirty="0" err="1"/>
              <a:t>Ui</a:t>
            </a:r>
            <a:r>
              <a:rPr lang="en-GB" dirty="0"/>
              <a:t>_ prepended.</a:t>
            </a:r>
          </a:p>
          <a:p>
            <a:r>
              <a:rPr lang="en-GB" dirty="0"/>
              <a:t>2)</a:t>
            </a:r>
            <a:r>
              <a:rPr lang="en-GB" baseline="0" dirty="0"/>
              <a:t> </a:t>
            </a:r>
            <a:r>
              <a:rPr lang="en-GB" dirty="0"/>
              <a:t>This takes a single argument which is the widget in which the user interface is created. </a:t>
            </a:r>
          </a:p>
          <a:p>
            <a:r>
              <a:rPr lang="en-GB" dirty="0"/>
              <a:t>---The type of this argument (typically </a:t>
            </a:r>
            <a:r>
              <a:rPr lang="en-GB" dirty="0" err="1"/>
              <a:t>QDialog</a:t>
            </a:r>
            <a:r>
              <a:rPr lang="en-GB" dirty="0"/>
              <a:t>, </a:t>
            </a:r>
            <a:r>
              <a:rPr lang="en-GB" dirty="0" err="1"/>
              <a:t>QWidget</a:t>
            </a:r>
            <a:r>
              <a:rPr lang="en-GB" dirty="0"/>
              <a:t> or </a:t>
            </a:r>
            <a:r>
              <a:rPr lang="en-GB" dirty="0" err="1"/>
              <a:t>QMainWindow</a:t>
            </a:r>
            <a:r>
              <a:rPr lang="en-GB" dirty="0"/>
              <a:t>) is set in Designer. </a:t>
            </a:r>
            <a:r>
              <a:rPr lang="en-GB" baseline="0" dirty="0"/>
              <a:t> </a:t>
            </a:r>
            <a:r>
              <a:rPr lang="en-GB" dirty="0"/>
              <a:t>We refer to this type as the </a:t>
            </a:r>
            <a:r>
              <a:rPr lang="en-GB" dirty="0" err="1"/>
              <a:t>Qt</a:t>
            </a:r>
            <a:r>
              <a:rPr lang="en-GB" dirty="0"/>
              <a:t> base class.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Qt</a:t>
            </a:r>
            <a:r>
              <a:rPr lang="en-GB" dirty="0"/>
              <a:t> uses</a:t>
            </a:r>
            <a:r>
              <a:rPr lang="en-GB" baseline="0" dirty="0"/>
              <a:t> a tree structure for memory management (A “</a:t>
            </a:r>
            <a:r>
              <a:rPr lang="en-GB" baseline="0" dirty="0" err="1"/>
              <a:t>Ui</a:t>
            </a:r>
            <a:r>
              <a:rPr lang="en-GB" baseline="0" dirty="0"/>
              <a:t> Form” is this tree)</a:t>
            </a:r>
            <a:br>
              <a:rPr lang="en-GB" baseline="0" dirty="0"/>
            </a:br>
            <a:br>
              <a:rPr lang="en-GB" baseline="0" dirty="0"/>
            </a:br>
            <a:r>
              <a:rPr lang="en-GB" baseline="0" dirty="0"/>
              <a:t>3)Never edit this </a:t>
            </a:r>
            <a:r>
              <a:rPr lang="en-GB" baseline="0" dirty="0" err="1"/>
              <a:t>flie</a:t>
            </a:r>
            <a:br>
              <a:rPr lang="en-GB" baseline="0" dirty="0"/>
            </a:br>
            <a:r>
              <a:rPr lang="en-GB" baseline="0" dirty="0"/>
              <a:t>--Change something in the design </a:t>
            </a:r>
            <a:r>
              <a:rPr lang="en-GB" baseline="0" dirty="0">
                <a:sym typeface="Wingdings" panose="05000000000000000000" pitchFamily="2" charset="2"/>
              </a:rPr>
              <a:t> delete and regenerate this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use of inheritance to provide a </a:t>
            </a:r>
            <a:r>
              <a:rPr lang="en-GB" dirty="0" err="1"/>
              <a:t>QWidget</a:t>
            </a:r>
            <a:r>
              <a:rPr lang="en-GB" dirty="0"/>
              <a:t>-based interface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GB" dirty="0"/>
          </a:p>
          <a:p>
            <a:r>
              <a:rPr lang="en-GB" dirty="0"/>
              <a:t> We can use this method to define a number of UIs within the same widget and overlay them. </a:t>
            </a:r>
          </a:p>
          <a:p>
            <a:r>
              <a:rPr lang="en-GB" dirty="0"/>
              <a:t>(This approach can be used to create individual tabs from existing forms, for example.)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6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5</a:t>
            </a:r>
          </a:p>
          <a:p>
            <a:pPr eaLnBrk="1" hangingPunct="1"/>
            <a:r>
              <a:rPr lang="fr-FR" altLang="fr-FR" dirty="0" err="1"/>
              <a:t>QtDesigner</a:t>
            </a:r>
            <a:endParaRPr lang="fr-FR" alt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F502E-7BF0-2C80-1CC7-18349FDE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Qt Designer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0A818C-F670-0512-BAB8-8B8C31A08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920880" cy="553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0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618165"/>
            <a:ext cx="7728175" cy="388989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852616"/>
            <a:ext cx="7933037" cy="982778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GB" dirty="0"/>
              <a:t>Design the look of the GUI and automatically generate the Python code.</a:t>
            </a:r>
            <a:br>
              <a:rPr lang="en-GB" dirty="0"/>
            </a:br>
            <a:br>
              <a:rPr lang="en-GB" dirty="0"/>
            </a:br>
            <a:r>
              <a:rPr lang="en-GB" dirty="0" err="1">
                <a:solidFill>
                  <a:schemeClr val="accent6"/>
                </a:solidFill>
              </a:rPr>
              <a:t>Qt</a:t>
            </a:r>
            <a:r>
              <a:rPr lang="en-GB" dirty="0">
                <a:solidFill>
                  <a:schemeClr val="accent6"/>
                </a:solidFill>
              </a:rPr>
              <a:t> Designer can be extended by writing plugins (in C++ or Python)</a:t>
            </a: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tIns="0" rIns="45720" bIns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0" dirty="0" err="1"/>
              <a:t>Qt</a:t>
            </a:r>
            <a:r>
              <a:rPr lang="en-US" sz="4300" b="0" dirty="0"/>
              <a:t> Designer</a:t>
            </a:r>
            <a:endParaRPr lang="en-GB" sz="43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754959" y="5471408"/>
            <a:ext cx="7160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plugin is used to expose a custom widget to Designer so that it appears in Designer’s widget box just like any other widget.</a:t>
            </a:r>
          </a:p>
          <a:p>
            <a:endParaRPr lang="en-GB" dirty="0"/>
          </a:p>
        </p:txBody>
      </p:sp>
      <p:sp>
        <p:nvSpPr>
          <p:cNvPr id="15" name="Bent-Up Arrow 14"/>
          <p:cNvSpPr/>
          <p:nvPr/>
        </p:nvSpPr>
        <p:spPr>
          <a:xfrm flipH="1">
            <a:off x="821724" y="5471408"/>
            <a:ext cx="982361" cy="404229"/>
          </a:xfrm>
          <a:prstGeom prst="bentUpArrow">
            <a:avLst>
              <a:gd name="adj1" fmla="val 25000"/>
              <a:gd name="adj2" fmla="val 34148"/>
              <a:gd name="adj3" fmla="val 25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200" y="1872049"/>
            <a:ext cx="1019432" cy="359935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4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02015-E84A-2CB3-8603-BBDCD520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GridLayout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29266-E7D5-5D98-B826-5DB786DD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Layout</a:t>
            </a:r>
            <a:r>
              <a:rPr lang="fr-FR" dirty="0"/>
              <a:t> en grille sont les plus pratiques</a:t>
            </a:r>
          </a:p>
          <a:p>
            <a:r>
              <a:rPr lang="fr-FR" dirty="0"/>
              <a:t>Utilisation de </a:t>
            </a:r>
            <a:r>
              <a:rPr lang="fr-FR" dirty="0" err="1"/>
              <a:t>QtDesigner</a:t>
            </a:r>
            <a:r>
              <a:rPr lang="fr-FR" dirty="0"/>
              <a:t> quasi-obligatoire</a:t>
            </a:r>
          </a:p>
        </p:txBody>
      </p:sp>
    </p:spTree>
    <p:extLst>
      <p:ext uri="{BB962C8B-B14F-4D97-AF65-F5344CB8AC3E}">
        <p14:creationId xmlns:p14="http://schemas.microsoft.com/office/powerpoint/2010/main" val="50567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Sauvegarder le .</a:t>
            </a:r>
            <a:r>
              <a:rPr lang="fr-FR" dirty="0" err="1"/>
              <a:t>ui</a:t>
            </a:r>
            <a:r>
              <a:rPr lang="fr-FR" dirty="0"/>
              <a:t> dans le répertoire </a:t>
            </a:r>
            <a:r>
              <a:rPr lang="fr-FR" dirty="0" err="1"/>
              <a:t>ui</a:t>
            </a:r>
            <a:endParaRPr lang="fr-FR" dirty="0"/>
          </a:p>
          <a:p>
            <a:r>
              <a:rPr lang="fr-FR" dirty="0"/>
              <a:t>Chargement de l’UI</a:t>
            </a:r>
          </a:p>
          <a:p>
            <a:r>
              <a:rPr lang="fr-FR" dirty="0" err="1"/>
              <a:t>uic.loadUi</a:t>
            </a:r>
            <a:r>
              <a:rPr lang="fr-FR" dirty="0"/>
              <a:t>('</a:t>
            </a:r>
            <a:r>
              <a:rPr lang="fr-FR" dirty="0" err="1"/>
              <a:t>ui</a:t>
            </a:r>
            <a:r>
              <a:rPr lang="fr-FR" dirty="0"/>
              <a:t>/</a:t>
            </a:r>
            <a:r>
              <a:rPr lang="fr-FR" dirty="0" err="1"/>
              <a:t>main.ui</a:t>
            </a:r>
            <a:r>
              <a:rPr lang="fr-FR" dirty="0"/>
              <a:t>', self)</a:t>
            </a:r>
          </a:p>
          <a:p>
            <a:pPr lvl="1"/>
            <a:r>
              <a:rPr lang="fr-FR" dirty="0"/>
              <a:t>Perte de </a:t>
            </a:r>
            <a:r>
              <a:rPr lang="fr-FR"/>
              <a:t>l’intellisense</a:t>
            </a:r>
          </a:p>
        </p:txBody>
      </p:sp>
    </p:spTree>
    <p:extLst>
      <p:ext uri="{BB962C8B-B14F-4D97-AF65-F5344CB8AC3E}">
        <p14:creationId xmlns:p14="http://schemas.microsoft.com/office/powerpoint/2010/main" val="158441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67395-6CF6-D723-826A-FDC6160E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Menu &amp; </a:t>
            </a:r>
            <a:r>
              <a:rPr lang="fr-FR" dirty="0" err="1"/>
              <a:t>Toolsbar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7949A-C8D0-3E51-099F-1DE39189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Widgets containers</a:t>
            </a:r>
          </a:p>
          <a:p>
            <a:r>
              <a:rPr lang="fr-FR" dirty="0"/>
              <a:t>S’utilise comme les autres widgets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629004-1301-F75C-577C-606A2865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6866215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1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498F0-F281-A151-DDCF-3829FA33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E1716-0B47-ED72-6C07-F677FD4D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7128792" cy="5040560"/>
          </a:xfrm>
        </p:spPr>
        <p:txBody>
          <a:bodyPr/>
          <a:lstStyle/>
          <a:p>
            <a:r>
              <a:rPr lang="fr-FR" dirty="0"/>
              <a:t>Il peut être utile de pouvoir convertir le .</a:t>
            </a:r>
            <a:r>
              <a:rPr lang="fr-FR" dirty="0" err="1"/>
              <a:t>ui</a:t>
            </a:r>
            <a:r>
              <a:rPr lang="fr-FR" dirty="0"/>
              <a:t> en .</a:t>
            </a:r>
            <a:r>
              <a:rPr lang="fr-FR" dirty="0" err="1"/>
              <a:t>py</a:t>
            </a:r>
            <a:endParaRPr lang="fr-FR" dirty="0"/>
          </a:p>
          <a:p>
            <a:pPr lvl="1"/>
            <a:r>
              <a:rPr lang="fr-FR" dirty="0"/>
              <a:t>Pour le modifier</a:t>
            </a:r>
          </a:p>
          <a:p>
            <a:pPr lvl="1"/>
            <a:r>
              <a:rPr lang="fr-FR" dirty="0"/>
              <a:t>Préférer l’héritage</a:t>
            </a:r>
          </a:p>
          <a:p>
            <a:pPr lvl="1"/>
            <a:r>
              <a:rPr lang="fr-FR" dirty="0"/>
              <a:t>Permet d’avoir </a:t>
            </a:r>
            <a:r>
              <a:rPr lang="fr-FR" dirty="0" err="1"/>
              <a:t>l’intellisense</a:t>
            </a:r>
            <a:endParaRPr lang="fr-FR" dirty="0"/>
          </a:p>
          <a:p>
            <a:pPr lvl="1"/>
            <a:r>
              <a:rPr lang="fr-FR" dirty="0"/>
              <a:t>Attention : non réversible</a:t>
            </a:r>
          </a:p>
          <a:p>
            <a:r>
              <a:rPr lang="fr-FR" dirty="0" err="1"/>
              <a:t>pyuic</a:t>
            </a:r>
            <a:r>
              <a:rPr lang="fr-FR" dirty="0"/>
              <a:t> </a:t>
            </a:r>
            <a:r>
              <a:rPr lang="fr-FR" dirty="0" err="1"/>
              <a:t>mainwindow.ui</a:t>
            </a:r>
            <a:r>
              <a:rPr lang="fr-FR" dirty="0"/>
              <a:t> -o MainWindow.py</a:t>
            </a:r>
          </a:p>
          <a:p>
            <a:r>
              <a:rPr lang="fr-FR"/>
              <a:t>Python -m </a:t>
            </a:r>
            <a:r>
              <a:rPr lang="fr-FR" dirty="0"/>
              <a:t>PyQt6.uic.pyuic …</a:t>
            </a:r>
          </a:p>
          <a:p>
            <a:pPr lvl="1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947" y="2132856"/>
            <a:ext cx="2067053" cy="35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5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9" y="451783"/>
            <a:ext cx="8192051" cy="730250"/>
          </a:xfrm>
        </p:spPr>
        <p:txBody>
          <a:bodyPr>
            <a:noAutofit/>
          </a:bodyPr>
          <a:lstStyle/>
          <a:p>
            <a:r>
              <a:rPr lang="en-GB" sz="2800" b="0" dirty="0"/>
              <a:t>Automatically Generated Ui.py Code Structure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94749" y="973093"/>
            <a:ext cx="8192051" cy="20496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sz="2000" dirty="0"/>
              <a:t>The code is structured as a single class that is derived from the Python object type. </a:t>
            </a:r>
            <a:br>
              <a:rPr lang="en-GB" sz="2000" dirty="0"/>
            </a:b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/>
              <a:t>The class contains a method called: </a:t>
            </a:r>
            <a:br>
              <a:rPr lang="en-GB" sz="2000" dirty="0"/>
            </a:br>
            <a:r>
              <a:rPr lang="en-GB" sz="2100" i="1" dirty="0" err="1">
                <a:solidFill>
                  <a:schemeClr val="accent6"/>
                </a:solidFill>
              </a:rPr>
              <a:t>setupUi</a:t>
            </a:r>
            <a:r>
              <a:rPr lang="en-GB" sz="2100" i="1" dirty="0">
                <a:solidFill>
                  <a:schemeClr val="accent6"/>
                </a:solidFill>
              </a:rPr>
              <a:t>(self, </a:t>
            </a:r>
            <a:r>
              <a:rPr lang="en-GB" sz="2100" b="1" i="1" dirty="0" err="1">
                <a:solidFill>
                  <a:schemeClr val="accent6"/>
                </a:solidFill>
              </a:rPr>
              <a:t>parentWidget</a:t>
            </a:r>
            <a:r>
              <a:rPr lang="en-GB" sz="1800" i="1" dirty="0">
                <a:solidFill>
                  <a:schemeClr val="accent6"/>
                </a:solidFill>
              </a:rPr>
              <a:t>) </a:t>
            </a:r>
            <a:br>
              <a:rPr lang="en-GB" sz="1800" i="1" dirty="0">
                <a:solidFill>
                  <a:schemeClr val="accent6"/>
                </a:solidFill>
              </a:rPr>
            </a:br>
            <a:r>
              <a:rPr lang="en-GB" sz="2000" dirty="0"/>
              <a:t>which builds the widget tree from the parent widget.</a:t>
            </a:r>
          </a:p>
          <a:p>
            <a:pPr>
              <a:lnSpc>
                <a:spcPct val="120000"/>
              </a:lnSpc>
            </a:pP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/>
              <a:t>This file should only be imported, never edited.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9" y="3138605"/>
            <a:ext cx="6606701" cy="275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43" y="1645765"/>
            <a:ext cx="3238270" cy="253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Line Callout 1 (No Border) 15"/>
          <p:cNvSpPr/>
          <p:nvPr/>
        </p:nvSpPr>
        <p:spPr>
          <a:xfrm>
            <a:off x="6062054" y="2205681"/>
            <a:ext cx="2826187" cy="1474144"/>
          </a:xfrm>
          <a:prstGeom prst="callout1">
            <a:avLst>
              <a:gd name="adj1" fmla="val 18750"/>
              <a:gd name="adj2" fmla="val -8333"/>
              <a:gd name="adj3" fmla="val 19875"/>
              <a:gd name="adj4" fmla="val -15816"/>
            </a:avLst>
          </a:prstGeom>
          <a:noFill/>
          <a:ln>
            <a:prstDash val="sysDot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833071" y="2599778"/>
            <a:ext cx="3055170" cy="145323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3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Single Inheritance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492" y="1488990"/>
            <a:ext cx="8581767" cy="231071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US" dirty="0"/>
              <a:t>Subclass a </a:t>
            </a:r>
            <a:r>
              <a:rPr lang="en-US" dirty="0" err="1"/>
              <a:t>Qt</a:t>
            </a:r>
            <a:r>
              <a:rPr lang="en-US" dirty="0"/>
              <a:t> widget, and set up the User Interface from within the constructor.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492" y="4517738"/>
            <a:ext cx="8489092" cy="151988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Expose the widgets and layouts used in the form to the </a:t>
            </a:r>
            <a:r>
              <a:rPr lang="en-GB" dirty="0" err="1">
                <a:solidFill>
                  <a:schemeClr val="accent6"/>
                </a:solidFill>
              </a:rPr>
              <a:t>Qt</a:t>
            </a:r>
            <a:r>
              <a:rPr lang="en-GB" dirty="0">
                <a:solidFill>
                  <a:schemeClr val="accent6"/>
                </a:solidFill>
              </a:rPr>
              <a:t> widget subclass, providing a </a:t>
            </a:r>
            <a:r>
              <a:rPr lang="en-GB" b="1" dirty="0">
                <a:solidFill>
                  <a:schemeClr val="accent6"/>
                </a:solidFill>
              </a:rPr>
              <a:t>standard system for making signal and slot connections </a:t>
            </a:r>
            <a:r>
              <a:rPr lang="en-GB" dirty="0">
                <a:solidFill>
                  <a:schemeClr val="accent6"/>
                </a:solidFill>
              </a:rPr>
              <a:t>between the user interface and other objects in your application</a:t>
            </a: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Encapsulation of the user interface widget variables within the “</a:t>
            </a:r>
            <a:r>
              <a:rPr lang="en-GB" dirty="0" err="1">
                <a:solidFill>
                  <a:schemeClr val="accent6"/>
                </a:solidFill>
              </a:rPr>
              <a:t>ui</a:t>
            </a:r>
            <a:r>
              <a:rPr lang="en-GB" dirty="0">
                <a:solidFill>
                  <a:schemeClr val="accent6"/>
                </a:solidFill>
              </a:rPr>
              <a:t>” data member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9" y="1893373"/>
            <a:ext cx="6271718" cy="2311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5952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</TotalTime>
  <Words>534</Words>
  <Application>Microsoft Office PowerPoint</Application>
  <PresentationFormat>Affichage à l'écran (4:3)</PresentationFormat>
  <Paragraphs>58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Monotype Sorts</vt:lpstr>
      <vt:lpstr>Times New Roman</vt:lpstr>
      <vt:lpstr>Wingdings</vt:lpstr>
      <vt:lpstr>cvc</vt:lpstr>
      <vt:lpstr>Présentation PowerPoint</vt:lpstr>
      <vt:lpstr>Qt Designer</vt:lpstr>
      <vt:lpstr>Présentation PowerPoint</vt:lpstr>
      <vt:lpstr>GridLayout</vt:lpstr>
      <vt:lpstr>UI</vt:lpstr>
      <vt:lpstr>Menu &amp; Toolsbar</vt:lpstr>
      <vt:lpstr>Conversion</vt:lpstr>
      <vt:lpstr>Automatically Generated Ui.py Code Structure</vt:lpstr>
      <vt:lpstr>Single Inheritance Approach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209</cp:revision>
  <dcterms:created xsi:type="dcterms:W3CDTF">2000-04-10T19:33:12Z</dcterms:created>
  <dcterms:modified xsi:type="dcterms:W3CDTF">2025-06-20T11:53:32Z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