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4"/>
  </p:notesMasterIdLst>
  <p:handoutMasterIdLst>
    <p:handoutMasterId r:id="rId15"/>
  </p:handoutMasterIdLst>
  <p:sldIdLst>
    <p:sldId id="264" r:id="rId2"/>
    <p:sldId id="265" r:id="rId3"/>
    <p:sldId id="267" r:id="rId4"/>
    <p:sldId id="274" r:id="rId5"/>
    <p:sldId id="275" r:id="rId6"/>
    <p:sldId id="268" r:id="rId7"/>
    <p:sldId id="270" r:id="rId8"/>
    <p:sldId id="271" r:id="rId9"/>
    <p:sldId id="272" r:id="rId10"/>
    <p:sldId id="273" r:id="rId11"/>
    <p:sldId id="276" r:id="rId12"/>
    <p:sldId id="269" r:id="rId1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590" autoAdjust="0"/>
  </p:normalViewPr>
  <p:slideViewPr>
    <p:cSldViewPr>
      <p:cViewPr varScale="1">
        <p:scale>
          <a:sx n="70" d="100"/>
          <a:sy n="70" d="100"/>
        </p:scale>
        <p:origin x="141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20</a:t>
            </a:r>
          </a:p>
          <a:p>
            <a:pPr eaLnBrk="1" hangingPunct="1"/>
            <a:r>
              <a:rPr lang="fr-FR" altLang="fr-FR" dirty="0" smtClean="0"/>
              <a:t>Math</a:t>
            </a:r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Transformation de </a:t>
            </a:r>
            <a:r>
              <a:rPr lang="fr-FR" dirty="0" smtClean="0"/>
              <a:t>Fourier</a:t>
            </a:r>
            <a:br>
              <a:rPr lang="fr-FR" dirty="0" smtClean="0"/>
            </a:br>
            <a:r>
              <a:rPr lang="fr-FR" dirty="0" smtClean="0"/>
              <a:t>Exemple simple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2" y="1156209"/>
            <a:ext cx="4141945" cy="504031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457" y="1755360"/>
            <a:ext cx="5043991" cy="3782993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321457" y="1083034"/>
            <a:ext cx="49518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La Transformée de Fourier </a:t>
            </a:r>
            <a:r>
              <a:rPr lang="fr-FR" sz="1600" dirty="0" smtClean="0"/>
              <a:t>Rapide (</a:t>
            </a:r>
            <a:r>
              <a:rPr lang="fr-FR" sz="1600" b="1" dirty="0" smtClean="0"/>
              <a:t>FFT)</a:t>
            </a:r>
            <a:r>
              <a:rPr lang="fr-FR" sz="1600" dirty="0" smtClean="0"/>
              <a:t> </a:t>
            </a:r>
            <a:r>
              <a:rPr lang="fr-FR" sz="1600" dirty="0"/>
              <a:t>est un </a:t>
            </a:r>
            <a:r>
              <a:rPr lang="fr-FR" sz="1600" dirty="0" err="1" smtClean="0"/>
              <a:t>algo</a:t>
            </a:r>
            <a:endParaRPr lang="fr-FR" sz="1600" dirty="0" smtClean="0"/>
          </a:p>
          <a:p>
            <a:r>
              <a:rPr lang="fr-FR" sz="1600" dirty="0" smtClean="0"/>
              <a:t>qui </a:t>
            </a:r>
            <a:r>
              <a:rPr lang="fr-FR" sz="1600" dirty="0"/>
              <a:t>permet de calculer des Transformées de </a:t>
            </a:r>
            <a:r>
              <a:rPr lang="fr-FR" sz="1600" dirty="0" smtClean="0"/>
              <a:t>Fourier</a:t>
            </a:r>
          </a:p>
          <a:p>
            <a:r>
              <a:rPr lang="fr-FR" sz="1600" dirty="0" smtClean="0"/>
              <a:t>Discrètes</a:t>
            </a:r>
            <a:r>
              <a:rPr lang="fr-FR" sz="1600" dirty="0"/>
              <a:t> </a:t>
            </a:r>
            <a:r>
              <a:rPr lang="fr-FR" sz="1600" dirty="0" smtClean="0"/>
              <a:t>(</a:t>
            </a:r>
            <a:r>
              <a:rPr lang="fr-FR" sz="1600" b="1" dirty="0" smtClean="0"/>
              <a:t>DFT)</a:t>
            </a:r>
          </a:p>
        </p:txBody>
      </p:sp>
    </p:spTree>
    <p:extLst>
      <p:ext uri="{BB962C8B-B14F-4D97-AF65-F5344CB8AC3E}">
        <p14:creationId xmlns:p14="http://schemas.microsoft.com/office/powerpoint/2010/main" val="3921856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Jupyter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Développement et visualisation des résultats en </a:t>
            </a:r>
            <a:r>
              <a:rPr lang="fr-FR" dirty="0" smtClean="0"/>
              <a:t>ligne</a:t>
            </a:r>
          </a:p>
          <a:p>
            <a:pPr lvl="1"/>
            <a:r>
              <a:rPr lang="fr-FR" dirty="0" smtClean="0"/>
              <a:t>Partage de code et de résultats en ligne</a:t>
            </a:r>
            <a:endParaRPr lang="fr-FR" dirty="0" smtClean="0"/>
          </a:p>
          <a:p>
            <a:r>
              <a:rPr lang="fr-FR" dirty="0" err="1" smtClean="0"/>
              <a:t>Pip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</a:t>
            </a:r>
            <a:r>
              <a:rPr lang="fr-FR" dirty="0" err="1" smtClean="0"/>
              <a:t>jupyter</a:t>
            </a:r>
            <a:endParaRPr lang="fr-FR" dirty="0" smtClean="0"/>
          </a:p>
          <a:p>
            <a:r>
              <a:rPr lang="fr-FR" dirty="0" smtClean="0"/>
              <a:t>Python –m </a:t>
            </a:r>
            <a:r>
              <a:rPr lang="fr-FR" dirty="0" err="1" smtClean="0"/>
              <a:t>jupyter</a:t>
            </a:r>
            <a:r>
              <a:rPr lang="fr-FR" dirty="0" smtClean="0"/>
              <a:t> notebook</a:t>
            </a:r>
            <a:endParaRPr lang="fr-FR" dirty="0"/>
          </a:p>
        </p:txBody>
      </p:sp>
      <p:pic>
        <p:nvPicPr>
          <p:cNvPr id="1026" name="Picture 2" descr="example notebook of Lorenz differential equ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291350"/>
            <a:ext cx="4464495" cy="316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936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260648"/>
            <a:ext cx="3333750" cy="733425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Outils</a:t>
            </a:r>
            <a:r>
              <a:rPr lang="en-US" dirty="0" smtClean="0"/>
              <a:t> simples et </a:t>
            </a:r>
            <a:r>
              <a:rPr lang="en-US" dirty="0" err="1" smtClean="0"/>
              <a:t>puissants</a:t>
            </a:r>
            <a:r>
              <a:rPr lang="en-US" dirty="0" smtClean="0"/>
              <a:t> pour </a:t>
            </a:r>
            <a:r>
              <a:rPr lang="en-US" dirty="0" err="1" smtClean="0"/>
              <a:t>l’analyse</a:t>
            </a:r>
            <a:r>
              <a:rPr lang="en-US" dirty="0" smtClean="0"/>
              <a:t> des </a:t>
            </a:r>
            <a:r>
              <a:rPr lang="en-US" dirty="0" err="1" smtClean="0"/>
              <a:t>données</a:t>
            </a:r>
            <a:r>
              <a:rPr lang="en-US" dirty="0" smtClean="0"/>
              <a:t> et le data mining</a:t>
            </a:r>
          </a:p>
          <a:p>
            <a:r>
              <a:rPr lang="en-US" dirty="0" smtClean="0"/>
              <a:t>IA</a:t>
            </a:r>
          </a:p>
          <a:p>
            <a:pPr lvl="1"/>
            <a:r>
              <a:rPr lang="en-US" dirty="0" err="1" smtClean="0"/>
              <a:t>Détection</a:t>
            </a:r>
            <a:r>
              <a:rPr lang="en-US" dirty="0" smtClean="0"/>
              <a:t> </a:t>
            </a:r>
            <a:r>
              <a:rPr lang="en-US" dirty="0" err="1" smtClean="0"/>
              <a:t>automatique</a:t>
            </a:r>
            <a:r>
              <a:rPr lang="en-US" dirty="0" smtClean="0"/>
              <a:t> de SPAM</a:t>
            </a:r>
          </a:p>
          <a:p>
            <a:pPr lvl="1"/>
            <a:r>
              <a:rPr lang="en-US" dirty="0" smtClean="0"/>
              <a:t>Recommendation </a:t>
            </a:r>
            <a:r>
              <a:rPr lang="en-US" dirty="0" err="1" smtClean="0"/>
              <a:t>automatique</a:t>
            </a:r>
            <a:r>
              <a:rPr lang="en-US" dirty="0" smtClean="0"/>
              <a:t> de </a:t>
            </a:r>
            <a:r>
              <a:rPr lang="en-US" dirty="0" err="1" smtClean="0"/>
              <a:t>morceaux</a:t>
            </a:r>
            <a:r>
              <a:rPr lang="en-US" dirty="0" smtClean="0"/>
              <a:t> </a:t>
            </a:r>
            <a:r>
              <a:rPr lang="en-US" dirty="0" err="1" smtClean="0"/>
              <a:t>musicaux</a:t>
            </a:r>
            <a:r>
              <a:rPr lang="en-US" dirty="0" smtClean="0"/>
              <a:t> pour Spotify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9418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Python et les Maths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Python a rencontré un grand succès dans le monde scientifique, mathématiques et de l’IA</a:t>
            </a:r>
          </a:p>
          <a:p>
            <a:r>
              <a:rPr lang="fr-FR" dirty="0" smtClean="0"/>
              <a:t>De nombreux modules sont à disposition</a:t>
            </a:r>
          </a:p>
          <a:p>
            <a:pPr lvl="1"/>
            <a:r>
              <a:rPr lang="fr-FR" dirty="0" err="1" smtClean="0"/>
              <a:t>Numpy</a:t>
            </a:r>
            <a:r>
              <a:rPr lang="fr-FR" dirty="0" smtClean="0"/>
              <a:t>, </a:t>
            </a:r>
            <a:r>
              <a:rPr lang="fr-FR" dirty="0" err="1" smtClean="0"/>
              <a:t>Scipy</a:t>
            </a:r>
            <a:r>
              <a:rPr lang="fr-FR" dirty="0" smtClean="0"/>
              <a:t>, </a:t>
            </a:r>
            <a:r>
              <a:rPr lang="fr-FR" dirty="0" err="1" smtClean="0"/>
              <a:t>Scikit-learn</a:t>
            </a:r>
            <a:r>
              <a:rPr lang="fr-FR" dirty="0" smtClean="0"/>
              <a:t>, …</a:t>
            </a:r>
          </a:p>
          <a:p>
            <a:r>
              <a:rPr lang="fr-FR" dirty="0" smtClean="0"/>
              <a:t>Le module math possède les méthodes de base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861048"/>
            <a:ext cx="4968552" cy="196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04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un module </a:t>
            </a:r>
            <a:r>
              <a:rPr lang="en-US" dirty="0" err="1" smtClean="0"/>
              <a:t>scientifique</a:t>
            </a:r>
            <a:r>
              <a:rPr lang="en-US" dirty="0" smtClean="0"/>
              <a:t> de </a:t>
            </a:r>
            <a:r>
              <a:rPr lang="en-US" dirty="0" err="1" smtClean="0"/>
              <a:t>calcul</a:t>
            </a:r>
            <a:r>
              <a:rPr lang="en-US" dirty="0" smtClean="0"/>
              <a:t> qui </a:t>
            </a:r>
            <a:r>
              <a:rPr lang="en-US" dirty="0" err="1" smtClean="0"/>
              <a:t>peut</a:t>
            </a:r>
            <a:r>
              <a:rPr lang="en-US" dirty="0" smtClean="0"/>
              <a:t> :</a:t>
            </a:r>
            <a:endParaRPr lang="en-US" dirty="0"/>
          </a:p>
          <a:p>
            <a:pPr lvl="1"/>
            <a:r>
              <a:rPr lang="en-US" dirty="0" err="1" smtClean="0"/>
              <a:t>Algèbre</a:t>
            </a:r>
            <a:r>
              <a:rPr lang="en-US" dirty="0" smtClean="0"/>
              <a:t> </a:t>
            </a:r>
            <a:r>
              <a:rPr lang="en-US" dirty="0" err="1" smtClean="0"/>
              <a:t>linéaire</a:t>
            </a:r>
            <a:endParaRPr lang="en-US" dirty="0" smtClean="0"/>
          </a:p>
          <a:p>
            <a:pPr lvl="1"/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  <a:endParaRPr lang="en-US" dirty="0" smtClean="0"/>
          </a:p>
          <a:p>
            <a:pPr lvl="1"/>
            <a:r>
              <a:rPr lang="en-US" dirty="0" smtClean="0"/>
              <a:t>Travail sur des </a:t>
            </a:r>
            <a:r>
              <a:rPr lang="en-US" dirty="0" err="1" smtClean="0"/>
              <a:t>np.array</a:t>
            </a:r>
            <a:endParaRPr lang="en-US" dirty="0" smtClean="0"/>
          </a:p>
          <a:p>
            <a:pPr lvl="1"/>
            <a:r>
              <a:rPr lang="en-US" dirty="0" smtClean="0"/>
              <a:t>PIP install </a:t>
            </a:r>
            <a:r>
              <a:rPr lang="en-US" dirty="0" err="1" smtClean="0"/>
              <a:t>numpy</a:t>
            </a:r>
            <a:endParaRPr lang="en-US" dirty="0" smtClean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84380"/>
            <a:ext cx="1790700" cy="6000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884" y="3573016"/>
            <a:ext cx="4886116" cy="298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48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Matrices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Tableaux à 2 dimensions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Matrices particulières</a:t>
            </a:r>
          </a:p>
          <a:p>
            <a:pPr lvl="1"/>
            <a:r>
              <a:rPr lang="fr-FR" dirty="0" err="1" smtClean="0"/>
              <a:t>zeros</a:t>
            </a:r>
            <a:r>
              <a:rPr lang="fr-FR" dirty="0" smtClean="0"/>
              <a:t>(n) : remplie de 0</a:t>
            </a:r>
          </a:p>
          <a:p>
            <a:pPr lvl="1"/>
            <a:r>
              <a:rPr lang="fr-FR" dirty="0" smtClean="0"/>
              <a:t>one(n) : remplie de 1</a:t>
            </a:r>
          </a:p>
          <a:p>
            <a:pPr lvl="1"/>
            <a:r>
              <a:rPr lang="fr-FR" dirty="0" err="1" smtClean="0"/>
              <a:t>eye</a:t>
            </a:r>
            <a:r>
              <a:rPr lang="fr-FR" dirty="0" smtClean="0"/>
              <a:t>(n) : 1 en diagonale, 0 ailleurs</a:t>
            </a:r>
          </a:p>
          <a:p>
            <a:pPr lvl="1"/>
            <a:r>
              <a:rPr lang="fr-FR" dirty="0" err="1" smtClean="0"/>
              <a:t>diag</a:t>
            </a:r>
            <a:r>
              <a:rPr lang="fr-FR" dirty="0" smtClean="0"/>
              <a:t>(</a:t>
            </a:r>
            <a:r>
              <a:rPr lang="fr-FR" dirty="0" err="1" smtClean="0"/>
              <a:t>v,k</a:t>
            </a:r>
            <a:r>
              <a:rPr lang="fr-FR" dirty="0" smtClean="0"/>
              <a:t>) : vecteur v en diagonal décalé de k</a:t>
            </a:r>
          </a:p>
          <a:p>
            <a:pPr lvl="1"/>
            <a:r>
              <a:rPr lang="fr-FR" dirty="0" err="1"/>
              <a:t>r</a:t>
            </a:r>
            <a:r>
              <a:rPr lang="fr-FR" dirty="0" err="1" smtClean="0"/>
              <a:t>andom.rand</a:t>
            </a:r>
            <a:r>
              <a:rPr lang="fr-FR" dirty="0" smtClean="0"/>
              <a:t>(n) : aléatoire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1844824"/>
            <a:ext cx="2880320" cy="119619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055" y="3573016"/>
            <a:ext cx="30480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100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Calcul Matriciel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opérateurs standard sont surchargés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err="1"/>
              <a:t>r</a:t>
            </a:r>
            <a:r>
              <a:rPr lang="fr-FR" dirty="0" err="1" smtClean="0"/>
              <a:t>eshape</a:t>
            </a:r>
            <a:r>
              <a:rPr lang="fr-FR" dirty="0" smtClean="0"/>
              <a:t> redimensionne la matrice</a:t>
            </a:r>
          </a:p>
          <a:p>
            <a:r>
              <a:rPr lang="fr-FR" dirty="0" err="1" smtClean="0"/>
              <a:t>linalg.inv</a:t>
            </a:r>
            <a:r>
              <a:rPr lang="fr-FR" dirty="0" smtClean="0"/>
              <a:t> inverse une matrice</a:t>
            </a:r>
          </a:p>
          <a:p>
            <a:pPr lvl="1"/>
            <a:r>
              <a:rPr lang="fr-FR" dirty="0" smtClean="0"/>
              <a:t>Vérifier d’abord si elle est inversable avec </a:t>
            </a:r>
            <a:r>
              <a:rPr lang="fr-FR" dirty="0" err="1" smtClean="0"/>
              <a:t>rank</a:t>
            </a:r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060848"/>
            <a:ext cx="4397757" cy="115212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809" y="5085184"/>
            <a:ext cx="6247456" cy="123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823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SciPy</a:t>
            </a:r>
            <a:r>
              <a:rPr lang="fr-FR" dirty="0" smtClean="0"/>
              <a:t> est un écosystème scientifique</a:t>
            </a:r>
          </a:p>
          <a:p>
            <a:pPr lvl="1"/>
            <a:r>
              <a:rPr lang="fr-FR" dirty="0" smtClean="0"/>
              <a:t>Contient </a:t>
            </a:r>
            <a:r>
              <a:rPr lang="fr-FR" dirty="0" err="1" smtClean="0"/>
              <a:t>NumPy</a:t>
            </a:r>
            <a:endParaRPr lang="fr-FR" dirty="0" smtClean="0"/>
          </a:p>
          <a:p>
            <a:pPr lvl="1"/>
            <a:r>
              <a:rPr lang="fr-FR" dirty="0" err="1" smtClean="0"/>
              <a:t>MathplotLib</a:t>
            </a:r>
            <a:r>
              <a:rPr lang="fr-FR" dirty="0"/>
              <a:t> </a:t>
            </a:r>
            <a:r>
              <a:rPr lang="fr-FR" dirty="0" smtClean="0"/>
              <a:t>: librairie graphique 2D</a:t>
            </a:r>
          </a:p>
          <a:p>
            <a:pPr lvl="1"/>
            <a:r>
              <a:rPr lang="fr-FR" dirty="0" err="1" smtClean="0"/>
              <a:t>Sympy</a:t>
            </a:r>
            <a:r>
              <a:rPr lang="fr-FR" dirty="0" smtClean="0"/>
              <a:t> : Symboles mathématiques</a:t>
            </a:r>
          </a:p>
          <a:p>
            <a:pPr lvl="1"/>
            <a:r>
              <a:rPr lang="fr-FR" dirty="0" smtClean="0"/>
              <a:t>Pandas : Analyses de structures de données (BI)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124" y="265621"/>
            <a:ext cx="20288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014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Matplotlib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Graphes</a:t>
            </a:r>
          </a:p>
          <a:p>
            <a:r>
              <a:rPr lang="fr-FR" dirty="0" smtClean="0"/>
              <a:t>Permet de faire des graphes simples</a:t>
            </a:r>
          </a:p>
          <a:p>
            <a:r>
              <a:rPr lang="fr-FR" dirty="0" smtClean="0"/>
              <a:t>PIP </a:t>
            </a:r>
            <a:r>
              <a:rPr lang="fr-FR" dirty="0" err="1" smtClean="0"/>
              <a:t>install</a:t>
            </a:r>
            <a:r>
              <a:rPr lang="fr-FR" dirty="0" smtClean="0"/>
              <a:t> </a:t>
            </a:r>
            <a:r>
              <a:rPr lang="fr-FR" dirty="0" err="1" smtClean="0"/>
              <a:t>matplotlib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933056"/>
            <a:ext cx="3160567" cy="1008112"/>
          </a:xfrm>
          <a:prstGeom prst="rect">
            <a:avLst/>
          </a:prstGeom>
        </p:spPr>
      </p:pic>
      <p:pic>
        <p:nvPicPr>
          <p:cNvPr id="1026" name="Picture 2" descr="../_images/pyplot_sim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539708"/>
            <a:ext cx="4653476" cy="3807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378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Axes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1760" y="1065344"/>
            <a:ext cx="3562140" cy="1139361"/>
          </a:xfrm>
          <a:prstGeom prst="rect">
            <a:avLst/>
          </a:prstGeom>
        </p:spPr>
      </p:pic>
      <p:pic>
        <p:nvPicPr>
          <p:cNvPr id="2050" name="Picture 2" descr="../_images/pyplot_formatst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080656"/>
            <a:ext cx="52387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809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Figures multiples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4248471" cy="5040560"/>
          </a:xfrm>
        </p:spPr>
        <p:txBody>
          <a:bodyPr/>
          <a:lstStyle/>
          <a:p>
            <a:r>
              <a:rPr lang="fr-FR" sz="2400" dirty="0" smtClean="0"/>
              <a:t>Figure</a:t>
            </a:r>
          </a:p>
          <a:p>
            <a:pPr lvl="1"/>
            <a:r>
              <a:rPr lang="fr-FR" sz="2000" dirty="0" smtClean="0"/>
              <a:t>Regroupe plusieurs graphes</a:t>
            </a:r>
          </a:p>
          <a:p>
            <a:r>
              <a:rPr lang="fr-FR" sz="2400" dirty="0" err="1" smtClean="0"/>
              <a:t>Subplot</a:t>
            </a:r>
            <a:r>
              <a:rPr lang="fr-FR" sz="2400" dirty="0" smtClean="0"/>
              <a:t>(</a:t>
            </a:r>
            <a:r>
              <a:rPr lang="fr-FR" sz="2400" dirty="0" err="1" smtClean="0"/>
              <a:t>xyz</a:t>
            </a:r>
            <a:r>
              <a:rPr lang="fr-FR" sz="2400" dirty="0" smtClean="0"/>
              <a:t>)</a:t>
            </a:r>
          </a:p>
          <a:p>
            <a:pPr lvl="1"/>
            <a:r>
              <a:rPr lang="fr-FR" sz="2000" dirty="0" smtClean="0"/>
              <a:t>Graphe en x lignes y colonnes et </a:t>
            </a:r>
            <a:r>
              <a:rPr lang="fr-FR" sz="2000" dirty="0" err="1" smtClean="0"/>
              <a:t>selectionne</a:t>
            </a:r>
            <a:r>
              <a:rPr lang="fr-FR" sz="2000" dirty="0" smtClean="0"/>
              <a:t> l’emplacement z pour les instructions suivantes</a:t>
            </a:r>
          </a:p>
          <a:p>
            <a:pPr lvl="1"/>
            <a:endParaRPr lang="fr-FR" sz="2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916212"/>
            <a:ext cx="3028950" cy="26860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962" y="1844824"/>
            <a:ext cx="48863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87075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5892</TotalTime>
  <Words>262</Words>
  <Application>Microsoft Office PowerPoint</Application>
  <PresentationFormat>Affichage à l'écran (4:3)</PresentationFormat>
  <Paragraphs>59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Monotype Sorts</vt:lpstr>
      <vt:lpstr>Times New Roman</vt:lpstr>
      <vt:lpstr>cvc</vt:lpstr>
      <vt:lpstr>Présentation PowerPoint</vt:lpstr>
      <vt:lpstr>Python et les Maths</vt:lpstr>
      <vt:lpstr>Présentation PowerPoint</vt:lpstr>
      <vt:lpstr>Matrices</vt:lpstr>
      <vt:lpstr>Calcul Matriciel</vt:lpstr>
      <vt:lpstr>Présentation PowerPoint</vt:lpstr>
      <vt:lpstr>Matplotlib</vt:lpstr>
      <vt:lpstr>Axes</vt:lpstr>
      <vt:lpstr>Figures multiples</vt:lpstr>
      <vt:lpstr>Transformation de Fourier Exemple simple</vt:lpstr>
      <vt:lpstr>Jupyter</vt:lpstr>
      <vt:lpstr>Présentation PowerPoint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304</cp:revision>
  <dcterms:created xsi:type="dcterms:W3CDTF">2000-04-10T19:33:12Z</dcterms:created>
  <dcterms:modified xsi:type="dcterms:W3CDTF">2017-10-26T08:11:32Z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