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7" r:id="rId4"/>
    <p:sldId id="274" r:id="rId5"/>
    <p:sldId id="275" r:id="rId6"/>
    <p:sldId id="268" r:id="rId7"/>
    <p:sldId id="270" r:id="rId8"/>
    <p:sldId id="271" r:id="rId9"/>
    <p:sldId id="272" r:id="rId10"/>
    <p:sldId id="273" r:id="rId11"/>
    <p:sldId id="276" r:id="rId12"/>
    <p:sldId id="269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3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20</a:t>
            </a:r>
          </a:p>
          <a:p>
            <a:pPr eaLnBrk="1" hangingPunct="1"/>
            <a:r>
              <a:rPr lang="fr-FR" altLang="fr-FR" dirty="0"/>
              <a:t>Math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de Fourier</a:t>
            </a:r>
            <a:br>
              <a:rPr lang="fr-FR" dirty="0"/>
            </a:br>
            <a:r>
              <a:rPr lang="fr-FR" dirty="0"/>
              <a:t>Exemple simple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156209"/>
            <a:ext cx="4141945" cy="50403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57" y="1755360"/>
            <a:ext cx="5043991" cy="3782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321457" y="1083034"/>
            <a:ext cx="4951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La Transformée de Fourier Rapide (</a:t>
            </a:r>
            <a:r>
              <a:rPr lang="fr-FR" sz="1600" b="1" dirty="0"/>
              <a:t>FFT)</a:t>
            </a:r>
            <a:r>
              <a:rPr lang="fr-FR" sz="1600" dirty="0"/>
              <a:t> est un </a:t>
            </a:r>
            <a:r>
              <a:rPr lang="fr-FR" sz="1600" dirty="0" err="1"/>
              <a:t>algo</a:t>
            </a:r>
            <a:endParaRPr lang="fr-FR" sz="1600" dirty="0"/>
          </a:p>
          <a:p>
            <a:r>
              <a:rPr lang="fr-FR" sz="1600" dirty="0"/>
              <a:t>qui permet de calculer des Transformées de Fourier</a:t>
            </a:r>
          </a:p>
          <a:p>
            <a:r>
              <a:rPr lang="fr-FR" sz="1600" dirty="0"/>
              <a:t>Discrètes (</a:t>
            </a:r>
            <a:r>
              <a:rPr lang="fr-FR" sz="1600" b="1" dirty="0"/>
              <a:t>DFT)</a:t>
            </a:r>
          </a:p>
        </p:txBody>
      </p:sp>
    </p:spTree>
    <p:extLst>
      <p:ext uri="{BB962C8B-B14F-4D97-AF65-F5344CB8AC3E}">
        <p14:creationId xmlns:p14="http://schemas.microsoft.com/office/powerpoint/2010/main" val="392185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Développement et visualisation des résultats en ligne</a:t>
            </a:r>
          </a:p>
          <a:p>
            <a:pPr lvl="1"/>
            <a:r>
              <a:rPr lang="fr-FR" dirty="0"/>
              <a:t>Partage de code et de résultats en ligne</a:t>
            </a:r>
          </a:p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jupyter</a:t>
            </a:r>
            <a:endParaRPr lang="fr-FR" dirty="0"/>
          </a:p>
          <a:p>
            <a:r>
              <a:rPr lang="fr-FR" dirty="0"/>
              <a:t>Python –m </a:t>
            </a:r>
            <a:r>
              <a:rPr lang="fr-FR" dirty="0" err="1"/>
              <a:t>jupyter</a:t>
            </a:r>
            <a:r>
              <a:rPr lang="fr-FR" dirty="0"/>
              <a:t> notebook</a:t>
            </a:r>
          </a:p>
        </p:txBody>
      </p:sp>
      <p:pic>
        <p:nvPicPr>
          <p:cNvPr id="1026" name="Picture 2" descr="example notebook of Lorenz differential equ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91350"/>
            <a:ext cx="4464495" cy="316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3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60648"/>
            <a:ext cx="3333750" cy="733425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Outils</a:t>
            </a:r>
            <a:r>
              <a:rPr lang="en-US" dirty="0"/>
              <a:t> simples et </a:t>
            </a:r>
            <a:r>
              <a:rPr lang="en-US" dirty="0" err="1"/>
              <a:t>puissants</a:t>
            </a:r>
            <a:r>
              <a:rPr lang="en-US" dirty="0"/>
              <a:t> pour </a:t>
            </a:r>
            <a:r>
              <a:rPr lang="en-US" dirty="0" err="1"/>
              <a:t>l’analyse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et le data mining</a:t>
            </a:r>
          </a:p>
          <a:p>
            <a:r>
              <a:rPr lang="en-US" dirty="0"/>
              <a:t>IA</a:t>
            </a:r>
          </a:p>
          <a:p>
            <a:pPr lvl="1"/>
            <a:r>
              <a:rPr lang="en-US" dirty="0" err="1"/>
              <a:t>Détection</a:t>
            </a:r>
            <a:r>
              <a:rPr lang="en-US" dirty="0"/>
              <a:t> </a:t>
            </a:r>
            <a:r>
              <a:rPr lang="en-US" dirty="0" err="1"/>
              <a:t>automatique</a:t>
            </a:r>
            <a:r>
              <a:rPr lang="en-US" dirty="0"/>
              <a:t> de SPAM</a:t>
            </a:r>
          </a:p>
          <a:p>
            <a:pPr lvl="1"/>
            <a:r>
              <a:rPr lang="en-US" dirty="0"/>
              <a:t>Recommendation </a:t>
            </a:r>
            <a:r>
              <a:rPr lang="en-US" dirty="0" err="1"/>
              <a:t>automatique</a:t>
            </a:r>
            <a:r>
              <a:rPr lang="en-US" dirty="0"/>
              <a:t> de </a:t>
            </a:r>
            <a:r>
              <a:rPr lang="en-US" dirty="0" err="1"/>
              <a:t>morceaux</a:t>
            </a:r>
            <a:r>
              <a:rPr lang="en-US" dirty="0"/>
              <a:t> </a:t>
            </a:r>
            <a:r>
              <a:rPr lang="en-US" dirty="0" err="1"/>
              <a:t>musicaux</a:t>
            </a:r>
            <a:r>
              <a:rPr lang="en-US" dirty="0"/>
              <a:t> pour Spotify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41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et les Maths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a rencontré un grand succès dans le monde scientifique, mathématiques et de l’IA</a:t>
            </a:r>
          </a:p>
          <a:p>
            <a:r>
              <a:rPr lang="fr-FR" dirty="0"/>
              <a:t>De nombreux modules sont à disposition</a:t>
            </a:r>
          </a:p>
          <a:p>
            <a:pPr lvl="1"/>
            <a:r>
              <a:rPr lang="fr-FR" dirty="0" err="1"/>
              <a:t>Numpy</a:t>
            </a:r>
            <a:r>
              <a:rPr lang="fr-FR" dirty="0"/>
              <a:t>, </a:t>
            </a:r>
            <a:r>
              <a:rPr lang="fr-FR" dirty="0" err="1"/>
              <a:t>Scipy</a:t>
            </a:r>
            <a:r>
              <a:rPr lang="fr-FR" dirty="0"/>
              <a:t>, </a:t>
            </a:r>
            <a:r>
              <a:rPr lang="fr-FR" dirty="0" err="1"/>
              <a:t>Scikit-learn</a:t>
            </a:r>
            <a:r>
              <a:rPr lang="fr-FR" dirty="0"/>
              <a:t>, …</a:t>
            </a:r>
          </a:p>
          <a:p>
            <a:r>
              <a:rPr lang="fr-FR" dirty="0"/>
              <a:t>Le module math possède les méthodes de base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861048"/>
            <a:ext cx="4968552" cy="19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module </a:t>
            </a:r>
            <a:r>
              <a:rPr lang="en-US" dirty="0" err="1"/>
              <a:t>scientifique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qui </a:t>
            </a:r>
            <a:r>
              <a:rPr lang="en-US" dirty="0" err="1"/>
              <a:t>peut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Algèbre</a:t>
            </a:r>
            <a:r>
              <a:rPr lang="en-US" dirty="0"/>
              <a:t> </a:t>
            </a:r>
            <a:r>
              <a:rPr lang="en-US" dirty="0" err="1"/>
              <a:t>linéaire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lvl="1"/>
            <a:r>
              <a:rPr lang="en-US" dirty="0"/>
              <a:t>Travail sur des </a:t>
            </a:r>
            <a:r>
              <a:rPr lang="en-US" dirty="0" err="1"/>
              <a:t>np.array</a:t>
            </a:r>
            <a:endParaRPr lang="en-US" dirty="0"/>
          </a:p>
          <a:p>
            <a:pPr lvl="1"/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84" y="3573016"/>
            <a:ext cx="4886116" cy="29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4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Tableaux à 2 dimensions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Matrices particulières</a:t>
            </a:r>
          </a:p>
          <a:p>
            <a:pPr lvl="1"/>
            <a:r>
              <a:rPr lang="fr-FR" dirty="0" err="1"/>
              <a:t>zeros</a:t>
            </a:r>
            <a:r>
              <a:rPr lang="fr-FR" dirty="0"/>
              <a:t>(n) : remplie de 0</a:t>
            </a:r>
          </a:p>
          <a:p>
            <a:pPr lvl="1"/>
            <a:r>
              <a:rPr lang="fr-FR" dirty="0"/>
              <a:t>one(n) : remplie de 1</a:t>
            </a:r>
          </a:p>
          <a:p>
            <a:pPr lvl="1"/>
            <a:r>
              <a:rPr lang="fr-FR" dirty="0" err="1"/>
              <a:t>eye</a:t>
            </a:r>
            <a:r>
              <a:rPr lang="fr-FR" dirty="0"/>
              <a:t>(n) : 1 en diagonale, 0 ailleurs</a:t>
            </a:r>
          </a:p>
          <a:p>
            <a:pPr lvl="1"/>
            <a:r>
              <a:rPr lang="fr-FR" dirty="0" err="1"/>
              <a:t>diag</a:t>
            </a:r>
            <a:r>
              <a:rPr lang="fr-FR" dirty="0"/>
              <a:t>(</a:t>
            </a:r>
            <a:r>
              <a:rPr lang="fr-FR" dirty="0" err="1"/>
              <a:t>v,k</a:t>
            </a:r>
            <a:r>
              <a:rPr lang="fr-FR" dirty="0"/>
              <a:t>) : vecteur v en diagonal décalé de k</a:t>
            </a:r>
          </a:p>
          <a:p>
            <a:pPr lvl="1"/>
            <a:r>
              <a:rPr lang="fr-FR" dirty="0" err="1"/>
              <a:t>random.rand</a:t>
            </a:r>
            <a:r>
              <a:rPr lang="fr-FR" dirty="0"/>
              <a:t>(n) : aléatoire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0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 standard sont surchargés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reshape</a:t>
            </a:r>
            <a:r>
              <a:rPr lang="fr-FR" dirty="0"/>
              <a:t> redimensionne la matrice</a:t>
            </a:r>
          </a:p>
          <a:p>
            <a:r>
              <a:rPr lang="fr-FR" dirty="0" err="1"/>
              <a:t>linalg.inv</a:t>
            </a:r>
            <a:r>
              <a:rPr lang="fr-FR" dirty="0"/>
              <a:t> inverse une matrice</a:t>
            </a:r>
          </a:p>
          <a:p>
            <a:pPr lvl="1"/>
            <a:r>
              <a:rPr lang="fr-FR" dirty="0"/>
              <a:t>Vérifier d’abord si elle est inversable avec </a:t>
            </a:r>
            <a:r>
              <a:rPr lang="fr-FR" dirty="0" err="1"/>
              <a:t>rank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09" y="5085184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2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SciPy</a:t>
            </a:r>
            <a:r>
              <a:rPr lang="fr-FR" dirty="0"/>
              <a:t> est un écosystème scientifique</a:t>
            </a:r>
          </a:p>
          <a:p>
            <a:pPr lvl="1"/>
            <a:r>
              <a:rPr lang="fr-FR" dirty="0"/>
              <a:t>Contient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MatplotLib</a:t>
            </a:r>
            <a:r>
              <a:rPr lang="fr-FR" dirty="0"/>
              <a:t> : librairie graphique 2D</a:t>
            </a:r>
          </a:p>
          <a:p>
            <a:pPr lvl="1"/>
            <a:r>
              <a:rPr lang="fr-FR" dirty="0" err="1"/>
              <a:t>Sympy</a:t>
            </a:r>
            <a:r>
              <a:rPr lang="fr-FR" dirty="0"/>
              <a:t> : Symbolique mathématiques</a:t>
            </a:r>
          </a:p>
          <a:p>
            <a:pPr lvl="1"/>
            <a:r>
              <a:rPr lang="fr-FR" dirty="0"/>
              <a:t>Pandas : Analyses de structures de données (BI)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124" y="265621"/>
            <a:ext cx="20288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1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Graphes</a:t>
            </a:r>
          </a:p>
          <a:p>
            <a:r>
              <a:rPr lang="fr-FR" dirty="0"/>
              <a:t>Permet de faire des graphes simples</a:t>
            </a:r>
          </a:p>
          <a:p>
            <a:r>
              <a:rPr lang="fr-FR" dirty="0"/>
              <a:t>PIP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matplotlib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933056"/>
            <a:ext cx="3160567" cy="1008112"/>
          </a:xfrm>
          <a:prstGeom prst="rect">
            <a:avLst/>
          </a:prstGeom>
        </p:spPr>
      </p:pic>
      <p:pic>
        <p:nvPicPr>
          <p:cNvPr id="1026" name="Picture 2" descr="../_images/pyplot_si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39708"/>
            <a:ext cx="4653476" cy="380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37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760" y="1065344"/>
            <a:ext cx="3562140" cy="1139361"/>
          </a:xfrm>
          <a:prstGeom prst="rect">
            <a:avLst/>
          </a:prstGeom>
        </p:spPr>
      </p:pic>
      <p:pic>
        <p:nvPicPr>
          <p:cNvPr id="2050" name="Picture 2" descr="../_images/pyplot_formatst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80656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80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Figures multiples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248471" cy="5040560"/>
          </a:xfrm>
        </p:spPr>
        <p:txBody>
          <a:bodyPr/>
          <a:lstStyle/>
          <a:p>
            <a:r>
              <a:rPr lang="fr-FR" sz="2400" dirty="0"/>
              <a:t>Figure</a:t>
            </a:r>
          </a:p>
          <a:p>
            <a:pPr lvl="1"/>
            <a:r>
              <a:rPr lang="fr-FR" sz="2000" dirty="0"/>
              <a:t>Regroupe plusieurs graphes</a:t>
            </a:r>
          </a:p>
          <a:p>
            <a:r>
              <a:rPr lang="fr-FR" sz="2400" dirty="0" err="1"/>
              <a:t>Subplot</a:t>
            </a:r>
            <a:r>
              <a:rPr lang="fr-FR" sz="2400" dirty="0"/>
              <a:t>(</a:t>
            </a:r>
            <a:r>
              <a:rPr lang="fr-FR" sz="2400" dirty="0" err="1"/>
              <a:t>xyz</a:t>
            </a:r>
            <a:r>
              <a:rPr lang="fr-FR" sz="2400" dirty="0"/>
              <a:t>)</a:t>
            </a:r>
          </a:p>
          <a:p>
            <a:pPr lvl="1"/>
            <a:r>
              <a:rPr lang="fr-FR" sz="2000" dirty="0"/>
              <a:t>Graphe en x lignes y colonnes et </a:t>
            </a:r>
            <a:r>
              <a:rPr lang="fr-FR" sz="2000" dirty="0" err="1"/>
              <a:t>selectionne</a:t>
            </a:r>
            <a:r>
              <a:rPr lang="fr-FR" sz="2000" dirty="0"/>
              <a:t> l’emplacement z pour les instructions suivantes</a:t>
            </a:r>
          </a:p>
          <a:p>
            <a:pPr lvl="1"/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916212"/>
            <a:ext cx="3028950" cy="26860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962" y="1844824"/>
            <a:ext cx="48863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707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5922</TotalTime>
  <Words>288</Words>
  <Application>Microsoft Office PowerPoint</Application>
  <PresentationFormat>Affichage à l'écran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Monotype Sorts</vt:lpstr>
      <vt:lpstr>Times New Roman</vt:lpstr>
      <vt:lpstr>cvc</vt:lpstr>
      <vt:lpstr>Présentation PowerPoint</vt:lpstr>
      <vt:lpstr>Python et les Maths</vt:lpstr>
      <vt:lpstr>Présentation PowerPoint</vt:lpstr>
      <vt:lpstr>Matrices</vt:lpstr>
      <vt:lpstr>Calcul Matriciel</vt:lpstr>
      <vt:lpstr>Présentation PowerPoint</vt:lpstr>
      <vt:lpstr>Matplotlib</vt:lpstr>
      <vt:lpstr>Axes</vt:lpstr>
      <vt:lpstr>Figures multiples</vt:lpstr>
      <vt:lpstr>Transformation de Fourier Exemple simple</vt:lpstr>
      <vt:lpstr>Jupyter</vt:lpstr>
      <vt:lpstr>Présentation PowerPoint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305</cp:revision>
  <dcterms:created xsi:type="dcterms:W3CDTF">2000-04-10T19:33:12Z</dcterms:created>
  <dcterms:modified xsi:type="dcterms:W3CDTF">2023-09-28T13:33:43Z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