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4"/>
  </p:notesMasterIdLst>
  <p:handoutMasterIdLst>
    <p:handoutMasterId r:id="rId15"/>
  </p:handoutMasterIdLst>
  <p:sldIdLst>
    <p:sldId id="256" r:id="rId2"/>
    <p:sldId id="358" r:id="rId3"/>
    <p:sldId id="359" r:id="rId4"/>
    <p:sldId id="360" r:id="rId5"/>
    <p:sldId id="361" r:id="rId6"/>
    <p:sldId id="362" r:id="rId7"/>
    <p:sldId id="363" r:id="rId8"/>
    <p:sldId id="356" r:id="rId9"/>
    <p:sldId id="325" r:id="rId10"/>
    <p:sldId id="326" r:id="rId11"/>
    <p:sldId id="297" r:id="rId12"/>
    <p:sldId id="364" r:id="rId13"/>
  </p:sldIdLst>
  <p:sldSz cx="9144000" cy="6858000" type="screen4x3"/>
  <p:notesSz cx="6997700" cy="92837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37">
          <p15:clr>
            <a:srgbClr val="A4A3A4"/>
          </p15:clr>
        </p15:guide>
        <p15:guide id="2" pos="208">
          <p15:clr>
            <a:srgbClr val="A4A3A4"/>
          </p15:clr>
        </p15:guide>
        <p15:guide id="3" pos="1742">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dall Lain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AFF"/>
    <a:srgbClr val="DDDDDD"/>
    <a:srgbClr val="663300"/>
    <a:srgbClr val="0033CC"/>
    <a:srgbClr val="FFFF66"/>
    <a:srgbClr val="FF5050"/>
    <a:srgbClr val="FFFFFF"/>
    <a:srgbClr val="ECC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36" autoAdjust="0"/>
    <p:restoredTop sz="71760" autoAdjust="0"/>
  </p:normalViewPr>
  <p:slideViewPr>
    <p:cSldViewPr snapToGrid="0">
      <p:cViewPr varScale="1">
        <p:scale>
          <a:sx n="74" d="100"/>
          <a:sy n="74" d="100"/>
        </p:scale>
        <p:origin x="1566" y="84"/>
      </p:cViewPr>
      <p:guideLst>
        <p:guide orient="horz" pos="937"/>
        <p:guide pos="208"/>
        <p:guide pos="1742"/>
      </p:guideLst>
    </p:cSldViewPr>
  </p:slideViewPr>
  <p:outlineViewPr>
    <p:cViewPr>
      <p:scale>
        <a:sx n="33" d="100"/>
        <a:sy n="33" d="100"/>
      </p:scale>
      <p:origin x="0" y="21086"/>
    </p:cViewPr>
  </p:outlineViewPr>
  <p:notesTextViewPr>
    <p:cViewPr>
      <p:scale>
        <a:sx n="100" d="100"/>
        <a:sy n="100" d="100"/>
      </p:scale>
      <p:origin x="0" y="0"/>
    </p:cViewPr>
  </p:notesTextViewPr>
  <p:sorterViewPr>
    <p:cViewPr>
      <p:scale>
        <a:sx n="79" d="100"/>
        <a:sy n="79" d="100"/>
      </p:scale>
      <p:origin x="0" y="1692"/>
    </p:cViewPr>
  </p:sorterViewPr>
  <p:notesViewPr>
    <p:cSldViewPr snapToGrid="0">
      <p:cViewPr>
        <p:scale>
          <a:sx n="75" d="100"/>
          <a:sy n="75" d="100"/>
        </p:scale>
        <p:origin x="-2909" y="-58"/>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eaLnBrk="0" hangingPunct="0">
              <a:defRPr sz="1200" b="1" dirty="0">
                <a:latin typeface="Times New Roman" pitchFamily="18" charset="0"/>
              </a:defRPr>
            </a:lvl1pPr>
          </a:lstStyle>
          <a:p>
            <a:pPr>
              <a:defRPr/>
            </a:pPr>
            <a:endParaRPr lang="en-US" dirty="0"/>
          </a:p>
        </p:txBody>
      </p:sp>
      <p:sp>
        <p:nvSpPr>
          <p:cNvPr id="129027"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eaLnBrk="0" hangingPunct="0">
              <a:defRPr sz="1200" b="1" dirty="0">
                <a:latin typeface="Times New Roman" pitchFamily="18" charset="0"/>
              </a:defRPr>
            </a:lvl1pPr>
          </a:lstStyle>
          <a:p>
            <a:pPr>
              <a:defRPr/>
            </a:pPr>
            <a:endParaRPr lang="en-US" dirty="0"/>
          </a:p>
        </p:txBody>
      </p:sp>
      <p:sp>
        <p:nvSpPr>
          <p:cNvPr id="129028"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eaLnBrk="0" hangingPunct="0">
              <a:defRPr sz="1200" b="1" dirty="0">
                <a:latin typeface="Times New Roman" pitchFamily="18" charset="0"/>
              </a:defRPr>
            </a:lvl1pPr>
          </a:lstStyle>
          <a:p>
            <a:pPr>
              <a:defRPr/>
            </a:pPr>
            <a:endParaRPr lang="en-US" dirty="0"/>
          </a:p>
        </p:txBody>
      </p:sp>
      <p:sp>
        <p:nvSpPr>
          <p:cNvPr id="129029"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eaLnBrk="0" hangingPunct="0">
              <a:defRPr sz="1200" b="1">
                <a:latin typeface="Times New Roman" pitchFamily="18" charset="0"/>
              </a:defRPr>
            </a:lvl1pPr>
          </a:lstStyle>
          <a:p>
            <a:pPr>
              <a:defRPr/>
            </a:pPr>
            <a:fld id="{B577A17A-0DDF-4D2B-A6B8-F78012BAA90D}" type="slidenum">
              <a:rPr lang="en-US"/>
              <a:pPr>
                <a:defRPr/>
              </a:pPr>
              <a:t>‹N°›</a:t>
            </a:fld>
            <a:endParaRPr lang="en-US" dirty="0"/>
          </a:p>
        </p:txBody>
      </p:sp>
    </p:spTree>
    <p:extLst>
      <p:ext uri="{BB962C8B-B14F-4D97-AF65-F5344CB8AC3E}">
        <p14:creationId xmlns:p14="http://schemas.microsoft.com/office/powerpoint/2010/main" val="2228815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4"/>
          <p:cNvSpPr>
            <a:spLocks noGrp="1" noRot="1" noChangeAspect="1" noChangeArrowheads="1" noTextEdit="1"/>
          </p:cNvSpPr>
          <p:nvPr>
            <p:ph type="sldImg" idx="2"/>
          </p:nvPr>
        </p:nvSpPr>
        <p:spPr bwMode="auto">
          <a:xfrm>
            <a:off x="1870075" y="228600"/>
            <a:ext cx="4840288" cy="3630613"/>
          </a:xfrm>
          <a:prstGeom prst="rect">
            <a:avLst/>
          </a:prstGeom>
          <a:noFill/>
          <a:ln w="12700">
            <a:solidFill>
              <a:schemeClr val="tx1"/>
            </a:solidFill>
            <a:miter lim="800000"/>
            <a:headEnd/>
            <a:tailEnd/>
          </a:ln>
        </p:spPr>
      </p:sp>
      <p:sp>
        <p:nvSpPr>
          <p:cNvPr id="181256" name="Text Box 8"/>
          <p:cNvSpPr txBox="1">
            <a:spLocks noChangeArrowheads="1"/>
          </p:cNvSpPr>
          <p:nvPr/>
        </p:nvSpPr>
        <p:spPr bwMode="auto">
          <a:xfrm>
            <a:off x="0" y="8902700"/>
            <a:ext cx="6997700" cy="384175"/>
          </a:xfrm>
          <a:prstGeom prst="rect">
            <a:avLst/>
          </a:prstGeom>
          <a:noFill/>
          <a:ln w="9525">
            <a:noFill/>
            <a:miter lim="800000"/>
            <a:headEnd/>
            <a:tailEnd/>
          </a:ln>
          <a:effectLst/>
        </p:spPr>
        <p:txBody>
          <a:bodyPr lIns="79063" tIns="39532" rIns="79063" bIns="39532">
            <a:spAutoFit/>
          </a:bodyPr>
          <a:lstStyle/>
          <a:p>
            <a:pPr marL="176213" defTabSz="889000" eaLnBrk="0" hangingPunct="0">
              <a:spcBef>
                <a:spcPct val="50000"/>
              </a:spcBef>
              <a:tabLst>
                <a:tab pos="3411538" algn="ctr"/>
                <a:tab pos="6610350" algn="r"/>
              </a:tabLst>
              <a:defRPr/>
            </a:pPr>
            <a:r>
              <a:rPr lang="en-US" sz="700" dirty="0">
                <a:solidFill>
                  <a:schemeClr val="tx2"/>
                </a:solidFill>
              </a:rPr>
              <a:t>	</a:t>
            </a:r>
            <a:r>
              <a:rPr lang="en-US" sz="900" dirty="0">
                <a:cs typeface="Times New Roman" pitchFamily="18" charset="0"/>
              </a:rPr>
              <a:t>© </a:t>
            </a:r>
            <a:r>
              <a:rPr lang="en-US" sz="700" dirty="0">
                <a:solidFill>
                  <a:schemeClr val="tx2"/>
                </a:solidFill>
              </a:rPr>
              <a:t>Copyright: All rights reserved. Not to be reproduced by any means without prior consent. 	</a:t>
            </a:r>
            <a:r>
              <a:rPr lang="en-US" sz="1300" dirty="0">
                <a:solidFill>
                  <a:schemeClr val="tx2"/>
                </a:solidFill>
              </a:rPr>
              <a:t>577-7-</a:t>
            </a:r>
            <a:fld id="{8D0AAE47-68C6-4CDE-A223-F23B610976A7}" type="slidenum">
              <a:rPr lang="en-US" sz="1300">
                <a:solidFill>
                  <a:schemeClr val="tx2"/>
                </a:solidFill>
              </a:rPr>
              <a:pPr marL="176213" defTabSz="889000" eaLnBrk="0" hangingPunct="0">
                <a:spcBef>
                  <a:spcPct val="50000"/>
                </a:spcBef>
                <a:tabLst>
                  <a:tab pos="3411538" algn="ctr"/>
                  <a:tab pos="6610350" algn="r"/>
                </a:tabLst>
                <a:defRPr/>
              </a:pPr>
              <a:t>‹N°›</a:t>
            </a:fld>
            <a:r>
              <a:rPr lang="en-US" sz="700" dirty="0">
                <a:solidFill>
                  <a:schemeClr val="tx2"/>
                </a:solidFill>
              </a:rPr>
              <a:t>		</a:t>
            </a:r>
          </a:p>
        </p:txBody>
      </p:sp>
      <p:sp>
        <p:nvSpPr>
          <p:cNvPr id="181257" name="Text Box 9"/>
          <p:cNvSpPr txBox="1">
            <a:spLocks noChangeArrowheads="1"/>
          </p:cNvSpPr>
          <p:nvPr/>
        </p:nvSpPr>
        <p:spPr bwMode="auto">
          <a:xfrm>
            <a:off x="306388" y="3733800"/>
            <a:ext cx="512762" cy="212725"/>
          </a:xfrm>
          <a:prstGeom prst="rect">
            <a:avLst/>
          </a:prstGeom>
          <a:noFill/>
          <a:ln w="9525">
            <a:noFill/>
            <a:miter lim="800000"/>
            <a:headEnd/>
            <a:tailEnd/>
          </a:ln>
          <a:effectLst/>
        </p:spPr>
        <p:txBody>
          <a:bodyPr wrap="none" lIns="0" tIns="0" rIns="0" bIns="0">
            <a:spAutoFit/>
          </a:bodyPr>
          <a:lstStyle/>
          <a:p>
            <a:pPr defTabSz="911225" eaLnBrk="0" hangingPunct="0">
              <a:spcBef>
                <a:spcPct val="50000"/>
              </a:spcBef>
              <a:defRPr/>
            </a:pPr>
            <a:r>
              <a:rPr lang="en-US" i="1" dirty="0"/>
              <a:t>Notes:</a:t>
            </a:r>
          </a:p>
        </p:txBody>
      </p:sp>
      <p:sp>
        <p:nvSpPr>
          <p:cNvPr id="181270" name="Rectangle 22"/>
          <p:cNvSpPr>
            <a:spLocks noGrp="1" noChangeArrowheads="1"/>
          </p:cNvSpPr>
          <p:nvPr>
            <p:ph type="body" sz="quarter" idx="3"/>
          </p:nvPr>
        </p:nvSpPr>
        <p:spPr bwMode="gray">
          <a:xfrm>
            <a:off x="228600" y="3962400"/>
            <a:ext cx="6488113" cy="1228725"/>
          </a:xfrm>
          <a:prstGeom prst="rect">
            <a:avLst/>
          </a:prstGeom>
          <a:solidFill>
            <a:srgbClr val="FFFFFF"/>
          </a:solidFill>
          <a:ln w="9525">
            <a:noFill/>
            <a:miter lim="800000"/>
            <a:headEnd/>
            <a:tailEnd/>
          </a:ln>
          <a:effectLst/>
        </p:spPr>
        <p:txBody>
          <a:bodyPr vert="horz" wrap="square" lIns="91138" tIns="45569" rIns="91138" bIns="45569"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548355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Box 4"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&lt;*s*o*u*r*c*e*&gt;*5*7*7*g*3*-*7*-*1*&lt;*/*s*o*u*r*c*e*&gt;</a:t>
            </a:r>
            <a:endParaRPr lang="en-US" sz="800" dirty="0">
              <a:solidFill>
                <a:srgbClr val="000000"/>
              </a:solidFill>
            </a:endParaRPr>
          </a:p>
        </p:txBody>
      </p:sp>
      <p:sp>
        <p:nvSpPr>
          <p:cNvPr id="12290" name="Rectangle 2"/>
          <p:cNvSpPr>
            <a:spLocks noGrp="1" noRot="1" noChangeAspect="1" noChangeArrowheads="1" noTextEdit="1"/>
          </p:cNvSpPr>
          <p:nvPr>
            <p:ph type="sldImg"/>
          </p:nvPr>
        </p:nvSpPr>
        <p:spPr>
          <a:xfrm>
            <a:off x="1868488" y="228600"/>
            <a:ext cx="4840287" cy="3630613"/>
          </a:xfrm>
          <a:ln/>
        </p:spPr>
      </p:sp>
      <p:sp>
        <p:nvSpPr>
          <p:cNvPr id="12291" name="Rectangle 3"/>
          <p:cNvSpPr>
            <a:spLocks noGrp="1" noChangeArrowheads="1"/>
          </p:cNvSpPr>
          <p:nvPr>
            <p:ph type="body" idx="1"/>
          </p:nvPr>
        </p:nvSpPr>
        <p:spPr>
          <a:xfrm>
            <a:off x="230188" y="3962400"/>
            <a:ext cx="6459537" cy="276225"/>
          </a:xfrm>
          <a:ln/>
        </p:spPr>
        <p:txBody>
          <a:bodyPr/>
          <a:lstStyle/>
          <a:p>
            <a:pPr eaLnBrk="1" hangingPunct="1"/>
            <a:endParaRPr lang="fr-FR" dirty="0" smtClean="0"/>
          </a:p>
        </p:txBody>
      </p:sp>
    </p:spTree>
    <p:extLst>
      <p:ext uri="{BB962C8B-B14F-4D97-AF65-F5344CB8AC3E}">
        <p14:creationId xmlns:p14="http://schemas.microsoft.com/office/powerpoint/2010/main" val="404357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5"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&lt;*s*o*u*r*c*e*&gt;*5*7*7*g*3*-*7*-*1*7*&lt;*/*s*o*u*r*c*e*&gt;</a:t>
            </a:r>
            <a:endParaRPr lang="en-US" sz="800" dirty="0">
              <a:solidFill>
                <a:srgbClr val="000000"/>
              </a:solidFill>
            </a:endParaRPr>
          </a:p>
        </p:txBody>
      </p:sp>
      <p:sp>
        <p:nvSpPr>
          <p:cNvPr id="1260546" name="Rectangle 2"/>
          <p:cNvSpPr>
            <a:spLocks noGrp="1" noRot="1" noChangeAspect="1" noChangeArrowheads="1" noTextEdit="1"/>
          </p:cNvSpPr>
          <p:nvPr>
            <p:ph type="sldImg"/>
          </p:nvPr>
        </p:nvSpPr>
        <p:spPr>
          <a:ln/>
        </p:spPr>
      </p:sp>
      <p:sp>
        <p:nvSpPr>
          <p:cNvPr id="1260547" name="Rectangle 3"/>
          <p:cNvSpPr>
            <a:spLocks noGrp="1" noChangeArrowheads="1"/>
          </p:cNvSpPr>
          <p:nvPr>
            <p:ph type="body" idx="1"/>
          </p:nvPr>
        </p:nvSpPr>
        <p:spPr>
          <a:xfrm>
            <a:off x="228600" y="3962400"/>
            <a:ext cx="6488113" cy="1476375"/>
          </a:xfrm>
          <a:ln/>
        </p:spPr>
        <p:txBody>
          <a:bodyPr/>
          <a:lstStyle/>
          <a:p>
            <a:pPr eaLnBrk="1" hangingPunct="1"/>
            <a:r>
              <a:rPr lang="en-US" smtClean="0"/>
              <a:t>Jogger text: Implementing a Provider</a:t>
            </a:r>
          </a:p>
          <a:p>
            <a:pPr eaLnBrk="1" hangingPunct="1"/>
            <a:r>
              <a:rPr lang="en-US" smtClean="0"/>
              <a:t>Direction: Left</a:t>
            </a:r>
          </a:p>
          <a:p>
            <a:pPr eaLnBrk="1" hangingPunct="1"/>
            <a:r>
              <a:rPr lang="en-US" smtClean="0"/>
              <a:t>Instructor notes:</a:t>
            </a:r>
          </a:p>
          <a:p>
            <a:pPr eaLnBrk="1" hangingPunct="1"/>
            <a:r>
              <a:rPr lang="en-US" smtClean="0"/>
              <a:t>Tell them that we are concerned with server-side.  So they will not learn JavaScript today</a:t>
            </a:r>
          </a:p>
          <a:p>
            <a:pPr eaLnBrk="1" hangingPunct="1"/>
            <a:endParaRPr lang="en-US" smtClean="0"/>
          </a:p>
          <a:p>
            <a:pPr eaLnBrk="1" hangingPunct="1"/>
            <a:endParaRPr lang="en-US" dirty="0" smtClean="0"/>
          </a:p>
        </p:txBody>
      </p:sp>
    </p:spTree>
    <p:extLst>
      <p:ext uri="{BB962C8B-B14F-4D97-AF65-F5344CB8AC3E}">
        <p14:creationId xmlns:p14="http://schemas.microsoft.com/office/powerpoint/2010/main" val="355179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&lt;*s*o*u*r*c*e*&gt;*5*7*7*g*3*-*7*-*2*3*&lt;*/*s*o*u*r*c*e*&gt;</a:t>
            </a:r>
            <a:endParaRPr lang="en-US" sz="800" dirty="0">
              <a:solidFill>
                <a:srgbClr val="000000"/>
              </a:solidFill>
            </a:endParaRPr>
          </a:p>
        </p:txBody>
      </p:sp>
      <p:sp>
        <p:nvSpPr>
          <p:cNvPr id="1272834" name="Rectangle 2"/>
          <p:cNvSpPr>
            <a:spLocks noGrp="1" noRot="1" noChangeAspect="1" noChangeArrowheads="1" noTextEdit="1"/>
          </p:cNvSpPr>
          <p:nvPr>
            <p:ph type="sldImg"/>
          </p:nvPr>
        </p:nvSpPr>
        <p:spPr>
          <a:ln/>
        </p:spPr>
      </p:sp>
      <p:sp>
        <p:nvSpPr>
          <p:cNvPr id="1272835" name="Rectangle 3"/>
          <p:cNvSpPr>
            <a:spLocks noGrp="1" noChangeArrowheads="1"/>
          </p:cNvSpPr>
          <p:nvPr>
            <p:ph type="body" idx="1"/>
          </p:nvPr>
        </p:nvSpPr>
        <p:spPr>
          <a:xfrm>
            <a:off x="228600" y="3962400"/>
            <a:ext cx="6488113" cy="1236663"/>
          </a:xfrm>
          <a:ln/>
        </p:spPr>
        <p:txBody>
          <a:bodyPr/>
          <a:lstStyle/>
          <a:p>
            <a:pPr eaLnBrk="1" hangingPunct="1"/>
            <a:r>
              <a:rPr lang="en-US" smtClean="0"/>
              <a:t>Jogger text: A RESTful Inventory Control Application</a:t>
            </a:r>
          </a:p>
          <a:p>
            <a:pPr eaLnBrk="1" hangingPunct="1"/>
            <a:r>
              <a:rPr lang="en-US" smtClean="0"/>
              <a:t>Direction: Right</a:t>
            </a:r>
          </a:p>
          <a:p>
            <a:pPr eaLnBrk="1" hangingPunct="1"/>
            <a:r>
              <a:rPr lang="en-US" smtClean="0"/>
              <a:t>Instructor notes:</a:t>
            </a:r>
          </a:p>
          <a:p>
            <a:pPr eaLnBrk="1" hangingPunct="1"/>
            <a:r>
              <a:rPr lang="en-US" smtClean="0"/>
              <a:t>Could mention that RESTful Web services are a good fit for such Create-Read-Update-Delete tasks</a:t>
            </a:r>
          </a:p>
          <a:p>
            <a:pPr eaLnBrk="1" hangingPunct="1"/>
            <a:endParaRPr lang="en-US" dirty="0" smtClean="0"/>
          </a:p>
        </p:txBody>
      </p:sp>
    </p:spTree>
    <p:extLst>
      <p:ext uri="{BB962C8B-B14F-4D97-AF65-F5344CB8AC3E}">
        <p14:creationId xmlns:p14="http://schemas.microsoft.com/office/powerpoint/2010/main" val="2473181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Instructor notes:What </a:t>
            </a:r>
            <a:r>
              <a:rPr lang="en-US" dirty="0" smtClean="0"/>
              <a:t>would happen if</a:t>
            </a:r>
            <a:r>
              <a:rPr lang="en-US" baseline="0" dirty="0" smtClean="0"/>
              <a:t> this was left off? It would look for a width and height on the global object</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How many properties were created on the global object?</a:t>
            </a:r>
            <a:r>
              <a:rPr lang="en-US" baseline="0" dirty="0" smtClean="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the getArea() method we could have used Box.width and Box.height instead of this.width and this.height</a:t>
            </a:r>
            <a:endParaRPr lang="en-US" dirty="0" smtClean="0"/>
          </a:p>
        </p:txBody>
      </p:sp>
    </p:spTree>
    <p:extLst>
      <p:ext uri="{BB962C8B-B14F-4D97-AF65-F5344CB8AC3E}">
        <p14:creationId xmlns:p14="http://schemas.microsoft.com/office/powerpoint/2010/main" val="140754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smtClean="0"/>
              <a:t>Jogger text: What Is a Service-Oriented Architecture?</a:t>
            </a:r>
          </a:p>
          <a:p>
            <a:pPr eaLnBrk="1" hangingPunct="1"/>
            <a:r>
              <a:rPr lang="en-US" smtClean="0"/>
              <a:t>Direction: Left</a:t>
            </a:r>
          </a:p>
          <a:p>
            <a:pPr eaLnBrk="1" hangingPunct="1"/>
            <a:r>
              <a:rPr lang="en-US" smtClean="0"/>
              <a:t>Instructor notes:</a:t>
            </a:r>
          </a:p>
          <a:p>
            <a:pPr eaLnBrk="1" hangingPunct="1"/>
            <a:r>
              <a:rPr lang="en-US" smtClean="0"/>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smtClean="0"/>
          </a:p>
          <a:p>
            <a:pPr eaLnBrk="1" hangingPunct="1"/>
            <a:r>
              <a:rPr lang="en-US" smtClean="0"/>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smtClean="0"/>
          </a:p>
        </p:txBody>
      </p:sp>
    </p:spTree>
    <p:extLst>
      <p:ext uri="{BB962C8B-B14F-4D97-AF65-F5344CB8AC3E}">
        <p14:creationId xmlns:p14="http://schemas.microsoft.com/office/powerpoint/2010/main" val="169693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&lt;*s*o*u*r*c*e*&gt;*5*7*7*g*3*-*1*-*5*&lt;*/*s*o*u*r*c*e*&gt;</a:t>
            </a:r>
            <a:endParaRPr lang="en-US" sz="800" dirty="0">
              <a:solidFill>
                <a:srgbClr val="000000"/>
              </a:solidFill>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228600" y="3962400"/>
            <a:ext cx="6488113" cy="1422400"/>
          </a:xfrm>
          <a:ln/>
        </p:spPr>
        <p:txBody>
          <a:bodyPr/>
          <a:lstStyle/>
          <a:p>
            <a:pPr eaLnBrk="1" hangingPunct="1"/>
            <a:r>
              <a:rPr lang="en-US" smtClean="0"/>
              <a:t>Jogger text: Loose Coupling</a:t>
            </a:r>
          </a:p>
          <a:p>
            <a:pPr eaLnBrk="1" hangingPunct="1"/>
            <a:r>
              <a:rPr lang="en-US" smtClean="0"/>
              <a:t>Direction: Right</a:t>
            </a:r>
          </a:p>
          <a:p>
            <a:pPr eaLnBrk="1" hangingPunct="1"/>
            <a:r>
              <a:rPr lang="en-US" smtClean="0"/>
              <a:t>Instructor notes:</a:t>
            </a:r>
          </a:p>
          <a:p>
            <a:pPr eaLnBrk="1" hangingPunct="1"/>
            <a:r>
              <a:rPr lang="en-US" smtClean="0"/>
              <a:t>If someone asks:  but aren’t you tied to the interface?</a:t>
            </a:r>
          </a:p>
          <a:p>
            <a:pPr eaLnBrk="1" hangingPunct="1"/>
            <a:r>
              <a:rPr lang="en-US" smtClean="0"/>
              <a:t>Answer: yes … we’ll also look at message-oriented interfaces to reduce coupling to the actual method name, etc.</a:t>
            </a:r>
            <a:endParaRPr lang="en-US" dirty="0" smtClean="0"/>
          </a:p>
        </p:txBody>
      </p:sp>
    </p:spTree>
    <p:extLst>
      <p:ext uri="{BB962C8B-B14F-4D97-AF65-F5344CB8AC3E}">
        <p14:creationId xmlns:p14="http://schemas.microsoft.com/office/powerpoint/2010/main" val="384955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&lt;*s*o*u*r*c*e*&gt;*5*7*7*g*3*-*1*-*6*&lt;*/*s*o*u*r*c*e*&gt;</a:t>
            </a:r>
            <a:endParaRPr lang="en-US" sz="800" dirty="0">
              <a:solidFill>
                <a:srgbClr val="000000"/>
              </a:solidFill>
            </a:endParaRPr>
          </a:p>
        </p:txBody>
      </p:sp>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xfrm>
            <a:off x="228600" y="3962400"/>
            <a:ext cx="6488113" cy="276694"/>
          </a:xfrm>
          <a:ln/>
        </p:spPr>
        <p:txBody>
          <a:bodyPr/>
          <a:lstStyle/>
          <a:p>
            <a:pPr eaLnBrk="1" hangingPunct="1"/>
            <a:endParaRPr lang="fr-FR" dirty="0" smtClean="0"/>
          </a:p>
        </p:txBody>
      </p:sp>
    </p:spTree>
    <p:extLst>
      <p:ext uri="{BB962C8B-B14F-4D97-AF65-F5344CB8AC3E}">
        <p14:creationId xmlns:p14="http://schemas.microsoft.com/office/powerpoint/2010/main" val="2926386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&lt;*s*o*u*r*c*e*&gt;*5*7*7*g*3*-*1*-*7*&lt;*/*s*o*u*r*c*e*&gt;</a:t>
            </a:r>
            <a:endParaRPr lang="en-US" sz="800" dirty="0">
              <a:solidFill>
                <a:srgbClr val="000000"/>
              </a:solidFill>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228600" y="3962400"/>
            <a:ext cx="6488113" cy="1422400"/>
          </a:xfrm>
          <a:ln/>
        </p:spPr>
        <p:txBody>
          <a:bodyPr/>
          <a:lstStyle/>
          <a:p>
            <a:pPr eaLnBrk="1" hangingPunct="1"/>
            <a:r>
              <a:rPr lang="en-US" smtClean="0"/>
              <a:t>Jogger text: Why Interoperable?</a:t>
            </a:r>
          </a:p>
          <a:p>
            <a:pPr eaLnBrk="1" hangingPunct="1"/>
            <a:r>
              <a:rPr lang="en-US" smtClean="0"/>
              <a:t>Direction: Right</a:t>
            </a:r>
          </a:p>
          <a:p>
            <a:pPr eaLnBrk="1" hangingPunct="1"/>
            <a:r>
              <a:rPr lang="en-US" smtClean="0"/>
              <a:t>Instructor notes:</a:t>
            </a:r>
          </a:p>
          <a:p>
            <a:pPr eaLnBrk="1" hangingPunct="1"/>
            <a:r>
              <a:rPr lang="en-US" smtClean="0"/>
              <a:t>Business rules that change frequently:  e.g.: if the taxable status of something changes, need to fix only one application.</a:t>
            </a:r>
          </a:p>
          <a:p>
            <a:pPr eaLnBrk="1" hangingPunct="1"/>
            <a:endParaRPr lang="en-US" dirty="0" smtClean="0"/>
          </a:p>
        </p:txBody>
      </p:sp>
    </p:spTree>
    <p:extLst>
      <p:ext uri="{BB962C8B-B14F-4D97-AF65-F5344CB8AC3E}">
        <p14:creationId xmlns:p14="http://schemas.microsoft.com/office/powerpoint/2010/main" val="214975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&lt;*s*o*u*r*c*e*&gt;*5*7*7*g*3*-*1*-*8*&lt;*/*s*o*u*r*c*e*&gt;</a:t>
            </a:r>
            <a:endParaRPr lang="en-US" sz="800" dirty="0">
              <a:solidFill>
                <a:srgbClr val="000000"/>
              </a:solidFill>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228600" y="3962400"/>
            <a:ext cx="6488113" cy="996950"/>
          </a:xfrm>
          <a:ln/>
        </p:spPr>
        <p:txBody>
          <a:bodyPr/>
          <a:lstStyle/>
          <a:p>
            <a:pPr eaLnBrk="1" hangingPunct="1"/>
            <a:r>
              <a:rPr lang="en-US" smtClean="0"/>
              <a:t>Jogger text: Advantages of SOA</a:t>
            </a:r>
          </a:p>
          <a:p>
            <a:pPr eaLnBrk="1" hangingPunct="1"/>
            <a:r>
              <a:rPr lang="en-US" smtClean="0"/>
              <a:t>Direction: Left</a:t>
            </a:r>
          </a:p>
          <a:p>
            <a:pPr eaLnBrk="1" hangingPunct="1"/>
            <a:r>
              <a:rPr lang="en-US" smtClean="0"/>
              <a:t>Instructor notes:</a:t>
            </a:r>
          </a:p>
          <a:p>
            <a:pPr eaLnBrk="1" hangingPunct="1"/>
            <a:r>
              <a:rPr lang="en-US" smtClean="0"/>
              <a:t>Just summarizing the points of the previous slides using jargon terms</a:t>
            </a:r>
            <a:endParaRPr lang="en-US" dirty="0" smtClean="0"/>
          </a:p>
        </p:txBody>
      </p:sp>
    </p:spTree>
    <p:extLst>
      <p:ext uri="{BB962C8B-B14F-4D97-AF65-F5344CB8AC3E}">
        <p14:creationId xmlns:p14="http://schemas.microsoft.com/office/powerpoint/2010/main" val="1303130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&lt;*s*o*u*r*c*e*&gt;*5*7*7*g*3*-*1*-*1*0*&lt;*/*s*o*u*r*c*e*&gt;</a:t>
            </a:r>
            <a:endParaRPr lang="en-US" sz="800" dirty="0">
              <a:solidFill>
                <a:srgbClr val="000000"/>
              </a:solidFill>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228600" y="3962400"/>
            <a:ext cx="6488113" cy="2197100"/>
          </a:xfrm>
          <a:ln/>
        </p:spPr>
        <p:txBody>
          <a:bodyPr/>
          <a:lstStyle/>
          <a:p>
            <a:pPr eaLnBrk="1" hangingPunct="1"/>
            <a:r>
              <a:rPr lang="en-US" smtClean="0"/>
              <a:t>Jogger text: Competing Architectures</a:t>
            </a:r>
          </a:p>
          <a:p>
            <a:pPr eaLnBrk="1" hangingPunct="1"/>
            <a:r>
              <a:rPr lang="en-US" smtClean="0"/>
              <a:t>Direction: Right</a:t>
            </a:r>
          </a:p>
          <a:p>
            <a:pPr eaLnBrk="1" hangingPunct="1"/>
            <a:r>
              <a:rPr lang="en-US" smtClean="0"/>
              <a:t>Instructor notes:</a:t>
            </a:r>
          </a:p>
          <a:p>
            <a:pPr eaLnBrk="1" hangingPunct="1"/>
            <a:r>
              <a:rPr lang="en-US" smtClean="0"/>
              <a:t>DLI gives you interoperability, but not loose coupling</a:t>
            </a:r>
          </a:p>
          <a:p>
            <a:pPr eaLnBrk="1" hangingPunct="1"/>
            <a:r>
              <a:rPr lang="en-US" smtClean="0"/>
              <a:t>EJB gives you loose coupling, but not interoperability</a:t>
            </a:r>
          </a:p>
          <a:p>
            <a:pPr eaLnBrk="1" hangingPunct="1"/>
            <a:r>
              <a:rPr lang="en-US" smtClean="0"/>
              <a:t>If you want both, use SOA</a:t>
            </a:r>
          </a:p>
          <a:p>
            <a:pPr eaLnBrk="1" hangingPunct="1"/>
            <a:r>
              <a:rPr lang="en-US" smtClean="0"/>
              <a:t>Be prepared to answer a question here about Enterprise Service Bus (ESB)</a:t>
            </a:r>
          </a:p>
          <a:p>
            <a:pPr eaLnBrk="1" hangingPunct="1"/>
            <a:endParaRPr lang="en-US" smtClean="0"/>
          </a:p>
          <a:p>
            <a:pPr eaLnBrk="1" hangingPunct="1"/>
            <a:endParaRPr lang="en-US" dirty="0" smtClean="0"/>
          </a:p>
        </p:txBody>
      </p:sp>
    </p:spTree>
    <p:extLst>
      <p:ext uri="{BB962C8B-B14F-4D97-AF65-F5344CB8AC3E}">
        <p14:creationId xmlns:p14="http://schemas.microsoft.com/office/powerpoint/2010/main" val="257111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smtClean="0"/>
              <a:t>Jogger text: REST</a:t>
            </a:r>
          </a:p>
          <a:p>
            <a:pPr eaLnBrk="1" hangingPunct="1"/>
            <a:r>
              <a:rPr lang="en-US" smtClean="0"/>
              <a:t>Direction: Left</a:t>
            </a:r>
          </a:p>
          <a:p>
            <a:pPr eaLnBrk="1" hangingPunct="1"/>
            <a:r>
              <a:rPr lang="en-US" smtClean="0"/>
              <a:t>Instructor notes:</a:t>
            </a:r>
          </a:p>
          <a:p>
            <a:pPr eaLnBrk="1" hangingPunct="1"/>
            <a:r>
              <a:rPr lang="en-US" smtClean="0"/>
              <a:t>MySQL, Oracle, etc. all support Xpath.  Lead in to next slide.</a:t>
            </a:r>
          </a:p>
          <a:p>
            <a:pPr eaLnBrk="1" hangingPunct="1"/>
            <a:endParaRPr lang="en-US" dirty="0" smtClean="0"/>
          </a:p>
        </p:txBody>
      </p:sp>
    </p:spTree>
    <p:extLst>
      <p:ext uri="{BB962C8B-B14F-4D97-AF65-F5344CB8AC3E}">
        <p14:creationId xmlns:p14="http://schemas.microsoft.com/office/powerpoint/2010/main" val="1574843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7"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&lt;*s*o*u*r*c*e*&gt;*5*7*7*g*3*-*7*-*1*6*&lt;*/*s*o*u*r*c*e*&gt;</a:t>
            </a:r>
            <a:endParaRPr lang="en-US" sz="800" dirty="0">
              <a:solidFill>
                <a:srgbClr val="000000"/>
              </a:solidFill>
            </a:endParaRPr>
          </a:p>
        </p:txBody>
      </p:sp>
      <p:sp>
        <p:nvSpPr>
          <p:cNvPr id="1258498" name="Slide Image Placeholder 1"/>
          <p:cNvSpPr>
            <a:spLocks noGrp="1" noRot="1" noChangeAspect="1"/>
          </p:cNvSpPr>
          <p:nvPr>
            <p:ph type="sldImg"/>
          </p:nvPr>
        </p:nvSpPr>
        <p:spPr>
          <a:ln/>
        </p:spPr>
      </p:sp>
      <p:sp>
        <p:nvSpPr>
          <p:cNvPr id="1258499" name="Notes Placeholder 2"/>
          <p:cNvSpPr>
            <a:spLocks noGrp="1"/>
          </p:cNvSpPr>
          <p:nvPr>
            <p:ph type="body" idx="1"/>
          </p:nvPr>
        </p:nvSpPr>
        <p:spPr>
          <a:xfrm>
            <a:off x="228600" y="3962400"/>
            <a:ext cx="6488113" cy="276694"/>
          </a:xfrm>
          <a:ln/>
        </p:spPr>
        <p:txBody>
          <a:bodyPr/>
          <a:lstStyle/>
          <a:p>
            <a:pPr eaLnBrk="1" hangingPunct="1"/>
            <a:endParaRPr lang="fr-FR" dirty="0" smtClean="0"/>
          </a:p>
        </p:txBody>
      </p:sp>
    </p:spTree>
    <p:extLst>
      <p:ext uri="{BB962C8B-B14F-4D97-AF65-F5344CB8AC3E}">
        <p14:creationId xmlns:p14="http://schemas.microsoft.com/office/powerpoint/2010/main" val="248313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800" name="Rectangle 8"/>
          <p:cNvSpPr>
            <a:spLocks noGrp="1" noChangeArrowheads="1"/>
          </p:cNvSpPr>
          <p:nvPr>
            <p:ph type="ctrTitle" sz="quarter"/>
          </p:nvPr>
        </p:nvSpPr>
        <p:spPr>
          <a:xfrm>
            <a:off x="309563" y="1363663"/>
            <a:ext cx="7548562" cy="1638300"/>
          </a:xfrm>
          <a:prstGeom prst="rect">
            <a:avLst/>
          </a:prstGeom>
          <a:effectLst>
            <a:outerShdw dist="35921" dir="2700000" algn="ctr" rotWithShape="0">
              <a:schemeClr val="bg2">
                <a:alpha val="50000"/>
              </a:schemeClr>
            </a:outerShdw>
          </a:effectLst>
        </p:spPr>
        <p:txBody>
          <a:bodyPr anchor="t"/>
          <a:lstStyle>
            <a:lvl1pPr>
              <a:defRPr sz="3600"/>
            </a:lvl1pPr>
          </a:lstStyle>
          <a:p>
            <a:r>
              <a:rPr lang="fr-FR" smtClean="0"/>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smtClean="0"/>
              <a:t>Cliquez pour modifier le style des sous-titres du masque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393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9525" y="1077913"/>
            <a:ext cx="9153525" cy="5754687"/>
          </a:xfrm>
          <a:prstGeom prst="rect">
            <a:avLst/>
          </a:prstGeom>
          <a:solidFill>
            <a:srgbClr val="FFFFFF"/>
          </a:solidFill>
          <a:ln w="12700">
            <a:noFill/>
            <a:miter lim="800000"/>
            <a:headEnd/>
            <a:tailEnd/>
          </a:ln>
          <a:effectLst/>
        </p:spPr>
        <p:txBody>
          <a:bodyPr wrap="none" anchor="ctr"/>
          <a:lstStyle/>
          <a:p>
            <a:endParaRPr lang="fr-FR" dirty="0"/>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smtClean="0">
                <a:solidFill>
                  <a:srgbClr val="B90117"/>
                </a:solidFill>
              </a:rPr>
              <a:t>7-</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dirty="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ctrTitle" sz="quarter"/>
          </p:nvPr>
        </p:nvSpPr>
        <p:spPr/>
        <p:txBody>
          <a:bodyPr/>
          <a:lstStyle/>
          <a:p>
            <a:pPr>
              <a:defRPr/>
            </a:pPr>
            <a:r>
              <a:rPr lang="fr-FR" dirty="0" smtClean="0"/>
              <a:t>Fournir des services Web RESTful</a:t>
            </a:r>
            <a:endParaRPr lang="fr-FR" dirty="0"/>
          </a:p>
        </p:txBody>
      </p:sp>
      <p:sp>
        <p:nvSpPr>
          <p:cNvPr id="2" name="Sous-titre 1"/>
          <p:cNvSpPr>
            <a:spLocks noGrp="1"/>
          </p:cNvSpPr>
          <p:nvPr>
            <p:ph type="subTitle" sz="quarter" idx="1"/>
          </p:nvPr>
        </p:nvSpPr>
        <p:spPr/>
        <p:txBody>
          <a:bodyPr/>
          <a:lstStyle/>
          <a:p>
            <a:endParaRPr lang="fr-F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p:txBody>
          <a:bodyPr/>
          <a:lstStyle/>
          <a:p>
            <a:pPr>
              <a:defRPr/>
            </a:pPr>
            <a:r>
              <a:rPr lang="fr-FR" dirty="0" smtClean="0"/>
              <a:t>Ajax</a:t>
            </a:r>
            <a:endParaRPr lang="fr-FR" dirty="0"/>
          </a:p>
        </p:txBody>
      </p:sp>
      <p:sp>
        <p:nvSpPr>
          <p:cNvPr id="1259522" name="Rectangle 3"/>
          <p:cNvSpPr>
            <a:spLocks noGrp="1" noChangeArrowheads="1"/>
          </p:cNvSpPr>
          <p:nvPr>
            <p:ph idx="1"/>
          </p:nvPr>
        </p:nvSpPr>
        <p:spPr>
          <a:xfrm>
            <a:off x="279400" y="1316038"/>
            <a:ext cx="8599488" cy="4503737"/>
          </a:xfrm>
        </p:spPr>
        <p:txBody>
          <a:bodyPr/>
          <a:lstStyle/>
          <a:p>
            <a:r>
              <a:rPr lang="fr-FR" sz="1800" dirty="0" smtClean="0"/>
              <a:t>Acronyme de </a:t>
            </a:r>
            <a:r>
              <a:rPr lang="fr-FR" sz="1800" i="1" dirty="0" smtClean="0"/>
              <a:t>Asynchronous JavaScript &amp; XML</a:t>
            </a:r>
          </a:p>
          <a:p>
            <a:pPr lvl="1"/>
            <a:r>
              <a:rPr lang="fr-FR" sz="1800" dirty="0" smtClean="0"/>
              <a:t>Terme forgé par Jesse James Garrett dans un article de 2005 : </a:t>
            </a:r>
            <a:r>
              <a:rPr lang="fr-FR" sz="1600" dirty="0" smtClean="0">
                <a:latin typeface="Courier New" pitchFamily="49" charset="0"/>
                <a:cs typeface="Courier New" pitchFamily="49" charset="0"/>
              </a:rPr>
              <a:t>www.adaptivepath.com/ideas/essays/archives/000385.php</a:t>
            </a:r>
          </a:p>
          <a:p>
            <a:r>
              <a:rPr lang="fr-FR" sz="1800" dirty="0" smtClean="0"/>
              <a:t>En Ajax, le code JavaScript est exécuté par le navigateur Web</a:t>
            </a:r>
          </a:p>
          <a:p>
            <a:pPr lvl="1"/>
            <a:r>
              <a:rPr lang="fr-FR" sz="1800" dirty="0" smtClean="0">
                <a:latin typeface="Courier New" pitchFamily="49" charset="0"/>
              </a:rPr>
              <a:t>XmlHttpRequest</a:t>
            </a:r>
            <a:r>
              <a:rPr lang="fr-FR" sz="1800" dirty="0" smtClean="0"/>
              <a:t> est émis par le code JavaScript</a:t>
            </a:r>
          </a:p>
          <a:p>
            <a:pPr lvl="2"/>
            <a:r>
              <a:rPr lang="fr-FR" sz="1800" dirty="0" smtClean="0"/>
              <a:t>Un objet spécial peut demander les données du serveur sans recharger la page</a:t>
            </a:r>
          </a:p>
          <a:p>
            <a:pPr lvl="2"/>
            <a:r>
              <a:rPr lang="fr-FR" sz="1800" dirty="0" smtClean="0"/>
              <a:t>La page Web courante est actualisée avec la réponse quand elle</a:t>
            </a:r>
            <a:br>
              <a:rPr lang="fr-FR" sz="1800" dirty="0" smtClean="0"/>
            </a:br>
            <a:r>
              <a:rPr lang="fr-FR" sz="1800" dirty="0" smtClean="0"/>
              <a:t>est disponible</a:t>
            </a:r>
          </a:p>
          <a:p>
            <a:pPr lvl="1"/>
            <a:r>
              <a:rPr lang="fr-FR" sz="1800" dirty="0" smtClean="0"/>
              <a:t>XML est utilisée pour renvoyer les données depuis le serveur</a:t>
            </a:r>
          </a:p>
          <a:p>
            <a:pPr lvl="2"/>
            <a:r>
              <a:rPr lang="fr-FR" sz="1800" dirty="0" smtClean="0"/>
              <a:t>XML est analysé par JavaScript et utilisé pour actualiser l’affichage</a:t>
            </a:r>
          </a:p>
          <a:p>
            <a:r>
              <a:rPr lang="fr-FR" sz="1800" dirty="0" smtClean="0"/>
              <a:t>L’essentiel d’Ajax se trouve côté client</a:t>
            </a:r>
          </a:p>
          <a:p>
            <a:pPr lvl="1"/>
            <a:r>
              <a:rPr lang="fr-FR" sz="1800" dirty="0" smtClean="0"/>
              <a:t>JavaScript dépasse la portée de ce cours</a:t>
            </a:r>
          </a:p>
          <a:p>
            <a:pPr lvl="1"/>
            <a:r>
              <a:rPr lang="fr-FR" sz="1800" dirty="0" smtClean="0"/>
              <a:t>Nous nous intéressons plus à ce qui doit être fait côté serveur</a:t>
            </a:r>
          </a:p>
        </p:txBody>
      </p:sp>
      <p:grpSp>
        <p:nvGrpSpPr>
          <p:cNvPr id="1259523" name="Group 4"/>
          <p:cNvGrpSpPr>
            <a:grpSpLocks/>
          </p:cNvGrpSpPr>
          <p:nvPr/>
        </p:nvGrpSpPr>
        <p:grpSpPr bwMode="auto">
          <a:xfrm>
            <a:off x="527050" y="2482850"/>
            <a:ext cx="523875" cy="549275"/>
            <a:chOff x="286" y="1234"/>
            <a:chExt cx="330" cy="346"/>
          </a:xfrm>
        </p:grpSpPr>
        <p:sp>
          <p:nvSpPr>
            <p:cNvPr id="1224709"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259528" name="Rectangle 6"/>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grpSp>
        <p:nvGrpSpPr>
          <p:cNvPr id="1259524" name="Group 7"/>
          <p:cNvGrpSpPr>
            <a:grpSpLocks/>
          </p:cNvGrpSpPr>
          <p:nvPr/>
        </p:nvGrpSpPr>
        <p:grpSpPr bwMode="auto">
          <a:xfrm>
            <a:off x="527050" y="5256213"/>
            <a:ext cx="523875" cy="549275"/>
            <a:chOff x="286" y="1234"/>
            <a:chExt cx="330" cy="346"/>
          </a:xfrm>
        </p:grpSpPr>
        <p:sp>
          <p:nvSpPr>
            <p:cNvPr id="1224712"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259526" name="Rectangle 9"/>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pPr>
              <a:defRPr/>
            </a:pPr>
            <a:r>
              <a:rPr lang="fr-FR" dirty="0" smtClean="0"/>
              <a:t>Une application de gestion de stock RESTful</a:t>
            </a:r>
            <a:endParaRPr lang="fr-FR" dirty="0"/>
          </a:p>
        </p:txBody>
      </p:sp>
      <p:sp>
        <p:nvSpPr>
          <p:cNvPr id="1271810" name="Rectangle 3"/>
          <p:cNvSpPr>
            <a:spLocks noGrp="1" noChangeArrowheads="1"/>
          </p:cNvSpPr>
          <p:nvPr>
            <p:ph idx="1"/>
          </p:nvPr>
        </p:nvSpPr>
        <p:spPr>
          <a:xfrm>
            <a:off x="279400" y="1312863"/>
            <a:ext cx="8599488" cy="5145087"/>
          </a:xfrm>
        </p:spPr>
        <p:txBody>
          <a:bodyPr/>
          <a:lstStyle/>
          <a:p>
            <a:pPr>
              <a:lnSpc>
                <a:spcPts val="2000"/>
              </a:lnSpc>
            </a:pPr>
            <a:r>
              <a:rPr lang="fr-FR" sz="1800" dirty="0" smtClean="0"/>
              <a:t>Supposez par exemple qu’on veuille construire un service Web  de</a:t>
            </a:r>
            <a:br>
              <a:rPr lang="fr-FR" sz="1800" dirty="0" smtClean="0"/>
            </a:br>
            <a:r>
              <a:rPr lang="fr-FR" sz="1800" dirty="0" smtClean="0"/>
              <a:t>gestion de stock</a:t>
            </a:r>
          </a:p>
          <a:p>
            <a:pPr lvl="1">
              <a:lnSpc>
                <a:spcPts val="2000"/>
              </a:lnSpc>
            </a:pPr>
            <a:r>
              <a:rPr lang="fr-FR" sz="1800" dirty="0" smtClean="0">
                <a:cs typeface="Courier New" pitchFamily="49" charset="0"/>
              </a:rPr>
              <a:t>Disponible à l’adresse </a:t>
            </a:r>
            <a:r>
              <a:rPr lang="fr-FR" sz="1800" dirty="0" smtClean="0">
                <a:latin typeface="Courier New" pitchFamily="49" charset="0"/>
                <a:cs typeface="Courier New" pitchFamily="49" charset="0"/>
              </a:rPr>
              <a:t>http://rf.com/inventory/rs/item/</a:t>
            </a:r>
            <a:r>
              <a:rPr lang="fr-FR" sz="1800" i="1" dirty="0" smtClean="0">
                <a:latin typeface="Courier New" pitchFamily="49" charset="0"/>
                <a:cs typeface="Courier New" pitchFamily="49" charset="0"/>
              </a:rPr>
              <a:t>XXXX</a:t>
            </a:r>
            <a:endParaRPr lang="fr-FR" sz="1800" i="1" dirty="0" smtClean="0"/>
          </a:p>
          <a:p>
            <a:pPr>
              <a:lnSpc>
                <a:spcPts val="2000"/>
              </a:lnSpc>
            </a:pPr>
            <a:r>
              <a:rPr lang="fr-FR" sz="1800" dirty="0" smtClean="0"/>
              <a:t>Un client Ajax émet des requêtes HTTP/XML</a:t>
            </a:r>
          </a:p>
          <a:p>
            <a:pPr lvl="1">
              <a:lnSpc>
                <a:spcPts val="2000"/>
              </a:lnSpc>
            </a:pPr>
            <a:r>
              <a:rPr lang="fr-FR" sz="1800" dirty="0" smtClean="0">
                <a:latin typeface="Courier New" pitchFamily="49" charset="0"/>
                <a:cs typeface="Courier New" pitchFamily="49" charset="0"/>
              </a:rPr>
              <a:t>HTTP GET</a:t>
            </a:r>
            <a:r>
              <a:rPr lang="fr-FR" sz="1800" dirty="0" smtClean="0"/>
              <a:t> vers l’URL </a:t>
            </a:r>
            <a:r>
              <a:rPr lang="fr-FR" sz="1800" dirty="0" smtClean="0">
                <a:latin typeface="Courier New" pitchFamily="49" charset="0"/>
              </a:rPr>
              <a:t>/all</a:t>
            </a:r>
            <a:r>
              <a:rPr lang="fr-FR" sz="1800" dirty="0" smtClean="0"/>
              <a:t> retournera tous les articles en stock</a:t>
            </a:r>
          </a:p>
          <a:p>
            <a:pPr lvl="2">
              <a:lnSpc>
                <a:spcPts val="2000"/>
              </a:lnSpc>
            </a:pPr>
            <a:r>
              <a:rPr lang="fr-FR" sz="1800" dirty="0" smtClean="0"/>
              <a:t>La réponse retournée sera un document XML</a:t>
            </a:r>
          </a:p>
          <a:p>
            <a:pPr lvl="1">
              <a:lnSpc>
                <a:spcPts val="2000"/>
              </a:lnSpc>
            </a:pPr>
            <a:r>
              <a:rPr lang="fr-FR" sz="1800" dirty="0" smtClean="0">
                <a:latin typeface="Courier New" pitchFamily="49" charset="0"/>
                <a:cs typeface="Courier New" pitchFamily="49" charset="0"/>
              </a:rPr>
              <a:t>HTTP POST</a:t>
            </a:r>
            <a:r>
              <a:rPr lang="fr-FR" sz="1800" dirty="0" smtClean="0"/>
              <a:t> déclenchera une mise à jour du stock</a:t>
            </a:r>
          </a:p>
          <a:p>
            <a:pPr lvl="2">
              <a:lnSpc>
                <a:spcPts val="2000"/>
              </a:lnSpc>
            </a:pPr>
            <a:r>
              <a:rPr lang="fr-FR" sz="1800" dirty="0" smtClean="0"/>
              <a:t>Le document XML posté contiendra </a:t>
            </a:r>
            <a:r>
              <a:rPr lang="fr-FR" sz="1800" dirty="0" smtClean="0">
                <a:latin typeface="Courier New" pitchFamily="49" charset="0"/>
                <a:cs typeface="Courier New" pitchFamily="49" charset="0"/>
              </a:rPr>
              <a:t>product_id</a:t>
            </a:r>
            <a:r>
              <a:rPr lang="fr-FR" sz="1800" dirty="0" smtClean="0"/>
              <a:t> et la</a:t>
            </a:r>
            <a:br>
              <a:rPr lang="fr-FR" sz="1800" dirty="0" smtClean="0"/>
            </a:br>
            <a:r>
              <a:rPr lang="fr-FR" sz="1800" dirty="0" smtClean="0"/>
              <a:t>nouvelle quantité</a:t>
            </a:r>
          </a:p>
          <a:p>
            <a:pPr lvl="1">
              <a:lnSpc>
                <a:spcPts val="2000"/>
              </a:lnSpc>
            </a:pPr>
            <a:r>
              <a:rPr lang="fr-FR" sz="1800" dirty="0" smtClean="0">
                <a:latin typeface="Courier New" pitchFamily="49" charset="0"/>
                <a:cs typeface="Courier New" pitchFamily="49" charset="0"/>
              </a:rPr>
              <a:t>HTTP PUT</a:t>
            </a:r>
            <a:r>
              <a:rPr lang="fr-FR" sz="1800" dirty="0" smtClean="0"/>
              <a:t> provoquera l’insertion de l’enregistrement dans la base de données côté serveur</a:t>
            </a:r>
          </a:p>
          <a:p>
            <a:pPr lvl="2">
              <a:lnSpc>
                <a:spcPts val="2000"/>
              </a:lnSpc>
            </a:pPr>
            <a:r>
              <a:rPr lang="fr-FR" sz="1800" dirty="0" smtClean="0"/>
              <a:t>L’URL sera </a:t>
            </a:r>
            <a:r>
              <a:rPr lang="fr-FR" sz="1800" dirty="0" smtClean="0">
                <a:latin typeface="Courier New" pitchFamily="49" charset="0"/>
                <a:cs typeface="Courier New" pitchFamily="49" charset="0"/>
              </a:rPr>
              <a:t>/3012</a:t>
            </a:r>
            <a:r>
              <a:rPr lang="fr-FR" sz="1800" dirty="0" smtClean="0"/>
              <a:t> pour insérer l’enregistrement contenant </a:t>
            </a:r>
            <a:r>
              <a:rPr lang="fr-FR" sz="1800" dirty="0" smtClean="0">
                <a:latin typeface="Courier New" pitchFamily="49" charset="0"/>
                <a:cs typeface="Courier New" pitchFamily="49" charset="0"/>
              </a:rPr>
              <a:t>product_id=3012</a:t>
            </a:r>
          </a:p>
          <a:p>
            <a:pPr lvl="2">
              <a:lnSpc>
                <a:spcPts val="2000"/>
              </a:lnSpc>
            </a:pPr>
            <a:r>
              <a:rPr lang="fr-FR" sz="1800" dirty="0" smtClean="0"/>
              <a:t>Le XML posté contiendra la quantité</a:t>
            </a:r>
          </a:p>
          <a:p>
            <a:pPr lvl="1">
              <a:lnSpc>
                <a:spcPts val="2000"/>
              </a:lnSpc>
            </a:pPr>
            <a:r>
              <a:rPr lang="fr-FR" sz="1800" dirty="0" smtClean="0">
                <a:latin typeface="Courier New" pitchFamily="49" charset="0"/>
                <a:cs typeface="Courier New" pitchFamily="49" charset="0"/>
              </a:rPr>
              <a:t>HTTP DELETE</a:t>
            </a:r>
            <a:r>
              <a:rPr lang="fr-FR" sz="1800" dirty="0" smtClean="0"/>
              <a:t> provoquera la suppression de l’enregistrement dans la base de données côté serveur</a:t>
            </a:r>
          </a:p>
          <a:p>
            <a:pPr lvl="2">
              <a:lnSpc>
                <a:spcPts val="2000"/>
              </a:lnSpc>
            </a:pPr>
            <a:r>
              <a:rPr lang="fr-FR" sz="1800" dirty="0" smtClean="0"/>
              <a:t>L’URL sera </a:t>
            </a:r>
            <a:r>
              <a:rPr lang="fr-FR" sz="1800" dirty="0" smtClean="0">
                <a:latin typeface="Courier New" pitchFamily="49" charset="0"/>
                <a:cs typeface="Courier New" pitchFamily="49" charset="0"/>
              </a:rPr>
              <a:t>/3012</a:t>
            </a:r>
            <a:r>
              <a:rPr lang="fr-FR" sz="1800" dirty="0" smtClean="0"/>
              <a:t> pour supprimer l’enregistrement contenant </a:t>
            </a:r>
            <a:r>
              <a:rPr lang="fr-FR" sz="1800" dirty="0" smtClean="0">
                <a:latin typeface="Courier New" pitchFamily="49" charset="0"/>
                <a:cs typeface="Courier New" pitchFamily="49" charset="0"/>
              </a:rPr>
              <a:t>product_id=3012</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err="1" smtClean="0"/>
              <a:t>JavaScri^t</a:t>
            </a:r>
            <a:r>
              <a:rPr lang="fr-FR" dirty="0" smtClean="0"/>
              <a:t> Object Notation</a:t>
            </a:r>
            <a:endParaRPr lang="fr-FR" noProof="0" dirty="0" smtClean="0"/>
          </a:p>
          <a:p>
            <a:pPr lvl="2"/>
            <a:endParaRPr lang="fr-FR" noProof="0" dirty="0" smtClean="0"/>
          </a:p>
          <a:p>
            <a:pPr lvl="2"/>
            <a:endParaRPr lang="fr-FR" noProof="0" dirty="0" smtClean="0"/>
          </a:p>
          <a:p>
            <a:endParaRPr lang="fr-FR" noProof="0" dirty="0" smtClean="0"/>
          </a:p>
          <a:p>
            <a:pPr lvl="2"/>
            <a:endParaRPr lang="fr-FR" noProof="0" dirty="0" smtClean="0"/>
          </a:p>
          <a:p>
            <a:pPr lvl="2"/>
            <a:endParaRPr lang="fr-FR" noProof="0" dirty="0" smtClean="0"/>
          </a:p>
          <a:p>
            <a:pPr marL="800100" lvl="2" indent="0">
              <a:buNone/>
            </a:pPr>
            <a:endParaRPr lang="fr-FR" noProof="0" dirty="0" smtClean="0"/>
          </a:p>
          <a:p>
            <a:pPr lvl="2"/>
            <a:endParaRPr lang="fr-FR" noProof="0" dirty="0" smtClean="0"/>
          </a:p>
          <a:p>
            <a:pPr lvl="2"/>
            <a:endParaRPr lang="fr-FR" noProof="0" dirty="0" smtClean="0"/>
          </a:p>
          <a:p>
            <a:pPr lvl="2"/>
            <a:endParaRPr lang="fr-FR" noProof="0" dirty="0" smtClean="0"/>
          </a:p>
          <a:p>
            <a:pPr marL="0" indent="0">
              <a:buNone/>
            </a:pPr>
            <a:endParaRPr lang="fr-FR" noProof="0" dirty="0" smtClean="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smtClean="0"/>
              <a:t>JSON</a:t>
            </a:r>
            <a:endParaRPr lang="fr-FR" noProof="0" dirty="0"/>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smtClean="0">
                <a:solidFill>
                  <a:schemeClr val="bg2"/>
                </a:solidFill>
                <a:latin typeface="Courier New" pitchFamily="49" charset="0"/>
              </a:rPr>
              <a:t>{</a:t>
            </a:r>
          </a:p>
          <a:p>
            <a:pPr algn="l"/>
            <a:r>
              <a:rPr lang="en-US" sz="1800" b="1" dirty="0" smtClean="0">
                <a:solidFill>
                  <a:schemeClr val="bg2"/>
                </a:solidFill>
                <a:latin typeface="Courier New" pitchFamily="49" charset="0"/>
              </a:rPr>
              <a:t>     </a:t>
            </a:r>
            <a:r>
              <a:rPr lang="en-US" sz="1800" b="1" dirty="0" smtClean="0">
                <a:solidFill>
                  <a:schemeClr val="bg2"/>
                </a:solidFill>
                <a:latin typeface="Courier New" pitchFamily="49" charset="0"/>
              </a:rPr>
              <a:t>"</a:t>
            </a:r>
            <a:r>
              <a:rPr lang="en-US" sz="1800" dirty="0" smtClean="0">
                <a:solidFill>
                  <a:schemeClr val="bg2"/>
                </a:solidFill>
                <a:latin typeface="Courier New" pitchFamily="49" charset="0"/>
              </a:rPr>
              <a:t>width": </a:t>
            </a:r>
            <a:r>
              <a:rPr lang="en-US" sz="1800" dirty="0" smtClean="0">
                <a:solidFill>
                  <a:schemeClr val="bg2"/>
                </a:solidFill>
                <a:latin typeface="Courier New" pitchFamily="49" charset="0"/>
              </a:rPr>
              <a:t>3,</a:t>
            </a:r>
          </a:p>
          <a:p>
            <a:pPr algn="l"/>
            <a:r>
              <a:rPr lang="en-US" sz="1800" b="1" dirty="0" smtClean="0">
                <a:solidFill>
                  <a:schemeClr val="bg2"/>
                </a:solidFill>
                <a:latin typeface="Courier New" pitchFamily="49" charset="0"/>
              </a:rPr>
              <a:t>     </a:t>
            </a:r>
            <a:r>
              <a:rPr lang="en-US" sz="1800" b="1" dirty="0" smtClean="0">
                <a:solidFill>
                  <a:schemeClr val="bg2"/>
                </a:solidFill>
                <a:latin typeface="Courier New" pitchFamily="49" charset="0"/>
              </a:rPr>
              <a:t>"</a:t>
            </a:r>
            <a:r>
              <a:rPr lang="en-US" sz="1800" dirty="0" smtClean="0">
                <a:solidFill>
                  <a:schemeClr val="bg2"/>
                </a:solidFill>
                <a:latin typeface="Courier New" pitchFamily="49" charset="0"/>
              </a:rPr>
              <a:t>height": </a:t>
            </a:r>
            <a:r>
              <a:rPr lang="en-US" sz="1800" dirty="0" smtClean="0">
                <a:solidFill>
                  <a:schemeClr val="bg2"/>
                </a:solidFill>
                <a:latin typeface="Courier New" pitchFamily="49" charset="0"/>
              </a:rPr>
              <a:t>5,</a:t>
            </a:r>
          </a:p>
          <a:p>
            <a:pPr algn="l"/>
            <a:r>
              <a:rPr lang="en-US" sz="1800" dirty="0">
                <a:solidFill>
                  <a:schemeClr val="bg2"/>
                </a:solidFill>
                <a:latin typeface="Courier New" pitchFamily="49" charset="0"/>
              </a:rPr>
              <a:t>    </a:t>
            </a:r>
            <a:r>
              <a:rPr lang="en-US" sz="1800" dirty="0" smtClean="0">
                <a:solidFill>
                  <a:schemeClr val="bg2"/>
                </a:solidFill>
                <a:latin typeface="Courier New" pitchFamily="49" charset="0"/>
              </a:rPr>
              <a:t> </a:t>
            </a:r>
            <a:r>
              <a:rPr lang="en-US" sz="1800" dirty="0" smtClean="0">
                <a:solidFill>
                  <a:schemeClr val="bg2"/>
                </a:solidFill>
                <a:latin typeface="Courier New" pitchFamily="49" charset="0"/>
              </a:rPr>
              <a:t>"units": </a:t>
            </a:r>
            <a:r>
              <a:rPr lang="en-US" sz="1800" dirty="0">
                <a:solidFill>
                  <a:schemeClr val="bg2"/>
                </a:solidFill>
                <a:latin typeface="Courier New" pitchFamily="49" charset="0"/>
              </a:rPr>
              <a:t>"cm</a:t>
            </a:r>
            <a:r>
              <a:rPr lang="en-US" sz="1800" dirty="0" smtClean="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b="1" dirty="0" smtClean="0">
                <a:solidFill>
                  <a:schemeClr val="bg2"/>
                </a:solidFill>
                <a:latin typeface="Courier New" pitchFamily="49" charset="0"/>
              </a:rPr>
              <a:t>  </a:t>
            </a:r>
            <a:r>
              <a:rPr lang="en-US" sz="1800" b="1" dirty="0" smtClean="0">
                <a:solidFill>
                  <a:schemeClr val="bg2"/>
                </a:solidFill>
                <a:latin typeface="Courier New" pitchFamily="49" charset="0"/>
              </a:rPr>
              <a:t>}</a:t>
            </a:r>
            <a:r>
              <a:rPr lang="en-US" sz="1800" dirty="0" smtClean="0">
                <a:solidFill>
                  <a:schemeClr val="bg2"/>
                </a:solidFill>
                <a:latin typeface="Courier New" pitchFamily="49" charset="0"/>
              </a:rPr>
              <a:t>;</a:t>
            </a:r>
            <a:endParaRPr lang="en-US" sz="1800" dirty="0" smtClean="0">
              <a:solidFill>
                <a:schemeClr val="bg2"/>
              </a:solidFill>
              <a:latin typeface="Courier New" pitchFamily="49" charset="0"/>
            </a:endParaRPr>
          </a:p>
        </p:txBody>
      </p:sp>
    </p:spTree>
    <p:custDataLst>
      <p:tags r:id="rId1"/>
    </p:custDataLst>
    <p:extLst>
      <p:ext uri="{BB962C8B-B14F-4D97-AF65-F5344CB8AC3E}">
        <p14:creationId xmlns:p14="http://schemas.microsoft.com/office/powerpoint/2010/main" val="2295125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smtClean="0"/>
              <a:t>Qu’est-ce qu’une architecture orientée services ?</a:t>
            </a:r>
            <a:endParaRPr lang="fr-FR" dirty="0"/>
          </a:p>
        </p:txBody>
      </p:sp>
      <p:sp>
        <p:nvSpPr>
          <p:cNvPr id="17410" name="Rectangle 3"/>
          <p:cNvSpPr>
            <a:spLocks noGrp="1" noChangeArrowheads="1"/>
          </p:cNvSpPr>
          <p:nvPr>
            <p:ph idx="1"/>
          </p:nvPr>
        </p:nvSpPr>
        <p:spPr>
          <a:xfrm>
            <a:off x="279400" y="1312863"/>
            <a:ext cx="8599488" cy="1554162"/>
          </a:xfrm>
        </p:spPr>
        <p:txBody>
          <a:bodyPr>
            <a:normAutofit/>
          </a:bodyPr>
          <a:lstStyle/>
          <a:p>
            <a:r>
              <a:rPr lang="fr-FR" sz="1800" dirty="0" smtClean="0"/>
              <a:t>Une architecture orientée services se compose de services faiblement couplés et interopérables</a:t>
            </a:r>
          </a:p>
          <a:p>
            <a:pPr lvl="1"/>
            <a:r>
              <a:rPr lang="fr-FR" sz="1800" dirty="0" smtClean="0"/>
              <a:t>Services : chaque composant de l’architecture est dédié à une tâche</a:t>
            </a:r>
          </a:p>
          <a:p>
            <a:pPr lvl="1"/>
            <a:r>
              <a:rPr lang="fr-FR" sz="1800" dirty="0" smtClean="0"/>
              <a:t>Faiblement couplés : les services sont relativement indépendants</a:t>
            </a:r>
          </a:p>
          <a:p>
            <a:pPr lvl="1"/>
            <a:r>
              <a:rPr lang="fr-FR" sz="1800" dirty="0" smtClean="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4"/>
          <p:cNvPicPr>
            <a:picLocks noChangeAspect="1" noChangeArrowheads="1"/>
          </p:cNvPicPr>
          <p:nvPr/>
        </p:nvPicPr>
        <p:blipFill>
          <a:blip r:embed="rId4" cstate="print"/>
          <a:srcRect/>
          <a:stretch>
            <a:fillRect/>
          </a:stretch>
        </p:blipFill>
        <p:spPr bwMode="gray">
          <a:xfrm>
            <a:off x="1343025" y="3271838"/>
            <a:ext cx="6457950" cy="2409825"/>
          </a:xfrm>
          <a:prstGeom prst="rect">
            <a:avLst/>
          </a:prstGeom>
          <a:noFill/>
          <a:ln w="9525">
            <a:noFill/>
            <a:miter lim="800000"/>
            <a:headEnd/>
            <a:tailEnd/>
          </a:ln>
        </p:spPr>
      </p:pic>
      <p:sp>
        <p:nvSpPr>
          <p:cNvPr id="735234" name="Rectangle 2"/>
          <p:cNvSpPr>
            <a:spLocks noGrp="1" noChangeArrowheads="1"/>
          </p:cNvSpPr>
          <p:nvPr>
            <p:ph type="title"/>
          </p:nvPr>
        </p:nvSpPr>
        <p:spPr/>
        <p:txBody>
          <a:bodyPr/>
          <a:lstStyle/>
          <a:p>
            <a:pPr>
              <a:defRPr/>
            </a:pPr>
            <a:r>
              <a:rPr lang="fr-FR" dirty="0" smtClean="0"/>
              <a:t>Couplage faible</a:t>
            </a:r>
            <a:endParaRPr lang="fr-FR" dirty="0"/>
          </a:p>
        </p:txBody>
      </p:sp>
      <p:sp>
        <p:nvSpPr>
          <p:cNvPr id="19459" name="Rectangle 3"/>
          <p:cNvSpPr>
            <a:spLocks noGrp="1" noChangeArrowheads="1"/>
          </p:cNvSpPr>
          <p:nvPr>
            <p:ph idx="1"/>
          </p:nvPr>
        </p:nvSpPr>
        <p:spPr>
          <a:xfrm>
            <a:off x="279400" y="1270000"/>
            <a:ext cx="8599488" cy="1733550"/>
          </a:xfrm>
        </p:spPr>
        <p:txBody>
          <a:bodyPr/>
          <a:lstStyle/>
          <a:p>
            <a:r>
              <a:rPr lang="fr-FR" sz="1800" dirty="0" smtClean="0"/>
              <a:t>Le couplage faible est obtenu </a:t>
            </a:r>
            <a:r>
              <a:rPr lang="fr-FR" sz="1800" i="1" dirty="0" smtClean="0"/>
              <a:t>via </a:t>
            </a:r>
            <a:r>
              <a:rPr lang="fr-FR" sz="1800" dirty="0" smtClean="0"/>
              <a:t>l’emploi d’interfaces bien définies</a:t>
            </a:r>
          </a:p>
          <a:p>
            <a:pPr lvl="1"/>
            <a:r>
              <a:rPr lang="fr-FR" sz="1800" dirty="0" smtClean="0"/>
              <a:t>Les changements d’implémentation d’un service n’affectent pas ses clients</a:t>
            </a:r>
          </a:p>
          <a:p>
            <a:pPr lvl="1"/>
            <a:r>
              <a:rPr lang="fr-FR" sz="1800" dirty="0" smtClean="0"/>
              <a:t>Services et clients peuvent être développés indépendamment</a:t>
            </a:r>
          </a:p>
          <a:p>
            <a:r>
              <a:rPr lang="fr-FR" sz="1800" dirty="0" smtClean="0"/>
              <a:t>L’interface forme le contrat de service </a:t>
            </a:r>
          </a:p>
          <a:p>
            <a:pPr lvl="1">
              <a:buFont typeface="Arial" charset="0"/>
              <a:buNone/>
            </a:pPr>
            <a:r>
              <a:rPr lang="fr-FR" sz="1800" dirty="0" smtClean="0"/>
              <a:t>	Si l’interface est modifiée, le code du client échoue</a:t>
            </a:r>
          </a:p>
        </p:txBody>
      </p:sp>
      <p:sp>
        <p:nvSpPr>
          <p:cNvPr id="19460"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p>
            <a:pPr algn="ctr" eaLnBrk="0" hangingPunct="0"/>
            <a:r>
              <a:rPr lang="fr-FR" dirty="0"/>
              <a:t>Interface bien définie  (ne doit pas changer)</a:t>
            </a:r>
          </a:p>
        </p:txBody>
      </p:sp>
      <p:sp>
        <p:nvSpPr>
          <p:cNvPr id="19461"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p>
            <a:pPr algn="ctr" eaLnBrk="0" hangingPunct="0"/>
            <a:r>
              <a:rPr lang="fr-FR" dirty="0"/>
              <a:t>Les clients ne sont pas affectés si l’implémentation est modifiée</a:t>
            </a:r>
          </a:p>
        </p:txBody>
      </p:sp>
      <p:sp>
        <p:nvSpPr>
          <p:cNvPr id="19462"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p>
            <a:pPr algn="ctr" eaLnBrk="0" hangingPunct="0"/>
            <a:r>
              <a:rPr lang="fr-FR" dirty="0"/>
              <a:t>Les clients  ne sont pas interdépendants</a:t>
            </a:r>
          </a:p>
        </p:txBody>
      </p:sp>
      <p:sp>
        <p:nvSpPr>
          <p:cNvPr id="19463"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p>
            <a:pPr algn="ctr" eaLnBrk="0" hangingPunct="0"/>
            <a:r>
              <a:rPr lang="fr-FR" dirty="0"/>
              <a:t>Les interfaces sont orientées services</a:t>
            </a:r>
          </a:p>
        </p:txBody>
      </p:sp>
      <p:sp>
        <p:nvSpPr>
          <p:cNvPr id="19464" name="TextBox 13"/>
          <p:cNvSpPr txBox="1">
            <a:spLocks noChangeArrowheads="1"/>
          </p:cNvSpPr>
          <p:nvPr/>
        </p:nvSpPr>
        <p:spPr bwMode="gray">
          <a:xfrm>
            <a:off x="2613025" y="4348163"/>
            <a:ext cx="3414713" cy="246062"/>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18" name="AutoShape 84"/>
          <p:cNvSpPr>
            <a:spLocks noChangeArrowheads="1"/>
          </p:cNvSpPr>
          <p:nvPr/>
        </p:nvSpPr>
        <p:spPr bwMode="black">
          <a:xfrm>
            <a:off x="511175" y="2674938"/>
            <a:ext cx="381000" cy="3810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pPr eaLnBrk="0" hangingPunct="0">
              <a:defRPr/>
            </a:pPr>
            <a:endParaRPr lang="en-US" dirty="0"/>
          </a:p>
        </p:txBody>
      </p:sp>
    </p:spTree>
    <p:custDataLst>
      <p:tags r:id="rId1"/>
    </p:custDataLst>
    <p:extLst>
      <p:ext uri="{BB962C8B-B14F-4D97-AF65-F5344CB8AC3E}">
        <p14:creationId xmlns:p14="http://schemas.microsoft.com/office/powerpoint/2010/main" val="21806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5"/>
          <p:cNvPicPr>
            <a:picLocks noChangeAspect="1" noChangeArrowheads="1"/>
          </p:cNvPicPr>
          <p:nvPr/>
        </p:nvPicPr>
        <p:blipFill>
          <a:blip r:embed="rId4" cstate="print"/>
          <a:srcRect/>
          <a:stretch>
            <a:fillRect/>
          </a:stretch>
        </p:blipFill>
        <p:spPr bwMode="gray">
          <a:xfrm>
            <a:off x="839788" y="2228850"/>
            <a:ext cx="7048500" cy="2600325"/>
          </a:xfrm>
          <a:prstGeom prst="rect">
            <a:avLst/>
          </a:prstGeom>
          <a:noFill/>
          <a:ln w="9525">
            <a:noFill/>
            <a:miter lim="800000"/>
            <a:headEnd/>
            <a:tailEnd/>
          </a:ln>
        </p:spPr>
      </p:pic>
      <p:sp>
        <p:nvSpPr>
          <p:cNvPr id="745474" name="Rectangle 2"/>
          <p:cNvSpPr>
            <a:spLocks noGrp="1" noChangeArrowheads="1"/>
          </p:cNvSpPr>
          <p:nvPr>
            <p:ph type="title"/>
          </p:nvPr>
        </p:nvSpPr>
        <p:spPr/>
        <p:txBody>
          <a:bodyPr/>
          <a:lstStyle/>
          <a:p>
            <a:pPr>
              <a:defRPr/>
            </a:pPr>
            <a:r>
              <a:rPr lang="fr-FR" dirty="0" smtClean="0"/>
              <a:t>Interopérabilité</a:t>
            </a:r>
            <a:endParaRPr lang="fr-FR" dirty="0"/>
          </a:p>
        </p:txBody>
      </p:sp>
      <p:sp>
        <p:nvSpPr>
          <p:cNvPr id="21507" name="Rectangle 3"/>
          <p:cNvSpPr>
            <a:spLocks noGrp="1" noChangeArrowheads="1"/>
          </p:cNvSpPr>
          <p:nvPr>
            <p:ph idx="1"/>
          </p:nvPr>
        </p:nvSpPr>
        <p:spPr>
          <a:xfrm>
            <a:off x="279400" y="1198563"/>
            <a:ext cx="8599488" cy="5021262"/>
          </a:xfrm>
        </p:spPr>
        <p:txBody>
          <a:bodyPr/>
          <a:lstStyle/>
          <a:p>
            <a:r>
              <a:rPr lang="fr-FR" sz="1800" dirty="0" smtClean="0"/>
              <a:t>Services et clients peuvent être écrits dans un langage quelconque</a:t>
            </a:r>
          </a:p>
          <a:p>
            <a:pPr lvl="1"/>
            <a:r>
              <a:rPr lang="fr-FR" sz="1800" dirty="0" smtClean="0"/>
              <a:t>L’interopérabilité s’obtient grâce à des protocoles standards comme HTTP</a:t>
            </a:r>
          </a:p>
          <a:p>
            <a:pPr lvl="1"/>
            <a:r>
              <a:rPr lang="fr-FR" sz="1800" dirty="0" smtClean="0"/>
              <a:t>Ainsi qu’à un accord sur le format des messages échangés</a:t>
            </a:r>
          </a:p>
          <a:p>
            <a:endParaRPr lang="fr-FR" sz="1800" dirty="0" smtClean="0"/>
          </a:p>
          <a:p>
            <a:endParaRPr lang="fr-FR" sz="1800" dirty="0" smtClean="0"/>
          </a:p>
          <a:p>
            <a:endParaRPr lang="fr-FR" sz="1800" dirty="0" smtClean="0"/>
          </a:p>
          <a:p>
            <a:endParaRPr lang="fr-FR" sz="1800" dirty="0" smtClean="0"/>
          </a:p>
          <a:p>
            <a:endParaRPr lang="fr-FR" sz="1800" dirty="0" smtClean="0"/>
          </a:p>
          <a:p>
            <a:endParaRPr lang="fr-FR" sz="800" dirty="0" smtClean="0"/>
          </a:p>
          <a:p>
            <a:endParaRPr lang="fr-FR" sz="800" dirty="0" smtClean="0"/>
          </a:p>
          <a:p>
            <a:endParaRPr lang="fr-FR" sz="800" dirty="0" smtClean="0"/>
          </a:p>
          <a:p>
            <a:pPr>
              <a:spcBef>
                <a:spcPct val="0"/>
              </a:spcBef>
            </a:pPr>
            <a:r>
              <a:rPr lang="fr-FR" sz="1800" dirty="0" smtClean="0"/>
              <a:t>Nous nous concentrerons sur l’écriture de services Web et de clients en Java en utilisant JAX-WS</a:t>
            </a:r>
          </a:p>
          <a:p>
            <a:pPr lvl="1"/>
            <a:r>
              <a:rPr lang="fr-FR" sz="1800" dirty="0" smtClean="0"/>
              <a:t>JAX-WS supporte les standards WS-I (</a:t>
            </a:r>
            <a:r>
              <a:rPr lang="fr-FR" sz="1800" i="1" u="sng" dirty="0" smtClean="0"/>
              <a:t>W</a:t>
            </a:r>
            <a:r>
              <a:rPr lang="fr-FR" sz="1800" i="1" dirty="0" smtClean="0"/>
              <a:t>eb </a:t>
            </a:r>
            <a:r>
              <a:rPr lang="fr-FR" sz="1800" i="1" u="sng" dirty="0" smtClean="0"/>
              <a:t>S</a:t>
            </a:r>
            <a:r>
              <a:rPr lang="fr-FR" sz="1800" i="1" dirty="0" smtClean="0"/>
              <a:t>ervices </a:t>
            </a:r>
            <a:r>
              <a:rPr lang="fr-FR" sz="1800" i="1" u="sng" dirty="0" smtClean="0"/>
              <a:t>I</a:t>
            </a:r>
            <a:r>
              <a:rPr lang="fr-FR" sz="1800" i="1" dirty="0" smtClean="0"/>
              <a:t>nteroperability </a:t>
            </a:r>
            <a:r>
              <a:rPr lang="fr-FR" sz="1800" dirty="0" smtClean="0"/>
              <a:t>)</a:t>
            </a:r>
          </a:p>
        </p:txBody>
      </p:sp>
      <p:sp>
        <p:nvSpPr>
          <p:cNvPr id="21508"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p>
            <a:pPr algn="ctr" eaLnBrk="0" hangingPunct="0"/>
            <a:r>
              <a:rPr lang="fr-FR" dirty="0"/>
              <a:t>Les messages se conforment à un schéma convenu</a:t>
            </a:r>
          </a:p>
        </p:txBody>
      </p:sp>
      <p:sp>
        <p:nvSpPr>
          <p:cNvPr id="21509"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p>
            <a:pPr algn="ctr" eaLnBrk="0" hangingPunct="0"/>
            <a:r>
              <a:rPr lang="fr-FR" dirty="0"/>
              <a:t>Le protocole d’ajout d’en-têtes et d’envoi de messages sur le réseau doit être un standard supporté par tous les langages et les plates-formes cibles</a:t>
            </a:r>
          </a:p>
        </p:txBody>
      </p:sp>
      <p:sp>
        <p:nvSpPr>
          <p:cNvPr id="21510" name="TextBox 9"/>
          <p:cNvSpPr txBox="1">
            <a:spLocks noChangeArrowheads="1"/>
          </p:cNvSpPr>
          <p:nvPr/>
        </p:nvSpPr>
        <p:spPr bwMode="auto">
          <a:xfrm>
            <a:off x="236538" y="6199188"/>
            <a:ext cx="3009900" cy="307975"/>
          </a:xfrm>
          <a:prstGeom prst="rect">
            <a:avLst/>
          </a:prstGeom>
          <a:noFill/>
          <a:ln w="9525">
            <a:noFill/>
            <a:miter lim="800000"/>
            <a:headEnd/>
            <a:tailEnd/>
          </a:ln>
        </p:spPr>
        <p:txBody>
          <a:bodyPr wrap="none">
            <a:spAutoFit/>
          </a:bodyPr>
          <a:lstStyle/>
          <a:p>
            <a:pPr eaLnBrk="0" hangingPunct="0"/>
            <a:r>
              <a:rPr lang="fr-FR" dirty="0"/>
              <a:t>HTTP = Hypertext Transfer Protocol</a:t>
            </a:r>
          </a:p>
        </p:txBody>
      </p:sp>
      <p:sp>
        <p:nvSpPr>
          <p:cNvPr id="21511" name="TextBox 7"/>
          <p:cNvSpPr txBox="1">
            <a:spLocks noChangeArrowheads="1"/>
          </p:cNvSpPr>
          <p:nvPr/>
        </p:nvSpPr>
        <p:spPr bwMode="gray">
          <a:xfrm>
            <a:off x="2351088" y="3349625"/>
            <a:ext cx="3462337" cy="246063"/>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21512" name="TextBox 8"/>
          <p:cNvSpPr txBox="1">
            <a:spLocks noChangeArrowheads="1"/>
          </p:cNvSpPr>
          <p:nvPr/>
        </p:nvSpPr>
        <p:spPr bwMode="gray">
          <a:xfrm>
            <a:off x="3246438" y="3181350"/>
            <a:ext cx="1101725" cy="231775"/>
          </a:xfrm>
          <a:prstGeom prst="rect">
            <a:avLst/>
          </a:prstGeom>
          <a:solidFill>
            <a:schemeClr val="tx2"/>
          </a:solidFill>
          <a:ln w="9525">
            <a:noFill/>
            <a:miter lim="800000"/>
            <a:headEnd/>
            <a:tailEnd/>
          </a:ln>
        </p:spPr>
        <p:txBody>
          <a:bodyPr>
            <a:spAutoFit/>
          </a:bodyPr>
          <a:lstStyle/>
          <a:p>
            <a:pPr algn="ctr" eaLnBrk="0" hangingPunct="0"/>
            <a:r>
              <a:rPr lang="fr-FR" sz="900" dirty="0">
                <a:solidFill>
                  <a:schemeClr val="bg2"/>
                </a:solidFill>
              </a:rPr>
              <a:t>(64 EUR, USD)</a:t>
            </a:r>
          </a:p>
        </p:txBody>
      </p:sp>
      <p:sp>
        <p:nvSpPr>
          <p:cNvPr id="21513" name="TextBox 10"/>
          <p:cNvSpPr txBox="1">
            <a:spLocks noChangeArrowheads="1"/>
          </p:cNvSpPr>
          <p:nvPr/>
        </p:nvSpPr>
        <p:spPr bwMode="gray">
          <a:xfrm>
            <a:off x="3816350" y="4665663"/>
            <a:ext cx="820738" cy="230187"/>
          </a:xfrm>
          <a:prstGeom prst="rect">
            <a:avLst/>
          </a:prstGeom>
          <a:solidFill>
            <a:schemeClr val="tx2"/>
          </a:solidFill>
          <a:ln w="9525">
            <a:noFill/>
            <a:miter lim="800000"/>
            <a:headEnd/>
            <a:tailEnd/>
          </a:ln>
        </p:spPr>
        <p:txBody>
          <a:bodyPr>
            <a:spAutoFit/>
          </a:bodyPr>
          <a:lstStyle/>
          <a:p>
            <a:pPr algn="ctr" eaLnBrk="0" hangingPunct="0"/>
            <a:r>
              <a:rPr lang="fr-FR" sz="900" dirty="0">
                <a:solidFill>
                  <a:schemeClr val="bg2"/>
                </a:solidFill>
              </a:rPr>
              <a:t>(85 USD)</a:t>
            </a:r>
          </a:p>
        </p:txBody>
      </p:sp>
    </p:spTree>
    <p:custDataLst>
      <p:tags r:id="rId1"/>
    </p:custDataLst>
    <p:extLst>
      <p:ext uri="{BB962C8B-B14F-4D97-AF65-F5344CB8AC3E}">
        <p14:creationId xmlns:p14="http://schemas.microsoft.com/office/powerpoint/2010/main" val="3584906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fr-FR" dirty="0" smtClean="0"/>
              <a:t>Pourquoi l’interopérabilité ?</a:t>
            </a:r>
            <a:endParaRPr lang="fr-FR" dirty="0"/>
          </a:p>
        </p:txBody>
      </p:sp>
      <p:sp>
        <p:nvSpPr>
          <p:cNvPr id="23554" name="Rectangle 3"/>
          <p:cNvSpPr>
            <a:spLocks noGrp="1" noChangeArrowheads="1"/>
          </p:cNvSpPr>
          <p:nvPr>
            <p:ph idx="1"/>
          </p:nvPr>
        </p:nvSpPr>
        <p:spPr>
          <a:xfrm>
            <a:off x="279400" y="1312863"/>
            <a:ext cx="8599488" cy="3625850"/>
          </a:xfrm>
        </p:spPr>
        <p:txBody>
          <a:bodyPr/>
          <a:lstStyle/>
          <a:p>
            <a:r>
              <a:rPr lang="fr-FR" sz="1800" dirty="0" smtClean="0"/>
              <a:t>Les services et les clients interopérables réduisent la duplication</a:t>
            </a:r>
          </a:p>
          <a:p>
            <a:pPr lvl="1"/>
            <a:r>
              <a:rPr lang="fr-FR" sz="1800" dirty="0" smtClean="0"/>
              <a:t>Inutile de reconstruire la même fonctionnalité pour chaque nouveau langage ou chaque nouvelle plate-forme</a:t>
            </a:r>
          </a:p>
          <a:p>
            <a:pPr lvl="1"/>
            <a:r>
              <a:rPr lang="fr-FR" sz="1800" dirty="0" smtClean="0"/>
              <a:t>Les coûts de développement et de maintenance sont réduits</a:t>
            </a:r>
          </a:p>
          <a:p>
            <a:r>
              <a:rPr lang="fr-FR" sz="1800" dirty="0" smtClean="0"/>
              <a:t>On peut utiliser le même service depuis toutes les applications, sur toutes les plates-formes</a:t>
            </a:r>
          </a:p>
          <a:p>
            <a:pPr lvl="1"/>
            <a:r>
              <a:rPr lang="fr-FR" sz="1800" dirty="0" smtClean="0"/>
              <a:t>L’usage du service est cohérent dans toute l’entreprise</a:t>
            </a:r>
          </a:p>
          <a:p>
            <a:pPr lvl="1"/>
            <a:r>
              <a:rPr lang="fr-FR" sz="1800" dirty="0" smtClean="0"/>
              <a:t>Utile pour les règles métier qui changent fréquemment</a:t>
            </a:r>
          </a:p>
          <a:p>
            <a:r>
              <a:rPr lang="fr-FR" sz="1800" dirty="0" smtClean="0"/>
              <a:t>La réutilisation a lieu au niveau de services entiers</a:t>
            </a:r>
          </a:p>
          <a:p>
            <a:pPr lvl="1"/>
            <a:r>
              <a:rPr lang="fr-FR" sz="1800" dirty="0" smtClean="0"/>
              <a:t>Les bibliothèques de classes ne sont utiles que pour les applications écrites dans le même langage</a:t>
            </a:r>
          </a:p>
        </p:txBody>
      </p:sp>
    </p:spTree>
    <p:custDataLst>
      <p:tags r:id="rId1"/>
    </p:custDataLst>
    <p:extLst>
      <p:ext uri="{BB962C8B-B14F-4D97-AF65-F5344CB8AC3E}">
        <p14:creationId xmlns:p14="http://schemas.microsoft.com/office/powerpoint/2010/main" val="4180305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a:defRPr/>
            </a:pPr>
            <a:r>
              <a:rPr lang="fr-FR" dirty="0" smtClean="0"/>
              <a:t>Avantages de SOA</a:t>
            </a:r>
            <a:endParaRPr lang="fr-FR" dirty="0"/>
          </a:p>
        </p:txBody>
      </p:sp>
      <p:sp>
        <p:nvSpPr>
          <p:cNvPr id="25602" name="Rectangle 3"/>
          <p:cNvSpPr>
            <a:spLocks noGrp="1" noChangeArrowheads="1"/>
          </p:cNvSpPr>
          <p:nvPr>
            <p:ph idx="1"/>
          </p:nvPr>
        </p:nvSpPr>
        <p:spPr>
          <a:xfrm>
            <a:off x="279400" y="1312863"/>
            <a:ext cx="8599488" cy="4708525"/>
          </a:xfrm>
        </p:spPr>
        <p:txBody>
          <a:bodyPr>
            <a:normAutofit/>
          </a:bodyPr>
          <a:lstStyle/>
          <a:p>
            <a:r>
              <a:rPr lang="fr-FR" sz="1800" dirty="0" smtClean="0"/>
              <a:t>SOA offre les avantages du couplage faible et de l’interopérabilité</a:t>
            </a:r>
          </a:p>
          <a:p>
            <a:pPr lvl="1"/>
            <a:r>
              <a:rPr lang="fr-FR" sz="1800" dirty="0" smtClean="0"/>
              <a:t>Souplesse pour changer la topologie de l’architecture d’entreprise</a:t>
            </a:r>
          </a:p>
          <a:p>
            <a:pPr lvl="2"/>
            <a:r>
              <a:rPr lang="fr-FR" sz="1800" dirty="0" smtClean="0"/>
              <a:t>Ajouter des serveurs si l’usage est plus important que prévu</a:t>
            </a:r>
          </a:p>
          <a:p>
            <a:pPr lvl="2"/>
            <a:r>
              <a:rPr lang="fr-FR" sz="1800" dirty="0" smtClean="0"/>
              <a:t>Écrire des clients supplémentaires pour répondre à de nouveaux besoins</a:t>
            </a:r>
          </a:p>
          <a:p>
            <a:pPr lvl="1"/>
            <a:r>
              <a:rPr lang="fr-FR" sz="1800" dirty="0" smtClean="0"/>
              <a:t>Réutilisation au niveau des services</a:t>
            </a:r>
          </a:p>
          <a:p>
            <a:pPr lvl="2"/>
            <a:r>
              <a:rPr lang="fr-FR" sz="1800" dirty="0" smtClean="0"/>
              <a:t>Pas seulement au niveau des bibliothèques de classes</a:t>
            </a:r>
          </a:p>
          <a:p>
            <a:pPr lvl="2"/>
            <a:r>
              <a:rPr lang="fr-FR" sz="1800" dirty="0" smtClean="0"/>
              <a:t>Réutilisation entre plates-formes et entre langages de programmation</a:t>
            </a:r>
          </a:p>
          <a:p>
            <a:pPr lvl="2"/>
            <a:r>
              <a:rPr lang="fr-FR" sz="1800" dirty="0" smtClean="0"/>
              <a:t>Entraîne des économies de coûts</a:t>
            </a:r>
          </a:p>
          <a:p>
            <a:pPr lvl="1"/>
            <a:r>
              <a:rPr lang="fr-FR" sz="1800" dirty="0" smtClean="0"/>
              <a:t>Oblige à une cohérence dans l’entreprise</a:t>
            </a:r>
          </a:p>
          <a:p>
            <a:pPr lvl="2"/>
            <a:r>
              <a:rPr lang="fr-FR" sz="1800" dirty="0" smtClean="0"/>
              <a:t>Toutes les applications utilisent les mêmes règles métier si elles utilisent le même service</a:t>
            </a:r>
          </a:p>
          <a:p>
            <a:pPr lvl="1"/>
            <a:r>
              <a:rPr lang="fr-FR" sz="1800" dirty="0" smtClean="0"/>
              <a:t>Il est facile de modifier les règles métier en fonction de nouvelles exigences</a:t>
            </a:r>
          </a:p>
          <a:p>
            <a:pPr lvl="2"/>
            <a:r>
              <a:rPr lang="fr-FR" sz="1800" dirty="0" smtClean="0"/>
              <a:t>Il suffit de modifier une seule base de code</a:t>
            </a:r>
          </a:p>
          <a:p>
            <a:r>
              <a:rPr lang="fr-FR" sz="1800" dirty="0" smtClean="0"/>
              <a:t>SOA offre souplesse, réutilisation, économies de coûts, cohérence</a:t>
            </a:r>
            <a:br>
              <a:rPr lang="fr-FR" sz="1800" dirty="0" smtClean="0"/>
            </a:br>
            <a:r>
              <a:rPr lang="fr-FR" sz="1800" dirty="0" smtClean="0"/>
              <a:t>et agilité</a:t>
            </a:r>
          </a:p>
        </p:txBody>
      </p:sp>
    </p:spTree>
    <p:custDataLst>
      <p:tags r:id="rId1"/>
    </p:custDataLst>
    <p:extLst>
      <p:ext uri="{BB962C8B-B14F-4D97-AF65-F5344CB8AC3E}">
        <p14:creationId xmlns:p14="http://schemas.microsoft.com/office/powerpoint/2010/main" val="50518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defRPr/>
            </a:pPr>
            <a:r>
              <a:rPr lang="fr-FR" dirty="0" smtClean="0"/>
              <a:t>Architectures concurrentes</a:t>
            </a:r>
            <a:endParaRPr lang="fr-FR" dirty="0"/>
          </a:p>
        </p:txBody>
      </p:sp>
      <p:sp>
        <p:nvSpPr>
          <p:cNvPr id="29698" name="Rectangle 3"/>
          <p:cNvSpPr>
            <a:spLocks noGrp="1" noChangeArrowheads="1"/>
          </p:cNvSpPr>
          <p:nvPr>
            <p:ph idx="1"/>
          </p:nvPr>
        </p:nvSpPr>
        <p:spPr>
          <a:xfrm>
            <a:off x="279400" y="1312863"/>
            <a:ext cx="8599488" cy="4786312"/>
          </a:xfrm>
        </p:spPr>
        <p:txBody>
          <a:bodyPr/>
          <a:lstStyle/>
          <a:p>
            <a:r>
              <a:rPr lang="fr-FR" sz="1800" dirty="0" smtClean="0"/>
              <a:t>SOA n’est pas la seule architecture capable de fournir couplage faible et interopérabilité</a:t>
            </a:r>
          </a:p>
          <a:p>
            <a:pPr lvl="1"/>
            <a:r>
              <a:rPr lang="fr-FR" sz="1800" dirty="0" smtClean="0"/>
              <a:t>Mais SOA est le meilleur choix si ces </a:t>
            </a:r>
            <a:r>
              <a:rPr lang="fr-FR" sz="1800" i="1" dirty="0" smtClean="0">
                <a:latin typeface="Century Schoolbook" pitchFamily="18" charset="0"/>
              </a:rPr>
              <a:t>deux </a:t>
            </a:r>
            <a:r>
              <a:rPr lang="fr-FR" sz="1800" dirty="0" smtClean="0"/>
              <a:t>facteurs sont importants</a:t>
            </a:r>
          </a:p>
          <a:p>
            <a:r>
              <a:rPr lang="fr-FR" sz="1800" dirty="0" smtClean="0"/>
              <a:t>Intégration au niveau des données </a:t>
            </a:r>
            <a:r>
              <a:rPr lang="fr-FR" sz="1800" i="1" dirty="0" smtClean="0"/>
              <a:t>via</a:t>
            </a:r>
            <a:r>
              <a:rPr lang="fr-FR" sz="1800" dirty="0" smtClean="0"/>
              <a:t> une base de données</a:t>
            </a:r>
            <a:br>
              <a:rPr lang="fr-FR" sz="1800" dirty="0" smtClean="0"/>
            </a:br>
            <a:r>
              <a:rPr lang="fr-FR" sz="1800" dirty="0" smtClean="0"/>
              <a:t>d’entreprise commune</a:t>
            </a:r>
          </a:p>
          <a:p>
            <a:pPr lvl="1"/>
            <a:r>
              <a:rPr lang="fr-FR" sz="1800" dirty="0" smtClean="0"/>
              <a:t>Les bases de données relationnelles sont accessibles depuis la plupart des langages et des plates-formes</a:t>
            </a:r>
          </a:p>
          <a:p>
            <a:pPr lvl="1"/>
            <a:r>
              <a:rPr lang="fr-FR" sz="1800" dirty="0" smtClean="0"/>
              <a:t>Des modifications du schéma de la base peuvent avoir d’importantes répercussions</a:t>
            </a:r>
          </a:p>
          <a:p>
            <a:pPr lvl="1"/>
            <a:r>
              <a:rPr lang="fr-FR" sz="1800" dirty="0" smtClean="0"/>
              <a:t>Avec SOA, ce sont les services qui font l’objet d’un accès à distance,</a:t>
            </a:r>
            <a:br>
              <a:rPr lang="fr-FR" sz="1800" dirty="0" smtClean="0"/>
            </a:br>
            <a:r>
              <a:rPr lang="fr-FR" sz="1800" dirty="0" smtClean="0"/>
              <a:t>pas les ressources de l’entreprise</a:t>
            </a:r>
          </a:p>
          <a:p>
            <a:pPr lvl="2"/>
            <a:r>
              <a:rPr lang="fr-FR" sz="1800" dirty="0" smtClean="0"/>
              <a:t>Il est généralement plus facile de sécuriser les services</a:t>
            </a:r>
          </a:p>
          <a:p>
            <a:r>
              <a:rPr lang="fr-FR" sz="1800" dirty="0" smtClean="0"/>
              <a:t>Middlewares comme EJB ou systèmes orientés messages</a:t>
            </a:r>
          </a:p>
          <a:p>
            <a:pPr lvl="1"/>
            <a:r>
              <a:rPr lang="fr-FR" sz="1800" dirty="0" smtClean="0"/>
              <a:t>Les applications sont faiblement couplées</a:t>
            </a:r>
          </a:p>
          <a:p>
            <a:pPr lvl="1"/>
            <a:r>
              <a:rPr lang="fr-FR" sz="1800" dirty="0" smtClean="0"/>
              <a:t>SOA offre généralement une meilleure interopérabilité que ces technologies</a:t>
            </a:r>
          </a:p>
        </p:txBody>
      </p:sp>
      <p:sp>
        <p:nvSpPr>
          <p:cNvPr id="29701" name="TextBox 41"/>
          <p:cNvSpPr txBox="1">
            <a:spLocks noChangeArrowheads="1"/>
          </p:cNvSpPr>
          <p:nvPr/>
        </p:nvSpPr>
        <p:spPr bwMode="auto">
          <a:xfrm>
            <a:off x="257175" y="6197600"/>
            <a:ext cx="2381250" cy="307975"/>
          </a:xfrm>
          <a:prstGeom prst="rect">
            <a:avLst/>
          </a:prstGeom>
          <a:noFill/>
          <a:ln w="9525">
            <a:noFill/>
            <a:miter lim="800000"/>
            <a:headEnd/>
            <a:tailEnd/>
          </a:ln>
        </p:spPr>
        <p:txBody>
          <a:bodyPr wrap="none">
            <a:spAutoFit/>
          </a:bodyPr>
          <a:lstStyle/>
          <a:p>
            <a:pPr eaLnBrk="0" hangingPunct="0"/>
            <a:r>
              <a:rPr lang="en-US" dirty="0"/>
              <a:t>EJB = Enterprise JavaBean</a:t>
            </a:r>
          </a:p>
        </p:txBody>
      </p:sp>
    </p:spTree>
    <p:custDataLst>
      <p:tags r:id="rId1"/>
    </p:custDataLst>
    <p:extLst>
      <p:ext uri="{BB962C8B-B14F-4D97-AF65-F5344CB8AC3E}">
        <p14:creationId xmlns:p14="http://schemas.microsoft.com/office/powerpoint/2010/main" val="1004677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smtClean="0"/>
              <a:t>REST</a:t>
            </a:r>
            <a:endParaRPr lang="fr-FR" dirty="0"/>
          </a:p>
        </p:txBody>
      </p:sp>
      <p:sp>
        <p:nvSpPr>
          <p:cNvPr id="1181698" name="Rectangle 3"/>
          <p:cNvSpPr>
            <a:spLocks noGrp="1" noChangeArrowheads="1"/>
          </p:cNvSpPr>
          <p:nvPr>
            <p:ph idx="1"/>
          </p:nvPr>
        </p:nvSpPr>
        <p:spPr>
          <a:xfrm>
            <a:off x="252413" y="1271588"/>
            <a:ext cx="8599487" cy="4940300"/>
          </a:xfrm>
        </p:spPr>
        <p:txBody>
          <a:bodyPr/>
          <a:lstStyle/>
          <a:p>
            <a:r>
              <a:rPr lang="fr-FR" sz="1800" dirty="0" smtClean="0"/>
              <a:t>REST (</a:t>
            </a:r>
            <a:r>
              <a:rPr lang="fr-FR" sz="1800" i="1" u="sng" dirty="0" smtClean="0"/>
              <a:t>Re</a:t>
            </a:r>
            <a:r>
              <a:rPr lang="fr-FR" sz="1800" i="1" dirty="0" smtClean="0"/>
              <a:t>presentational </a:t>
            </a:r>
            <a:r>
              <a:rPr lang="fr-FR" sz="1800" i="1" u="sng" dirty="0" smtClean="0"/>
              <a:t>S</a:t>
            </a:r>
            <a:r>
              <a:rPr lang="fr-FR" sz="1800" i="1" dirty="0" smtClean="0"/>
              <a:t>tate </a:t>
            </a:r>
            <a:r>
              <a:rPr lang="fr-FR" sz="1800" i="1" u="sng" dirty="0" smtClean="0"/>
              <a:t>T</a:t>
            </a:r>
            <a:r>
              <a:rPr lang="fr-FR" sz="1800" i="1" dirty="0" smtClean="0"/>
              <a:t>ransfer </a:t>
            </a:r>
            <a:r>
              <a:rPr lang="fr-FR" sz="1800" dirty="0" smtClean="0"/>
              <a:t>) est un type</a:t>
            </a:r>
            <a:br>
              <a:rPr lang="fr-FR" sz="1800" dirty="0" smtClean="0"/>
            </a:br>
            <a:r>
              <a:rPr lang="fr-FR" sz="1800" dirty="0" smtClean="0"/>
              <a:t>d’architecture logicielle</a:t>
            </a:r>
          </a:p>
          <a:p>
            <a:pPr lvl="1"/>
            <a:r>
              <a:rPr lang="fr-FR" sz="1800" dirty="0" smtClean="0"/>
              <a:t>Décrit des architectures distribuées constituées de services </a:t>
            </a:r>
            <a:br>
              <a:rPr lang="fr-FR" sz="1800" dirty="0" smtClean="0"/>
            </a:br>
            <a:r>
              <a:rPr lang="fr-FR" sz="1800" dirty="0" smtClean="0"/>
              <a:t>sans états</a:t>
            </a:r>
          </a:p>
          <a:p>
            <a:pPr lvl="1"/>
            <a:r>
              <a:rPr lang="fr-FR" sz="1800" dirty="0" smtClean="0"/>
              <a:t>Forgé par Roy Fielding pour décrire l’architecture du World Wide Web</a:t>
            </a:r>
          </a:p>
          <a:p>
            <a:r>
              <a:rPr lang="fr-FR" sz="1800" dirty="0" smtClean="0"/>
              <a:t>Dans les services Web SOAP/WSDL, toutes les opérations vont à l’URL du service est sont déterminées par le type du message reçu</a:t>
            </a:r>
          </a:p>
          <a:p>
            <a:r>
              <a:rPr lang="fr-FR" sz="1800" dirty="0" smtClean="0"/>
              <a:t>Dans REST, chaque opération a une URL unique </a:t>
            </a:r>
          </a:p>
          <a:p>
            <a:pPr lvl="1"/>
            <a:r>
              <a:rPr lang="fr-FR" sz="1800" dirty="0" smtClean="0"/>
              <a:t>Le  client envoie la requête HTTP a une « ressource » sur le serveur</a:t>
            </a:r>
          </a:p>
          <a:p>
            <a:pPr lvl="1"/>
            <a:r>
              <a:rPr lang="fr-FR" sz="1800" dirty="0" smtClean="0"/>
              <a:t>Les données sont généralement envoyées et reçues par le serveur sous forme de messages XML ordinaires</a:t>
            </a:r>
          </a:p>
          <a:p>
            <a:pPr lvl="1"/>
            <a:r>
              <a:rPr lang="fr-FR" sz="1800" dirty="0" smtClean="0"/>
              <a:t>REST est plus simple et moins formel que l’emploi de SOAP/WSDL</a:t>
            </a:r>
          </a:p>
          <a:p>
            <a:r>
              <a:rPr lang="fr-FR" sz="1800" dirty="0" smtClean="0"/>
              <a:t>On peut utiliser l’API Provider côté serveur pour servir du XML ordinaire</a:t>
            </a:r>
          </a:p>
          <a:p>
            <a:pPr lvl="1"/>
            <a:r>
              <a:rPr lang="fr-FR" sz="1800" dirty="0" smtClean="0"/>
              <a:t>Utile si le XML est stocké en colonne dans une base de données et que la base prend en charge les interrogations style XPath</a:t>
            </a:r>
            <a:endParaRPr lang="fr-FR" sz="1800" dirty="0" smtClean="0">
              <a:latin typeface="Courier New" pitchFamily="49" charset="0"/>
              <a:cs typeface="Courier New" pitchFamily="49" charset="0"/>
            </a:endParaRPr>
          </a:p>
        </p:txBody>
      </p:sp>
      <p:grpSp>
        <p:nvGrpSpPr>
          <p:cNvPr id="1181699" name="Group 4"/>
          <p:cNvGrpSpPr>
            <a:grpSpLocks/>
          </p:cNvGrpSpPr>
          <p:nvPr/>
        </p:nvGrpSpPr>
        <p:grpSpPr bwMode="auto">
          <a:xfrm>
            <a:off x="34925" y="2938463"/>
            <a:ext cx="523875" cy="549275"/>
            <a:chOff x="286" y="1234"/>
            <a:chExt cx="330" cy="346"/>
          </a:xfrm>
        </p:grpSpPr>
        <p:sp>
          <p:nvSpPr>
            <p:cNvPr id="1226757"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181701" name="Rectangle 6"/>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p:txBody>
          <a:bodyPr/>
          <a:lstStyle/>
          <a:p>
            <a:pPr>
              <a:defRPr/>
            </a:pPr>
            <a:r>
              <a:rPr lang="fr-FR" dirty="0" smtClean="0"/>
              <a:t>Qu’est-ce qui rend Ajax différent?</a:t>
            </a:r>
            <a:endParaRPr lang="fr-FR" dirty="0"/>
          </a:p>
        </p:txBody>
      </p:sp>
      <p:sp>
        <p:nvSpPr>
          <p:cNvPr id="1257477" name="Rectangle 3"/>
          <p:cNvSpPr>
            <a:spLocks noGrp="1" noChangeArrowheads="1"/>
          </p:cNvSpPr>
          <p:nvPr>
            <p:ph idx="1"/>
          </p:nvPr>
        </p:nvSpPr>
        <p:spPr>
          <a:xfrm>
            <a:off x="279400" y="1312863"/>
            <a:ext cx="8599488" cy="1431925"/>
          </a:xfrm>
        </p:spPr>
        <p:txBody>
          <a:bodyPr/>
          <a:lstStyle/>
          <a:p>
            <a:r>
              <a:rPr lang="fr-FR" sz="1800" dirty="0" smtClean="0"/>
              <a:t>Dans les applications Web classiques, les requêtes sont synchrones</a:t>
            </a:r>
          </a:p>
          <a:p>
            <a:pPr lvl="1"/>
            <a:r>
              <a:rPr lang="fr-FR" sz="1800" dirty="0" smtClean="0"/>
              <a:t>La réponse du serveur amène le client à une page différente </a:t>
            </a:r>
          </a:p>
          <a:p>
            <a:r>
              <a:rPr lang="fr-FR" sz="1800" dirty="0" smtClean="0"/>
              <a:t>Les applications Ajax émettent les requêtes de manière asynchrone</a:t>
            </a:r>
          </a:p>
          <a:p>
            <a:pPr lvl="1"/>
            <a:r>
              <a:rPr lang="fr-FR" sz="1800" dirty="0" smtClean="0"/>
              <a:t>Quand la réponse arrive, le client met à jour la page Web courante</a:t>
            </a:r>
          </a:p>
        </p:txBody>
      </p:sp>
      <p:graphicFrame>
        <p:nvGraphicFramePr>
          <p:cNvPr id="1257474" name="Object 2"/>
          <p:cNvGraphicFramePr>
            <a:graphicFrameLocks noChangeAspect="1"/>
          </p:cNvGraphicFramePr>
          <p:nvPr/>
        </p:nvGraphicFramePr>
        <p:xfrm>
          <a:off x="484188" y="3017838"/>
          <a:ext cx="3392487" cy="2771775"/>
        </p:xfrm>
        <a:graphic>
          <a:graphicData uri="http://schemas.openxmlformats.org/presentationml/2006/ole">
            <mc:AlternateContent xmlns:mc="http://schemas.openxmlformats.org/markup-compatibility/2006">
              <mc:Choice xmlns:v="urn:schemas-microsoft-com:vml" Requires="v">
                <p:oleObj spid="_x0000_s1257484" name="Visio" r:id="rId5" imgW="3391939" imgH="2771706" progId="">
                  <p:embed/>
                </p:oleObj>
              </mc:Choice>
              <mc:Fallback>
                <p:oleObj name="Visio" r:id="rId5" imgW="3391939" imgH="2771706"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3017838"/>
                        <a:ext cx="3392487" cy="27717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7475" name="Object 3"/>
          <p:cNvGraphicFramePr>
            <a:graphicFrameLocks noChangeAspect="1"/>
          </p:cNvGraphicFramePr>
          <p:nvPr/>
        </p:nvGraphicFramePr>
        <p:xfrm>
          <a:off x="4187825" y="3327400"/>
          <a:ext cx="4581525" cy="2066925"/>
        </p:xfrm>
        <a:graphic>
          <a:graphicData uri="http://schemas.openxmlformats.org/presentationml/2006/ole">
            <mc:AlternateContent xmlns:mc="http://schemas.openxmlformats.org/markup-compatibility/2006">
              <mc:Choice xmlns:v="urn:schemas-microsoft-com:vml" Requires="v">
                <p:oleObj spid="_x0000_s1257485" name="Visio" r:id="rId7" imgW="4644189" imgH="2187953" progId="">
                  <p:embed/>
                </p:oleObj>
              </mc:Choice>
              <mc:Fallback>
                <p:oleObj name="Visio" r:id="rId7" imgW="4644189" imgH="2187953"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825" y="3327400"/>
                        <a:ext cx="4581525" cy="20669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53737204733"/>
  <p:tag name="TL" val="313335302C3534302C343530"/>
  <p:tag name="IPF" val="4C522C50726F766964696E67205245535466756C20576562205365727669636573"/>
</p:tagLst>
</file>

<file path=ppt/tags/tag10.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1.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12.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ags/tag2.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3.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4.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5.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6.xml><?xml version="1.0" encoding="utf-8"?>
<p:tagLst xmlns:a="http://schemas.openxmlformats.org/drawingml/2006/main" xmlns:r="http://schemas.openxmlformats.org/officeDocument/2006/relationships" xmlns:p="http://schemas.openxmlformats.org/presentationml/2006/main">
  <p:tag name="IPF" val="4C2C416476616E7461676573206F6620534F41"/>
</p:tagLst>
</file>

<file path=ppt/tags/tag7.xml><?xml version="1.0" encoding="utf-8"?>
<p:tagLst xmlns:a="http://schemas.openxmlformats.org/drawingml/2006/main" xmlns:r="http://schemas.openxmlformats.org/officeDocument/2006/relationships" xmlns:p="http://schemas.openxmlformats.org/presentationml/2006/main">
  <p:tag name="IPF" val="522C436F6D706574696E672041726368697465637475726573"/>
</p:tagLst>
</file>

<file path=ppt/tags/tag8.xml><?xml version="1.0" encoding="utf-8"?>
<p:tagLst xmlns:a="http://schemas.openxmlformats.org/drawingml/2006/main" xmlns:r="http://schemas.openxmlformats.org/officeDocument/2006/relationships" xmlns:p="http://schemas.openxmlformats.org/presentationml/2006/main">
  <p:tag name="IPF" val="4C2C52455354"/>
</p:tagLst>
</file>

<file path=ppt/tags/tag9.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31109</TotalTime>
  <Words>1253</Words>
  <Application>Microsoft Office PowerPoint</Application>
  <PresentationFormat>Affichage à l'écran (4:3)</PresentationFormat>
  <Paragraphs>189</Paragraphs>
  <Slides>12</Slides>
  <Notes>12</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12</vt:i4>
      </vt:variant>
    </vt:vector>
  </HeadingPairs>
  <TitlesOfParts>
    <vt:vector size="21" baseType="lpstr">
      <vt:lpstr>Arial</vt:lpstr>
      <vt:lpstr>Century Schoolbook</vt:lpstr>
      <vt:lpstr>Courier New</vt:lpstr>
      <vt:lpstr>Times New Roman</vt:lpstr>
      <vt:lpstr>Webdings</vt:lpstr>
      <vt:lpstr>Wingdings</vt:lpstr>
      <vt:lpstr>Wingdings 3</vt:lpstr>
      <vt:lpstr>EPIC</vt:lpstr>
      <vt:lpstr>Visio</vt:lpstr>
      <vt:lpstr>Fournir des services Web RESTful</vt:lpstr>
      <vt:lpstr>Qu’est-ce qu’une architecture orientée services ?</vt:lpstr>
      <vt:lpstr>Couplage faible</vt:lpstr>
      <vt:lpstr>Interopérabilité</vt:lpstr>
      <vt:lpstr>Pourquoi l’interopérabilité ?</vt:lpstr>
      <vt:lpstr>Avantages de SOA</vt:lpstr>
      <vt:lpstr>Architectures concurrentes</vt:lpstr>
      <vt:lpstr>REST</vt:lpstr>
      <vt:lpstr>Qu’est-ce qui rend Ajax différent?</vt:lpstr>
      <vt:lpstr>Ajax</vt:lpstr>
      <vt:lpstr>Une application de gestion de stock RESTful</vt:lpstr>
      <vt:lpstr>JSON</vt:lpstr>
    </vt:vector>
  </TitlesOfParts>
  <Company>Learning Tree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Application Functionality</dc:title>
  <dc:creator>Rachelg</dc:creator>
  <cp:keywords>Presentation Styles, Instructional Design</cp:keywords>
  <dc:description>Tagged 3/25/2009 3:27:20 PM</dc:description>
  <cp:lastModifiedBy>Cyril Vincent</cp:lastModifiedBy>
  <cp:revision>3622</cp:revision>
  <cp:lastPrinted>2009-03-24T15:39:04Z</cp:lastPrinted>
  <dcterms:created xsi:type="dcterms:W3CDTF">2007-06-05T23:42:19Z</dcterms:created>
  <dcterms:modified xsi:type="dcterms:W3CDTF">2018-10-01T06:44:14Z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August 2006</vt:lpwstr>
  </property>
  <property fmtid="{D5CDD505-2E9C-101B-9397-08002B2CF9AE}" pid="3" name="Owner">
    <vt:lpwstr>Kendall Laine</vt:lpwstr>
  </property>
</Properties>
</file>