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26"/>
  </p:notesMasterIdLst>
  <p:handoutMasterIdLst>
    <p:handoutMasterId r:id="rId27"/>
  </p:handoutMasterIdLst>
  <p:sldIdLst>
    <p:sldId id="264" r:id="rId2"/>
    <p:sldId id="265" r:id="rId3"/>
    <p:sldId id="266" r:id="rId4"/>
    <p:sldId id="267" r:id="rId5"/>
    <p:sldId id="270" r:id="rId6"/>
    <p:sldId id="271" r:id="rId7"/>
    <p:sldId id="268" r:id="rId8"/>
    <p:sldId id="272" r:id="rId9"/>
    <p:sldId id="273" r:id="rId10"/>
    <p:sldId id="274" r:id="rId11"/>
    <p:sldId id="275" r:id="rId12"/>
    <p:sldId id="276" r:id="rId13"/>
    <p:sldId id="269" r:id="rId14"/>
    <p:sldId id="277" r:id="rId15"/>
    <p:sldId id="278" r:id="rId16"/>
    <p:sldId id="280" r:id="rId17"/>
    <p:sldId id="283" r:id="rId18"/>
    <p:sldId id="281" r:id="rId19"/>
    <p:sldId id="282" r:id="rId20"/>
    <p:sldId id="284" r:id="rId21"/>
    <p:sldId id="285" r:id="rId22"/>
    <p:sldId id="286" r:id="rId23"/>
    <p:sldId id="287" r:id="rId24"/>
    <p:sldId id="288" r:id="rId25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79" autoAdjust="0"/>
    <p:restoredTop sz="94590" autoAdjust="0"/>
  </p:normalViewPr>
  <p:slideViewPr>
    <p:cSldViewPr>
      <p:cViewPr varScale="1">
        <p:scale>
          <a:sx n="78" d="100"/>
          <a:sy n="78" d="100"/>
        </p:scale>
        <p:origin x="1632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/>
              <a:t>Python</a:t>
            </a:r>
            <a:endParaRPr lang="fr-FR" dirty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/>
              <a:t>© Cyril Vincent Conseil</a:t>
            </a:r>
            <a:endParaRPr lang="fr-FR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fr-FR" altLang="fr-FR" dirty="0"/>
          </a:p>
          <a:p>
            <a:pPr eaLnBrk="1" hangingPunct="1"/>
            <a:r>
              <a:rPr lang="fr-FR" altLang="fr-FR" dirty="0" err="1"/>
              <a:t>FastAPI</a:t>
            </a:r>
            <a:endParaRPr lang="fr-FR" altLang="fr-FR" dirty="0"/>
          </a:p>
        </p:txBody>
      </p:sp>
      <p:pic>
        <p:nvPicPr>
          <p:cNvPr id="1028" name="Picture 4" descr="Logo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7425" y="2132856"/>
            <a:ext cx="4629150" cy="137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04DD0F-C784-400E-A61D-30BFAA394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Typage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1C1E1A-5597-5D7A-CEAC-7F977E0053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Possibilité de typage des paramètres</a:t>
            </a:r>
          </a:p>
          <a:p>
            <a:pPr lvl="1"/>
            <a:r>
              <a:rPr lang="fr-FR" dirty="0"/>
              <a:t>Cela modifie l’</a:t>
            </a:r>
            <a:r>
              <a:rPr lang="fr-FR" dirty="0" err="1"/>
              <a:t>OpenAPI</a:t>
            </a:r>
            <a:endParaRPr lang="fr-FR" dirty="0"/>
          </a:p>
          <a:p>
            <a:pPr lvl="1"/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DA2B33F-D2C4-B4BE-A655-7727B5919E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4392" y="2962210"/>
            <a:ext cx="3515216" cy="93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8852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6134E0-3B65-6E5E-176A-56627EEEA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Query</a:t>
            </a:r>
            <a:r>
              <a:rPr lang="fr-FR" dirty="0"/>
              <a:t> </a:t>
            </a:r>
            <a:r>
              <a:rPr lang="fr-FR" dirty="0" err="1"/>
              <a:t>Parameter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3DE2D3C-4C73-CC5C-FCEB-525C4DE0EF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1124744"/>
            <a:ext cx="8766051" cy="5040560"/>
          </a:xfrm>
        </p:spPr>
        <p:txBody>
          <a:bodyPr/>
          <a:lstStyle/>
          <a:p>
            <a:r>
              <a:rPr lang="fr-FR" dirty="0"/>
              <a:t>Paramètre passer en GET</a:t>
            </a:r>
          </a:p>
          <a:p>
            <a:pPr lvl="1"/>
            <a:r>
              <a:rPr lang="fr-FR" dirty="0"/>
              <a:t>http://127.0.0.1:8000/items/?skip=0&amp;limit=10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r>
              <a:rPr lang="fr-FR" dirty="0"/>
              <a:t>Dans cet exemple skip et </a:t>
            </a:r>
            <a:r>
              <a:rPr lang="fr-FR" dirty="0" err="1"/>
              <a:t>limit</a:t>
            </a:r>
            <a:r>
              <a:rPr lang="fr-FR" dirty="0"/>
              <a:t> sont facultatifs car ils ont des paramètres par défaut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marL="457200" lvl="1" indent="0">
              <a:buNone/>
            </a:pP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ECE8F50-9DD6-2E72-4B3F-5A3D4391F4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3140968"/>
            <a:ext cx="6973470" cy="1057704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13A64531-FCEC-8948-897E-2EE9A01B20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688" y="5160994"/>
            <a:ext cx="5744377" cy="1305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4677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2A61E2-BD0F-E930-A5A2-40E289EF7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Cas complexes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53E4CEEB-31AC-E227-9017-2D00E1404B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1390" y="1937265"/>
            <a:ext cx="8202170" cy="3991532"/>
          </a:xfrm>
        </p:spPr>
      </p:pic>
    </p:spTree>
    <p:extLst>
      <p:ext uri="{BB962C8B-B14F-4D97-AF65-F5344CB8AC3E}">
        <p14:creationId xmlns:p14="http://schemas.microsoft.com/office/powerpoint/2010/main" val="11724927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HTTP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HTTPLib</a:t>
            </a:r>
            <a:r>
              <a:rPr lang="fr-FR" dirty="0"/>
              <a:t> permet d’effectuer des requêtes HTTP</a:t>
            </a:r>
          </a:p>
          <a:p>
            <a:r>
              <a:rPr lang="fr-FR" dirty="0"/>
              <a:t>Très utile pour « aspirer » des pages</a:t>
            </a:r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2780928"/>
            <a:ext cx="6340217" cy="144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5016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C2AE5E-3408-9F2A-642B-133829FAF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DTO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7CEB0A7-45A3-5039-58D2-FEECBF73E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Data Transport </a:t>
            </a:r>
            <a:r>
              <a:rPr lang="fr-FR" dirty="0" err="1"/>
              <a:t>Objects</a:t>
            </a:r>
            <a:endParaRPr lang="fr-FR" dirty="0"/>
          </a:p>
          <a:p>
            <a:r>
              <a:rPr lang="fr-FR" dirty="0"/>
              <a:t>Objets sérialisés pour les services REST</a:t>
            </a:r>
          </a:p>
          <a:p>
            <a:r>
              <a:rPr lang="fr-FR" dirty="0"/>
              <a:t>Doivent être indépendants des entités</a:t>
            </a:r>
          </a:p>
          <a:p>
            <a:r>
              <a:rPr lang="fr-FR" dirty="0"/>
              <a:t>Doivent hérités de </a:t>
            </a:r>
            <a:r>
              <a:rPr lang="fr-FR" dirty="0" err="1"/>
              <a:t>pydantic.BaseModel</a:t>
            </a:r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C214C1D-5073-4552-6F38-73F1DFE144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768" y="3933056"/>
            <a:ext cx="3734321" cy="1895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6032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0F47C0-6CAB-C7BE-FBEA-5041FFDCD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Sérialisation DTO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E7A8296-583F-4FFA-DD96-03EB927468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Automatique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CA5AC52-600B-3C85-CD65-D31CED9E29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752" y="2308817"/>
            <a:ext cx="4201111" cy="3248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8476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3EBF99-B7E0-A1A4-5DC3-D12538AE3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CRUD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1DA4ED9-D7C4-35ED-64B7-5CD6C3B85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POST</a:t>
            </a:r>
          </a:p>
          <a:p>
            <a:pPr lvl="1"/>
            <a:r>
              <a:rPr lang="fr-FR" dirty="0"/>
              <a:t>Utilisé pour effectuer un </a:t>
            </a:r>
            <a:r>
              <a:rPr lang="fr-FR" dirty="0" err="1"/>
              <a:t>Create</a:t>
            </a:r>
            <a:endParaRPr lang="fr-FR" dirty="0"/>
          </a:p>
          <a:p>
            <a:r>
              <a:rPr lang="fr-FR" dirty="0"/>
              <a:t>PUT</a:t>
            </a:r>
          </a:p>
          <a:p>
            <a:pPr lvl="1"/>
            <a:r>
              <a:rPr lang="fr-FR" dirty="0"/>
              <a:t>Utilisé pour effectuer un Update</a:t>
            </a:r>
          </a:p>
          <a:p>
            <a:r>
              <a:rPr lang="fr-FR" dirty="0"/>
              <a:t>DELETE</a:t>
            </a:r>
          </a:p>
          <a:p>
            <a:pPr lvl="1"/>
            <a:r>
              <a:rPr lang="fr-FR" dirty="0"/>
              <a:t>Utilisé pour effectuer un </a:t>
            </a:r>
            <a:r>
              <a:rPr lang="fr-FR" dirty="0" err="1"/>
              <a:t>Delete</a:t>
            </a:r>
            <a:endParaRPr lang="fr-FR" dirty="0"/>
          </a:p>
          <a:p>
            <a:r>
              <a:rPr lang="fr-FR" dirty="0"/>
              <a:t>GET</a:t>
            </a:r>
          </a:p>
          <a:p>
            <a:pPr lvl="1"/>
            <a:r>
              <a:rPr lang="fr-FR" dirty="0"/>
              <a:t>Utilisé pour effectuer un </a:t>
            </a:r>
            <a:r>
              <a:rPr lang="fr-FR" dirty="0" err="1"/>
              <a:t>Request</a:t>
            </a:r>
            <a:endParaRPr lang="fr-FR" dirty="0"/>
          </a:p>
          <a:p>
            <a:pPr lvl="1"/>
            <a:r>
              <a:rPr lang="fr-FR" dirty="0"/>
              <a:t>POST est utilisé lors d’un </a:t>
            </a:r>
            <a:r>
              <a:rPr lang="fr-FR" dirty="0" err="1"/>
              <a:t>request</a:t>
            </a:r>
            <a:r>
              <a:rPr lang="fr-FR" dirty="0"/>
              <a:t> sur un DTO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FEBB502-5E47-762E-7ACF-F2CE3C3225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736" y="5651584"/>
            <a:ext cx="3620005" cy="828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246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CF1ECC-33A5-6B78-C775-BD3C7A353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Retours typés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29817D1-EDD5-1F54-510C-37641D50A0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Il est conseillé de typer les retours de fonction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C830DA6-66BA-01F5-33CB-3EF6E011A8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9391" y="2081024"/>
            <a:ext cx="5325218" cy="2695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4692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638CCB-BFD0-6749-910A-BD0FE90D2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Paramètres Body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1AB0A0D-32DC-4D4C-BAF9-4DE3AE03A9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Il est possible d’utiliser un paramètre BODY POST sans passer par </a:t>
            </a:r>
            <a:r>
              <a:rPr lang="fr-FR" dirty="0" err="1"/>
              <a:t>pydantic</a:t>
            </a:r>
            <a:endParaRPr lang="fr-FR" dirty="0"/>
          </a:p>
          <a:p>
            <a:r>
              <a:rPr lang="fr-FR" dirty="0"/>
              <a:t>Il suffit de créer un paramètre de type</a:t>
            </a:r>
          </a:p>
          <a:p>
            <a:pPr lvl="1"/>
            <a:r>
              <a:rPr lang="fr-FR" dirty="0" err="1"/>
              <a:t>Annotated</a:t>
            </a:r>
            <a:r>
              <a:rPr lang="fr-FR" dirty="0"/>
              <a:t>[</a:t>
            </a:r>
            <a:r>
              <a:rPr lang="fr-FR" dirty="0" err="1"/>
              <a:t>int</a:t>
            </a:r>
            <a:r>
              <a:rPr lang="fr-FR" dirty="0"/>
              <a:t>, Body()]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99924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638CCB-BFD0-6749-910A-BD0FE90D2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Cas complexe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1AB0A0D-32DC-4D4C-BAF9-4DE3AE03A9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Dans ce cas complexe</a:t>
            </a:r>
          </a:p>
          <a:p>
            <a:pPr lvl="1"/>
            <a:r>
              <a:rPr lang="fr-FR" dirty="0"/>
              <a:t>Avec DTO + Paramètres + Body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Nous attendons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73ACDDB-B133-F445-5A82-E81420FDCF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373" y="2373733"/>
            <a:ext cx="8078327" cy="1419423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3D68B818-3439-7F58-0430-0DAE20CEDD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3928" y="3798530"/>
            <a:ext cx="4201111" cy="3105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841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Web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WWW</a:t>
            </a:r>
          </a:p>
          <a:p>
            <a:r>
              <a:rPr lang="fr-FR" dirty="0"/>
              <a:t>HTTP + HTML</a:t>
            </a:r>
          </a:p>
          <a:p>
            <a:r>
              <a:rPr lang="fr-FR" dirty="0"/>
              <a:t>Serveur Web + Client</a:t>
            </a:r>
          </a:p>
          <a:p>
            <a:r>
              <a:rPr lang="fr-FR" dirty="0"/>
              <a:t>Plusieurs modules Python savent faire du Web</a:t>
            </a:r>
          </a:p>
          <a:p>
            <a:pPr lvl="1"/>
            <a:r>
              <a:rPr lang="fr-FR" dirty="0"/>
              <a:t>Flask</a:t>
            </a:r>
          </a:p>
          <a:p>
            <a:pPr lvl="1"/>
            <a:r>
              <a:rPr lang="fr-FR" dirty="0" err="1"/>
              <a:t>FastAPI</a:t>
            </a:r>
            <a:endParaRPr lang="fr-FR" dirty="0"/>
          </a:p>
          <a:p>
            <a:pPr lvl="1"/>
            <a:r>
              <a:rPr lang="fr-FR" dirty="0"/>
              <a:t>Django</a:t>
            </a:r>
          </a:p>
        </p:txBody>
      </p:sp>
    </p:spTree>
    <p:extLst>
      <p:ext uri="{BB962C8B-B14F-4D97-AF65-F5344CB8AC3E}">
        <p14:creationId xmlns:p14="http://schemas.microsoft.com/office/powerpoint/2010/main" val="28502966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BA1321-F63D-2F46-4E73-F209D4993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Status</a:t>
            </a:r>
            <a:r>
              <a:rPr lang="fr-FR" dirty="0"/>
              <a:t> code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D8EBFB-0029-7CEC-4F19-A3F881D839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Bonne pratique</a:t>
            </a:r>
          </a:p>
          <a:p>
            <a:r>
              <a:rPr lang="fr-FR" dirty="0"/>
              <a:t>200 = ok</a:t>
            </a:r>
          </a:p>
          <a:p>
            <a:pPr lvl="1"/>
            <a:r>
              <a:rPr lang="fr-FR" dirty="0"/>
              <a:t>201 = </a:t>
            </a:r>
            <a:r>
              <a:rPr lang="fr-FR" dirty="0" err="1"/>
              <a:t>created</a:t>
            </a:r>
            <a:endParaRPr lang="fr-FR" dirty="0"/>
          </a:p>
          <a:p>
            <a:pPr lvl="1"/>
            <a:r>
              <a:rPr lang="fr-FR" dirty="0"/>
              <a:t>202 = </a:t>
            </a:r>
            <a:r>
              <a:rPr lang="fr-FR" dirty="0" err="1"/>
              <a:t>updated</a:t>
            </a:r>
            <a:endParaRPr lang="fr-FR" dirty="0"/>
          </a:p>
          <a:p>
            <a:pPr lvl="1"/>
            <a:r>
              <a:rPr lang="fr-FR" dirty="0"/>
              <a:t>204 = no content</a:t>
            </a:r>
          </a:p>
          <a:p>
            <a:r>
              <a:rPr lang="fr-FR" dirty="0"/>
              <a:t>300 = redirection</a:t>
            </a:r>
          </a:p>
          <a:p>
            <a:r>
              <a:rPr lang="fr-FR" dirty="0"/>
              <a:t>400 = erreurs</a:t>
            </a:r>
          </a:p>
          <a:p>
            <a:pPr lvl="1"/>
            <a:r>
              <a:rPr lang="fr-FR" dirty="0"/>
              <a:t>404 = Not </a:t>
            </a:r>
            <a:r>
              <a:rPr lang="fr-FR" dirty="0" err="1"/>
              <a:t>found</a:t>
            </a:r>
            <a:endParaRPr lang="fr-FR" dirty="0"/>
          </a:p>
          <a:p>
            <a:r>
              <a:rPr lang="fr-FR" dirty="0"/>
              <a:t>500 = </a:t>
            </a:r>
            <a:r>
              <a:rPr lang="fr-FR" dirty="0" err="1"/>
              <a:t>Internal</a:t>
            </a:r>
            <a:r>
              <a:rPr lang="fr-FR" dirty="0"/>
              <a:t> server </a:t>
            </a:r>
            <a:r>
              <a:rPr lang="fr-FR" dirty="0" err="1"/>
              <a:t>error</a:t>
            </a:r>
            <a:endParaRPr lang="fr-FR" dirty="0"/>
          </a:p>
          <a:p>
            <a:r>
              <a:rPr lang="fr-FR" dirty="0"/>
              <a:t>Préférer les </a:t>
            </a:r>
            <a:r>
              <a:rPr lang="fr-FR" dirty="0" err="1"/>
              <a:t>enums</a:t>
            </a:r>
            <a:r>
              <a:rPr lang="fr-FR" dirty="0"/>
              <a:t> </a:t>
            </a:r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D207745-1C2F-315E-07A6-D37AA625E3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5896" y="1412776"/>
            <a:ext cx="4010585" cy="971686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D3D439B4-1231-AFD2-9D9C-95B1C5D18B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6135" y="5719809"/>
            <a:ext cx="5039428" cy="733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1197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06D613-B2B8-4F87-7091-230E28DAD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Retour d’erreur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ECD1029-2688-6779-ABE5-4CCA286889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HTTPException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B0B798C-2D3E-9488-DD72-FB620C1AF0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074" y="2776446"/>
            <a:ext cx="7001852" cy="1305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7278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9321EA-094D-D260-7320-20360E6D0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Adapter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73F9DBC-51F5-4115-E749-14CFA03DB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Conversion d’une entité en DTO</a:t>
            </a:r>
          </a:p>
          <a:p>
            <a:pPr lvl="1"/>
            <a:r>
              <a:rPr lang="fr-FR" dirty="0"/>
              <a:t>Et inversement</a:t>
            </a:r>
          </a:p>
        </p:txBody>
      </p:sp>
    </p:spTree>
    <p:extLst>
      <p:ext uri="{BB962C8B-B14F-4D97-AF65-F5344CB8AC3E}">
        <p14:creationId xmlns:p14="http://schemas.microsoft.com/office/powerpoint/2010/main" val="20154967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0E4C8E-A698-5438-6D54-C4421BFC8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Uvicorn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5CD23E1-2665-9050-EB1D-4503E93735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FastAPI</a:t>
            </a:r>
            <a:r>
              <a:rPr lang="fr-FR" dirty="0"/>
              <a:t> contient une serveur HTTP peu performant et non sécurisé</a:t>
            </a:r>
          </a:p>
          <a:p>
            <a:r>
              <a:rPr lang="fr-FR" dirty="0" err="1"/>
              <a:t>Uvicorn</a:t>
            </a:r>
            <a:r>
              <a:rPr lang="fr-FR" dirty="0"/>
              <a:t> est un serveur WSGI par-dessus </a:t>
            </a:r>
            <a:r>
              <a:rPr lang="fr-FR" dirty="0" err="1"/>
              <a:t>FastAPI</a:t>
            </a:r>
            <a:endParaRPr lang="fr-FR" dirty="0"/>
          </a:p>
          <a:p>
            <a:pPr lvl="1"/>
            <a:r>
              <a:rPr lang="fr-FR" dirty="0"/>
              <a:t>Multithread</a:t>
            </a:r>
          </a:p>
          <a:p>
            <a:pPr lvl="1"/>
            <a:r>
              <a:rPr lang="fr-FR" dirty="0"/>
              <a:t>SSL</a:t>
            </a:r>
          </a:p>
          <a:p>
            <a:r>
              <a:rPr lang="fr-FR" dirty="0"/>
              <a:t>Démarrage</a:t>
            </a:r>
          </a:p>
          <a:p>
            <a:pPr lvl="1"/>
            <a:r>
              <a:rPr lang="fr-FR" dirty="0" err="1"/>
              <a:t>uvicorn</a:t>
            </a:r>
            <a:r>
              <a:rPr lang="fr-FR" dirty="0"/>
              <a:t> </a:t>
            </a:r>
            <a:r>
              <a:rPr lang="fr-FR" dirty="0" err="1"/>
              <a:t>main:app</a:t>
            </a:r>
            <a:r>
              <a:rPr lang="fr-FR" dirty="0"/>
              <a:t> --host 0.0.0.0 --port 80</a:t>
            </a:r>
          </a:p>
          <a:p>
            <a:pPr lvl="1"/>
            <a:r>
              <a:rPr lang="fr-FR" dirty="0"/>
              <a:t>Si </a:t>
            </a:r>
            <a:r>
              <a:rPr lang="fr-FR" dirty="0" err="1"/>
              <a:t>FastAPI</a:t>
            </a:r>
            <a:r>
              <a:rPr lang="fr-FR" dirty="0"/>
              <a:t> est dans main.py</a:t>
            </a:r>
          </a:p>
        </p:txBody>
      </p:sp>
    </p:spTree>
    <p:extLst>
      <p:ext uri="{BB962C8B-B14F-4D97-AF65-F5344CB8AC3E}">
        <p14:creationId xmlns:p14="http://schemas.microsoft.com/office/powerpoint/2010/main" val="10587313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9224E3-784B-55DE-F5BB-EB0D2F322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Serveur </a:t>
            </a:r>
            <a:r>
              <a:rPr lang="fr-FR" dirty="0" err="1"/>
              <a:t>multicore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0698FEC-F375-BCB0-6F7C-399C4594AA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NGINX</a:t>
            </a:r>
          </a:p>
          <a:p>
            <a:pPr lvl="1"/>
            <a:r>
              <a:rPr lang="fr-FR" dirty="0"/>
              <a:t>Par-dessus </a:t>
            </a:r>
            <a:r>
              <a:rPr lang="fr-FR" dirty="0" err="1"/>
              <a:t>Uvicorn</a:t>
            </a:r>
            <a:endParaRPr lang="fr-FR" dirty="0"/>
          </a:p>
          <a:p>
            <a:pPr lvl="1"/>
            <a:r>
              <a:rPr lang="fr-FR"/>
              <a:t>https://www.uvicorn.org/deployment/#running-behind-nginx</a:t>
            </a:r>
          </a:p>
        </p:txBody>
      </p:sp>
    </p:spTree>
    <p:extLst>
      <p:ext uri="{BB962C8B-B14F-4D97-AF65-F5344CB8AC3E}">
        <p14:creationId xmlns:p14="http://schemas.microsoft.com/office/powerpoint/2010/main" val="573169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FastAPI</a:t>
            </a:r>
            <a:endParaRPr lang="fr-FR" dirty="0"/>
          </a:p>
          <a:p>
            <a:r>
              <a:rPr lang="fr-FR" dirty="0" err="1"/>
              <a:t>Microframework</a:t>
            </a:r>
            <a:r>
              <a:rPr lang="fr-FR" dirty="0"/>
              <a:t> Web</a:t>
            </a:r>
          </a:p>
          <a:p>
            <a:r>
              <a:rPr lang="fr-FR" dirty="0"/>
              <a:t>Très simple</a:t>
            </a:r>
          </a:p>
          <a:p>
            <a:pPr lvl="1"/>
            <a:r>
              <a:rPr lang="fr-FR" dirty="0"/>
              <a:t>Contient un container Web</a:t>
            </a:r>
          </a:p>
          <a:p>
            <a:r>
              <a:rPr lang="fr-FR" dirty="0"/>
              <a:t>PIP </a:t>
            </a:r>
            <a:r>
              <a:rPr lang="fr-FR" dirty="0" err="1"/>
              <a:t>install</a:t>
            </a:r>
            <a:r>
              <a:rPr lang="fr-FR" dirty="0"/>
              <a:t> </a:t>
            </a:r>
            <a:r>
              <a:rPr lang="fr-FR" dirty="0" err="1"/>
              <a:t>fastapi</a:t>
            </a:r>
            <a:endParaRPr lang="fr-FR" dirty="0"/>
          </a:p>
          <a:p>
            <a:r>
              <a:rPr lang="fr-FR" dirty="0"/>
              <a:t>http://localhost:8000</a:t>
            </a:r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72D126F-EDDE-F837-4A45-032DF29E5B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2080" y="620688"/>
            <a:ext cx="2124371" cy="2200582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554AD2EC-7ACB-9F97-CA4E-83A295D327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4815" y="3939859"/>
            <a:ext cx="3038899" cy="2000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232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Features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Debugger spécialisé</a:t>
            </a:r>
          </a:p>
          <a:p>
            <a:r>
              <a:rPr lang="fr-FR" dirty="0"/>
              <a:t>Tests unitaires spécialisés</a:t>
            </a:r>
          </a:p>
          <a:p>
            <a:r>
              <a:rPr lang="fr-FR" dirty="0"/>
              <a:t>API REST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02298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B30BC8-27A5-6774-227A-2E9A647F5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Route racine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FF3D672-B63A-F0F0-D803-CEC1E757DA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Code </a:t>
            </a:r>
            <a:r>
              <a:rPr lang="fr-FR" dirty="0" err="1"/>
              <a:t>async</a:t>
            </a:r>
            <a:endParaRPr lang="fr-FR" dirty="0"/>
          </a:p>
          <a:p>
            <a:r>
              <a:rPr lang="fr-FR" dirty="0"/>
              <a:t>Racine de l’API</a:t>
            </a:r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436D2C6-F6D5-BC43-9914-C0847764A2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3392" y="2504946"/>
            <a:ext cx="3877216" cy="1848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97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9B1492-431B-DA7E-1C16-60E140A7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OpenAPI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0716806-7F95-1E32-86A3-DF6F18F0B8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Norme de documentation de l’API</a:t>
            </a:r>
          </a:p>
          <a:p>
            <a:r>
              <a:rPr lang="fr-FR" dirty="0" err="1"/>
              <a:t>Openapi.json</a:t>
            </a:r>
            <a:endParaRPr lang="fr-FR" dirty="0"/>
          </a:p>
          <a:p>
            <a:pPr lvl="1"/>
            <a:r>
              <a:rPr lang="fr-FR" dirty="0"/>
              <a:t>http://127.0.0.1:8000/openapi.json</a:t>
            </a:r>
          </a:p>
          <a:p>
            <a:pPr lvl="1"/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48E6D7E-EB96-2DA3-E1A1-26506AF470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5059" y="3068960"/>
            <a:ext cx="6134956" cy="3258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44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Swagger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40209" y="5301208"/>
            <a:ext cx="8766051" cy="864096"/>
          </a:xfrm>
        </p:spPr>
        <p:txBody>
          <a:bodyPr/>
          <a:lstStyle/>
          <a:p>
            <a:r>
              <a:rPr lang="fr-FR" dirty="0"/>
              <a:t>Documentation alternative sur /</a:t>
            </a:r>
            <a:r>
              <a:rPr lang="fr-FR" dirty="0" err="1"/>
              <a:t>redoc</a:t>
            </a:r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6CE91BA8-F137-E8C8-6A12-B12561F015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1845" y="980728"/>
            <a:ext cx="6722777" cy="4127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5625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7842AF-8D43-77B2-0A27-54FA3A5DC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Routes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1A0CA57-BBA6-80DA-31C2-E54E93B297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Permet d’associer une route à une fonction</a:t>
            </a:r>
          </a:p>
          <a:p>
            <a:pPr lvl="1"/>
            <a:r>
              <a:rPr lang="fr-FR" dirty="0"/>
              <a:t>URL virtuelle</a:t>
            </a:r>
          </a:p>
          <a:p>
            <a:pPr lvl="1"/>
            <a:r>
              <a:rPr lang="fr-FR" dirty="0"/>
              <a:t>Par rapport à /</a:t>
            </a:r>
          </a:p>
          <a:p>
            <a:pPr lvl="1"/>
            <a:r>
              <a:rPr lang="fr-FR" dirty="0"/>
              <a:t>Le nom de la fonction n’a pas d’importance</a:t>
            </a:r>
          </a:p>
          <a:p>
            <a:pPr lvl="1"/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F2FC558-00DC-DFD0-E847-C8A4113C87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800" y="3789040"/>
            <a:ext cx="3210373" cy="1781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7384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A450D8-2A72-E07B-02FD-DF8333B15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Paramètres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E4D5486-AA2A-243D-044F-3EED39F707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 principale norme de de passage de paramètre est le passage dans la route</a:t>
            </a:r>
          </a:p>
          <a:p>
            <a:r>
              <a:rPr lang="fr-FR" dirty="0"/>
              <a:t>Utilisation de {} dans l’URL</a:t>
            </a:r>
          </a:p>
          <a:p>
            <a:pPr lvl="1"/>
            <a:r>
              <a:rPr lang="fr-FR" dirty="0"/>
              <a:t>La paramètre de la fonction doit avoir le même nom que le paramètre route 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35344CC-1C80-6A46-917E-A3B4E03D4C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7784" y="3933056"/>
            <a:ext cx="3238952" cy="190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286927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7044</TotalTime>
  <Words>401</Words>
  <Application>Microsoft Office PowerPoint</Application>
  <PresentationFormat>Affichage à l'écran (4:3)</PresentationFormat>
  <Paragraphs>113</Paragraphs>
  <Slides>24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24</vt:i4>
      </vt:variant>
    </vt:vector>
  </HeadingPairs>
  <TitlesOfParts>
    <vt:vector size="28" baseType="lpstr">
      <vt:lpstr>Arial</vt:lpstr>
      <vt:lpstr>Monotype Sorts</vt:lpstr>
      <vt:lpstr>Times New Roman</vt:lpstr>
      <vt:lpstr>cvc</vt:lpstr>
      <vt:lpstr>Présentation PowerPoint</vt:lpstr>
      <vt:lpstr>Web</vt:lpstr>
      <vt:lpstr>Présentation PowerPoint</vt:lpstr>
      <vt:lpstr>Features</vt:lpstr>
      <vt:lpstr>Route racine</vt:lpstr>
      <vt:lpstr>OpenAPI</vt:lpstr>
      <vt:lpstr>Swagger</vt:lpstr>
      <vt:lpstr>Routes</vt:lpstr>
      <vt:lpstr>Paramètres</vt:lpstr>
      <vt:lpstr>Typage</vt:lpstr>
      <vt:lpstr>Query Parameter</vt:lpstr>
      <vt:lpstr>Cas complexes</vt:lpstr>
      <vt:lpstr>HTTP</vt:lpstr>
      <vt:lpstr>DTO</vt:lpstr>
      <vt:lpstr>Sérialisation DTO</vt:lpstr>
      <vt:lpstr>CRUD</vt:lpstr>
      <vt:lpstr>Retours typés</vt:lpstr>
      <vt:lpstr>Paramètres Body</vt:lpstr>
      <vt:lpstr>Cas complexe</vt:lpstr>
      <vt:lpstr>Status code</vt:lpstr>
      <vt:lpstr>Retour d’erreur</vt:lpstr>
      <vt:lpstr>Adapter</vt:lpstr>
      <vt:lpstr>Uvicorn</vt:lpstr>
      <vt:lpstr>Serveur multicore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297</cp:revision>
  <dcterms:created xsi:type="dcterms:W3CDTF">2000-04-10T19:33:12Z</dcterms:created>
  <dcterms:modified xsi:type="dcterms:W3CDTF">2024-05-23T09:52:07Z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