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3"/>
  </p:notesMasterIdLst>
  <p:handoutMasterIdLst>
    <p:handoutMasterId r:id="rId14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4" d="100"/>
          <a:sy n="74" d="100"/>
        </p:scale>
        <p:origin x="104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6</a:t>
            </a:r>
          </a:p>
          <a:p>
            <a:pPr eaLnBrk="1" hangingPunct="1"/>
            <a:r>
              <a:rPr lang="fr-FR" altLang="fr-FR" dirty="0" smtClean="0"/>
              <a:t>Exceptions</a:t>
            </a:r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Créer sa propre exception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altLang="fr-FR" dirty="0"/>
              <a:t>Il suffit d’affecter une chaîne de caractères à une variable… </a:t>
            </a:r>
          </a:p>
          <a:p>
            <a:pPr marL="0" indent="0" eaLnBrk="1" hangingPunct="1">
              <a:buNone/>
            </a:pPr>
            <a:r>
              <a:rPr lang="fr-BE" altLang="fr-FR" dirty="0">
                <a:solidFill>
                  <a:schemeClr val="accent2"/>
                </a:solidFill>
              </a:rPr>
              <a:t> </a:t>
            </a:r>
            <a:r>
              <a:rPr lang="fr-BE" altLang="fr-FR" dirty="0" smtClean="0">
                <a:solidFill>
                  <a:schemeClr val="accent2"/>
                </a:solidFill>
              </a:rPr>
              <a:t>       </a:t>
            </a:r>
            <a:r>
              <a:rPr lang="fr-BE" altLang="fr-FR" sz="2400" dirty="0" err="1" smtClean="0">
                <a:solidFill>
                  <a:schemeClr val="accent2"/>
                </a:solidFill>
              </a:rPr>
              <a:t>MonErreur</a:t>
            </a:r>
            <a:r>
              <a:rPr lang="fr-BE" altLang="fr-FR" sz="2400" dirty="0" smtClean="0">
                <a:solidFill>
                  <a:schemeClr val="accent2"/>
                </a:solidFill>
              </a:rPr>
              <a:t> </a:t>
            </a:r>
            <a:r>
              <a:rPr lang="fr-BE" altLang="fr-FR" sz="2400" dirty="0">
                <a:solidFill>
                  <a:schemeClr val="accent2"/>
                </a:solidFill>
              </a:rPr>
              <a:t>= « Une erreur »</a:t>
            </a:r>
          </a:p>
          <a:p>
            <a:pPr marL="0" indent="0" eaLnBrk="1" hangingPunct="1">
              <a:buNone/>
            </a:pPr>
            <a:r>
              <a:rPr lang="fr-BE" altLang="fr-FR" sz="2400" dirty="0">
                <a:solidFill>
                  <a:schemeClr val="accent2"/>
                </a:solidFill>
              </a:rPr>
              <a:t>        </a:t>
            </a:r>
            <a:r>
              <a:rPr lang="fr-BE" altLang="fr-FR" sz="2400" dirty="0" err="1">
                <a:solidFill>
                  <a:schemeClr val="accent2"/>
                </a:solidFill>
              </a:rPr>
              <a:t>def</a:t>
            </a:r>
            <a:r>
              <a:rPr lang="fr-BE" altLang="fr-FR" sz="2400" dirty="0">
                <a:solidFill>
                  <a:schemeClr val="accent2"/>
                </a:solidFill>
              </a:rPr>
              <a:t> </a:t>
            </a:r>
            <a:r>
              <a:rPr lang="fr-BE" altLang="fr-FR" sz="2400" dirty="0" err="1">
                <a:solidFill>
                  <a:schemeClr val="accent2"/>
                </a:solidFill>
              </a:rPr>
              <a:t>mafunc</a:t>
            </a:r>
            <a:r>
              <a:rPr lang="fr-BE" altLang="fr-FR" sz="2400" dirty="0">
                <a:solidFill>
                  <a:schemeClr val="accent2"/>
                </a:solidFill>
              </a:rPr>
              <a:t>() : </a:t>
            </a:r>
          </a:p>
          <a:p>
            <a:pPr marL="0" indent="0" eaLnBrk="1" hangingPunct="1">
              <a:buNone/>
            </a:pPr>
            <a:r>
              <a:rPr lang="fr-BE" altLang="fr-FR" sz="2400" dirty="0">
                <a:solidFill>
                  <a:schemeClr val="accent2"/>
                </a:solidFill>
              </a:rPr>
              <a:t>                  </a:t>
            </a:r>
            <a:r>
              <a:rPr lang="fr-BE" altLang="fr-FR" sz="2400" dirty="0" err="1">
                <a:solidFill>
                  <a:schemeClr val="accent2"/>
                </a:solidFill>
              </a:rPr>
              <a:t>raise</a:t>
            </a:r>
            <a:r>
              <a:rPr lang="fr-BE" altLang="fr-FR" sz="2400" dirty="0">
                <a:solidFill>
                  <a:schemeClr val="accent2"/>
                </a:solidFill>
              </a:rPr>
              <a:t> </a:t>
            </a:r>
            <a:r>
              <a:rPr lang="fr-BE" altLang="fr-FR" sz="2400" dirty="0" err="1">
                <a:solidFill>
                  <a:schemeClr val="accent2"/>
                </a:solidFill>
              </a:rPr>
              <a:t>MonErreur</a:t>
            </a:r>
            <a:r>
              <a:rPr lang="fr-BE" altLang="fr-FR" sz="2400" dirty="0">
                <a:solidFill>
                  <a:schemeClr val="accent2"/>
                </a:solidFill>
              </a:rPr>
              <a:t>,  « survenue »</a:t>
            </a:r>
          </a:p>
          <a:p>
            <a:pPr marL="0" indent="0" eaLnBrk="1" hangingPunct="1">
              <a:buNone/>
            </a:pPr>
            <a:r>
              <a:rPr lang="fr-BE" altLang="fr-FR" sz="2400" dirty="0">
                <a:solidFill>
                  <a:schemeClr val="accent2"/>
                </a:solidFill>
              </a:rPr>
              <a:t>        </a:t>
            </a:r>
            <a:r>
              <a:rPr lang="fr-BE" altLang="fr-FR" sz="2400" dirty="0" err="1">
                <a:solidFill>
                  <a:schemeClr val="accent2"/>
                </a:solidFill>
              </a:rPr>
              <a:t>try</a:t>
            </a:r>
            <a:r>
              <a:rPr lang="fr-BE" altLang="fr-FR" sz="2400" dirty="0">
                <a:solidFill>
                  <a:schemeClr val="accent2"/>
                </a:solidFill>
              </a:rPr>
              <a:t> : </a:t>
            </a:r>
          </a:p>
          <a:p>
            <a:pPr marL="0" indent="0" eaLnBrk="1" hangingPunct="1">
              <a:buNone/>
            </a:pPr>
            <a:r>
              <a:rPr lang="fr-BE" altLang="fr-FR" sz="2400" dirty="0">
                <a:solidFill>
                  <a:schemeClr val="accent2"/>
                </a:solidFill>
              </a:rPr>
              <a:t>              </a:t>
            </a:r>
            <a:r>
              <a:rPr lang="fr-BE" altLang="fr-FR" sz="2400" dirty="0" err="1">
                <a:solidFill>
                  <a:schemeClr val="accent2"/>
                </a:solidFill>
              </a:rPr>
              <a:t>mafunc</a:t>
            </a:r>
            <a:r>
              <a:rPr lang="fr-BE" altLang="fr-FR" sz="2400" dirty="0">
                <a:solidFill>
                  <a:schemeClr val="accent2"/>
                </a:solidFill>
              </a:rPr>
              <a:t>()</a:t>
            </a:r>
          </a:p>
          <a:p>
            <a:pPr marL="0" indent="0" eaLnBrk="1" hangingPunct="1">
              <a:buNone/>
            </a:pPr>
            <a:r>
              <a:rPr lang="fr-BE" altLang="fr-FR" sz="2400" dirty="0">
                <a:solidFill>
                  <a:schemeClr val="accent2"/>
                </a:solidFill>
              </a:rPr>
              <a:t>        </a:t>
            </a:r>
            <a:r>
              <a:rPr lang="fr-BE" altLang="fr-FR" sz="2400" dirty="0" err="1">
                <a:solidFill>
                  <a:schemeClr val="accent2"/>
                </a:solidFill>
              </a:rPr>
              <a:t>except</a:t>
            </a:r>
            <a:r>
              <a:rPr lang="fr-BE" altLang="fr-FR" sz="2400" dirty="0">
                <a:solidFill>
                  <a:schemeClr val="accent2"/>
                </a:solidFill>
              </a:rPr>
              <a:t> </a:t>
            </a:r>
            <a:r>
              <a:rPr lang="fr-BE" altLang="fr-FR" sz="2400" dirty="0" err="1">
                <a:solidFill>
                  <a:schemeClr val="accent2"/>
                </a:solidFill>
              </a:rPr>
              <a:t>MonErreur</a:t>
            </a:r>
            <a:r>
              <a:rPr lang="fr-BE" altLang="fr-FR" sz="2400" dirty="0">
                <a:solidFill>
                  <a:schemeClr val="accent2"/>
                </a:solidFill>
              </a:rPr>
              <a:t>, value : </a:t>
            </a:r>
          </a:p>
          <a:p>
            <a:pPr marL="0" indent="0" eaLnBrk="1" hangingPunct="1">
              <a:buNone/>
            </a:pPr>
            <a:r>
              <a:rPr lang="fr-BE" altLang="fr-FR" sz="2400" dirty="0">
                <a:solidFill>
                  <a:schemeClr val="accent2"/>
                </a:solidFill>
              </a:rPr>
              <a:t>                    </a:t>
            </a:r>
            <a:r>
              <a:rPr lang="fr-BE" altLang="fr-FR" sz="2400" dirty="0" err="1">
                <a:solidFill>
                  <a:schemeClr val="accent2"/>
                </a:solidFill>
              </a:rPr>
              <a:t>print</a:t>
            </a:r>
            <a:r>
              <a:rPr lang="fr-BE" altLang="fr-FR" sz="2400" dirty="0">
                <a:solidFill>
                  <a:schemeClr val="accent2"/>
                </a:solidFill>
              </a:rPr>
              <a:t>  </a:t>
            </a:r>
            <a:r>
              <a:rPr lang="fr-BE" altLang="fr-FR" sz="2400" dirty="0" smtClean="0">
                <a:solidFill>
                  <a:schemeClr val="accent2"/>
                </a:solidFill>
              </a:rPr>
              <a:t>« </a:t>
            </a:r>
            <a:r>
              <a:rPr lang="fr-BE" altLang="fr-FR" sz="2400" dirty="0" smtClean="0">
                <a:solidFill>
                  <a:schemeClr val="accent2"/>
                </a:solidFill>
              </a:rPr>
              <a:t>mon </a:t>
            </a:r>
            <a:r>
              <a:rPr lang="fr-BE" altLang="fr-FR" sz="2400" dirty="0">
                <a:solidFill>
                  <a:schemeClr val="accent2"/>
                </a:solidFill>
              </a:rPr>
              <a:t>erreur </a:t>
            </a:r>
            <a:r>
              <a:rPr lang="fr-BE" altLang="fr-FR" sz="2400" dirty="0" smtClean="0">
                <a:solidFill>
                  <a:schemeClr val="accent2"/>
                </a:solidFill>
              </a:rPr>
              <a:t>est » + value</a:t>
            </a:r>
            <a:endParaRPr lang="fr-BE" altLang="fr-FR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714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Liste des exceptions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039" y="1700807"/>
            <a:ext cx="8786532" cy="452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021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Exceptions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altLang="fr-FR" dirty="0" smtClean="0"/>
              <a:t>Comme </a:t>
            </a:r>
            <a:r>
              <a:rPr lang="fr-BE" altLang="fr-FR" dirty="0"/>
              <a:t>en </a:t>
            </a:r>
            <a:r>
              <a:rPr lang="fr-BE" altLang="fr-FR" dirty="0" smtClean="0"/>
              <a:t>C++, Ada </a:t>
            </a:r>
            <a:r>
              <a:rPr lang="fr-BE" altLang="fr-FR" dirty="0"/>
              <a:t>ou </a:t>
            </a:r>
            <a:r>
              <a:rPr lang="fr-BE" altLang="fr-FR" dirty="0" smtClean="0"/>
              <a:t>Java</a:t>
            </a:r>
            <a:r>
              <a:rPr lang="fr-BE" altLang="fr-FR" dirty="0"/>
              <a:t>, il existe un mécanisme de contrôle des erreurs </a:t>
            </a:r>
            <a:r>
              <a:rPr lang="fr-BE" altLang="fr-FR" dirty="0" smtClean="0"/>
              <a:t>d’exécution, </a:t>
            </a:r>
            <a:r>
              <a:rPr lang="fr-BE" altLang="fr-FR" smtClean="0"/>
              <a:t>les exceptions</a:t>
            </a:r>
            <a:endParaRPr lang="fr-BE" altLang="fr-FR" dirty="0" smtClean="0"/>
          </a:p>
          <a:p>
            <a:pPr eaLnBrk="1" hangingPunct="1"/>
            <a:r>
              <a:rPr lang="fr-BE" altLang="fr-FR" dirty="0" smtClean="0"/>
              <a:t>Le </a:t>
            </a:r>
            <a:r>
              <a:rPr lang="fr-BE" altLang="fr-FR" dirty="0"/>
              <a:t>traitement d’une exception permet de passer par dessus un bout de programme.</a:t>
            </a:r>
          </a:p>
          <a:p>
            <a:pPr eaLnBrk="1" hangingPunct="1"/>
            <a:r>
              <a:rPr lang="fr-BE" altLang="fr-FR" dirty="0"/>
              <a:t>Dans </a:t>
            </a:r>
            <a:r>
              <a:rPr lang="fr-BE" altLang="fr-FR" dirty="0" smtClean="0"/>
              <a:t>Python, </a:t>
            </a:r>
            <a:r>
              <a:rPr lang="fr-BE" altLang="fr-FR" dirty="0"/>
              <a:t>il existe deux types </a:t>
            </a:r>
            <a:r>
              <a:rPr lang="fr-BE" altLang="fr-FR" dirty="0" smtClean="0"/>
              <a:t>d’exception</a:t>
            </a:r>
          </a:p>
          <a:p>
            <a:pPr lvl="1" eaLnBrk="1" hangingPunct="1"/>
            <a:r>
              <a:rPr lang="fr-BE" altLang="fr-FR" dirty="0" smtClean="0"/>
              <a:t>celles </a:t>
            </a:r>
            <a:r>
              <a:rPr lang="fr-BE" altLang="fr-FR" dirty="0"/>
              <a:t>présentent dans la table des exceptions de </a:t>
            </a:r>
            <a:r>
              <a:rPr lang="fr-BE" altLang="fr-FR" dirty="0" smtClean="0"/>
              <a:t>Python</a:t>
            </a:r>
          </a:p>
          <a:p>
            <a:pPr lvl="1" eaLnBrk="1" hangingPunct="1"/>
            <a:r>
              <a:rPr lang="fr-BE" altLang="fr-FR" dirty="0" smtClean="0"/>
              <a:t>celles </a:t>
            </a:r>
            <a:r>
              <a:rPr lang="fr-BE" altLang="fr-FR" dirty="0"/>
              <a:t>créées par l’utilisateur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6829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/>
          <p:cNvSpPr txBox="1">
            <a:spLocks/>
          </p:cNvSpPr>
          <p:nvPr/>
        </p:nvSpPr>
        <p:spPr bwMode="auto">
          <a:xfrm>
            <a:off x="179512" y="1412776"/>
            <a:ext cx="8766051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BE" altLang="fr-FR" kern="0" dirty="0" smtClean="0"/>
              <a:t>Voici une exception « en dur »</a:t>
            </a:r>
          </a:p>
          <a:p>
            <a:pPr eaLnBrk="1" hangingPunct="1"/>
            <a:endParaRPr lang="fr-BE" kern="0" dirty="0"/>
          </a:p>
          <a:p>
            <a:pPr eaLnBrk="1" hangingPunct="1"/>
            <a:endParaRPr lang="fr-BE" kern="0" dirty="0" smtClean="0"/>
          </a:p>
          <a:p>
            <a:pPr eaLnBrk="1" hangingPunct="1"/>
            <a:endParaRPr lang="fr-BE" kern="0" dirty="0"/>
          </a:p>
          <a:p>
            <a:pPr eaLnBrk="1" hangingPunct="1"/>
            <a:r>
              <a:rPr lang="fr-BE" kern="0" dirty="0" smtClean="0"/>
              <a:t>Et une exception utilisateur</a:t>
            </a:r>
            <a:endParaRPr lang="fr-FR" kern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672" y="2132856"/>
            <a:ext cx="5400672" cy="101441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4221088"/>
            <a:ext cx="6009395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838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Try</a:t>
            </a:r>
            <a:r>
              <a:rPr lang="fr-FR" dirty="0" smtClean="0"/>
              <a:t> catch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altLang="fr-FR" dirty="0">
                <a:latin typeface="Arial Unicode MS" panose="020B0604020202020204" pitchFamily="34" charset="-128"/>
              </a:rPr>
              <a:t>Lorsque l’instruction « </a:t>
            </a:r>
            <a:r>
              <a:rPr lang="fr-BE" altLang="fr-FR" dirty="0" err="1">
                <a:latin typeface="Arial Unicode MS" panose="020B0604020202020204" pitchFamily="34" charset="-128"/>
              </a:rPr>
              <a:t>try</a:t>
            </a:r>
            <a:r>
              <a:rPr lang="fr-BE" altLang="fr-FR" dirty="0">
                <a:latin typeface="Arial Unicode MS" panose="020B0604020202020204" pitchFamily="34" charset="-128"/>
              </a:rPr>
              <a:t> » est rencontrée, on </a:t>
            </a:r>
            <a:r>
              <a:rPr lang="fr-BE" altLang="fr-FR" dirty="0" err="1">
                <a:latin typeface="Arial Unicode MS" panose="020B0604020202020204" pitchFamily="34" charset="-128"/>
              </a:rPr>
              <a:t>execute</a:t>
            </a:r>
            <a:r>
              <a:rPr lang="fr-BE" altLang="fr-FR" dirty="0">
                <a:latin typeface="Arial Unicode MS" panose="020B0604020202020204" pitchFamily="34" charset="-128"/>
              </a:rPr>
              <a:t> d’abord la « clause d’essai </a:t>
            </a:r>
            <a:r>
              <a:rPr lang="fr-BE" altLang="fr-FR" dirty="0" smtClean="0">
                <a:latin typeface="Arial Unicode MS" panose="020B0604020202020204" pitchFamily="34" charset="-128"/>
              </a:rPr>
              <a:t>»</a:t>
            </a:r>
            <a:endParaRPr lang="fr-BE" altLang="fr-FR" dirty="0">
              <a:latin typeface="Arial Unicode MS" panose="020B0604020202020204" pitchFamily="34" charset="-128"/>
            </a:endParaRPr>
          </a:p>
          <a:p>
            <a:pPr eaLnBrk="1" hangingPunct="1"/>
            <a:r>
              <a:rPr lang="fr-BE" altLang="fr-FR" dirty="0">
                <a:latin typeface="Arial Unicode MS" panose="020B0604020202020204" pitchFamily="34" charset="-128"/>
              </a:rPr>
              <a:t>Si une exception se produit, le reste de la clause </a:t>
            </a:r>
            <a:r>
              <a:rPr lang="fr-BE" altLang="fr-FR" dirty="0" err="1">
                <a:latin typeface="Arial Unicode MS" panose="020B0604020202020204" pitchFamily="34" charset="-128"/>
              </a:rPr>
              <a:t>try</a:t>
            </a:r>
            <a:r>
              <a:rPr lang="fr-BE" altLang="fr-FR" dirty="0">
                <a:latin typeface="Arial Unicode MS" panose="020B0604020202020204" pitchFamily="34" charset="-128"/>
              </a:rPr>
              <a:t> est </a:t>
            </a:r>
            <a:r>
              <a:rPr lang="fr-BE" altLang="fr-FR" dirty="0" smtClean="0">
                <a:latin typeface="Arial Unicode MS" panose="020B0604020202020204" pitchFamily="34" charset="-128"/>
              </a:rPr>
              <a:t>ignorée</a:t>
            </a:r>
          </a:p>
          <a:p>
            <a:pPr lvl="1" eaLnBrk="1" hangingPunct="1"/>
            <a:r>
              <a:rPr lang="fr-BE" altLang="fr-FR" dirty="0" smtClean="0">
                <a:latin typeface="Arial Unicode MS" panose="020B0604020202020204" pitchFamily="34" charset="-128"/>
              </a:rPr>
              <a:t>Dans </a:t>
            </a:r>
            <a:r>
              <a:rPr lang="fr-BE" altLang="fr-FR" dirty="0">
                <a:latin typeface="Arial Unicode MS" panose="020B0604020202020204" pitchFamily="34" charset="-128"/>
              </a:rPr>
              <a:t>le cas contraire, on ignore la clause d’exception</a:t>
            </a:r>
            <a:r>
              <a:rPr lang="fr-BE" altLang="fr-FR" dirty="0" smtClean="0">
                <a:latin typeface="Arial Unicode MS" panose="020B0604020202020204" pitchFamily="34" charset="-128"/>
              </a:rPr>
              <a:t>.    </a:t>
            </a:r>
            <a:endParaRPr lang="fr-BE" alt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4365104"/>
            <a:ext cx="7020309" cy="135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827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Remontée des exceptions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altLang="fr-FR" dirty="0">
                <a:latin typeface="Arial Unicode MS" panose="020B0604020202020204" pitchFamily="34" charset="-128"/>
              </a:rPr>
              <a:t>Si une exception se produit qui ne correspond pas à l’exception dans la clause </a:t>
            </a:r>
            <a:r>
              <a:rPr lang="fr-BE" altLang="fr-FR" dirty="0" err="1">
                <a:latin typeface="Arial Unicode MS" panose="020B0604020202020204" pitchFamily="34" charset="-128"/>
              </a:rPr>
              <a:t>except</a:t>
            </a:r>
            <a:r>
              <a:rPr lang="fr-BE" altLang="fr-FR" dirty="0">
                <a:latin typeface="Arial Unicode MS" panose="020B0604020202020204" pitchFamily="34" charset="-128"/>
              </a:rPr>
              <a:t>, elle est renvoyée aux instructions « </a:t>
            </a:r>
            <a:r>
              <a:rPr lang="fr-BE" altLang="fr-FR" dirty="0" err="1">
                <a:latin typeface="Arial Unicode MS" panose="020B0604020202020204" pitchFamily="34" charset="-128"/>
              </a:rPr>
              <a:t>try</a:t>
            </a:r>
            <a:r>
              <a:rPr lang="fr-BE" altLang="fr-FR" dirty="0">
                <a:latin typeface="Arial Unicode MS" panose="020B0604020202020204" pitchFamily="34" charset="-128"/>
              </a:rPr>
              <a:t> » </a:t>
            </a:r>
            <a:r>
              <a:rPr lang="fr-BE" altLang="fr-FR" dirty="0" smtClean="0">
                <a:latin typeface="Arial Unicode MS" panose="020B0604020202020204" pitchFamily="34" charset="-128"/>
              </a:rPr>
              <a:t>extérieures</a:t>
            </a:r>
          </a:p>
          <a:p>
            <a:r>
              <a:rPr lang="fr-BE" altLang="fr-FR" dirty="0" smtClean="0">
                <a:latin typeface="Arial Unicode MS" panose="020B0604020202020204" pitchFamily="34" charset="-128"/>
              </a:rPr>
              <a:t>S’il </a:t>
            </a:r>
            <a:r>
              <a:rPr lang="fr-BE" altLang="fr-FR" dirty="0">
                <a:latin typeface="Arial Unicode MS" panose="020B0604020202020204" pitchFamily="34" charset="-128"/>
              </a:rPr>
              <a:t>n’y a pas de prise en charge, Python affichera un message d’erreur.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5501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Capture d’exception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peut capturer l'exception et afficher son </a:t>
            </a:r>
            <a:r>
              <a:rPr lang="fr-FR" dirty="0" smtClean="0"/>
              <a:t>message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780928"/>
            <a:ext cx="5493015" cy="84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726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Types d’exception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Filtrage de l’exception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292413"/>
            <a:ext cx="8779589" cy="185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345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finally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finally</a:t>
            </a:r>
            <a:r>
              <a:rPr lang="fr-FR" dirty="0"/>
              <a:t> permet d'exécuter du code après un bloc </a:t>
            </a:r>
            <a:r>
              <a:rPr lang="fr-FR" dirty="0" err="1"/>
              <a:t>try</a:t>
            </a:r>
            <a:r>
              <a:rPr lang="fr-FR" dirty="0"/>
              <a:t>, quelle que soit le résultat de l'exécution dudit bloc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140968"/>
            <a:ext cx="6990380" cy="127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86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Lever une exception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Raise</a:t>
            </a:r>
            <a:r>
              <a:rPr lang="fr-FR" dirty="0" smtClean="0"/>
              <a:t> permet de lever une exception</a:t>
            </a:r>
          </a:p>
          <a:p>
            <a:r>
              <a:rPr lang="fr-FR" dirty="0" err="1"/>
              <a:t>raise</a:t>
            </a:r>
            <a:r>
              <a:rPr lang="fr-FR" dirty="0"/>
              <a:t> </a:t>
            </a:r>
            <a:r>
              <a:rPr lang="fr-FR" dirty="0" err="1"/>
              <a:t>TypeDeLException</a:t>
            </a:r>
            <a:r>
              <a:rPr lang="fr-FR" dirty="0"/>
              <a:t>("message à afficher")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292863485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2711</TotalTime>
  <Words>167</Words>
  <Application>Microsoft Office PowerPoint</Application>
  <PresentationFormat>Affichage à l'écran (4:3)</PresentationFormat>
  <Paragraphs>40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 Unicode MS</vt:lpstr>
      <vt:lpstr>Arial</vt:lpstr>
      <vt:lpstr>Monotype Sorts</vt:lpstr>
      <vt:lpstr>Times New Roman</vt:lpstr>
      <vt:lpstr>cvc</vt:lpstr>
      <vt:lpstr>Présentation PowerPoint</vt:lpstr>
      <vt:lpstr>Exceptions</vt:lpstr>
      <vt:lpstr>Exemple</vt:lpstr>
      <vt:lpstr>Try catch</vt:lpstr>
      <vt:lpstr>Remontée des exceptions</vt:lpstr>
      <vt:lpstr>Capture d’exception</vt:lpstr>
      <vt:lpstr>Types d’exception</vt:lpstr>
      <vt:lpstr>finally</vt:lpstr>
      <vt:lpstr>Lever une exception</vt:lpstr>
      <vt:lpstr>Créer sa propre exception</vt:lpstr>
      <vt:lpstr>Liste des exceptions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user6</cp:lastModifiedBy>
  <cp:revision>216</cp:revision>
  <dcterms:created xsi:type="dcterms:W3CDTF">2000-04-10T19:33:12Z</dcterms:created>
  <dcterms:modified xsi:type="dcterms:W3CDTF">2017-03-14T12:24:03Z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