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3"/>
  </p:notesMasterIdLst>
  <p:handoutMasterIdLst>
    <p:handoutMasterId r:id="rId24"/>
  </p:handoutMasterIdLst>
  <p:sldIdLst>
    <p:sldId id="264" r:id="rId2"/>
    <p:sldId id="281" r:id="rId3"/>
    <p:sldId id="265" r:id="rId4"/>
    <p:sldId id="28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83" r:id="rId19"/>
    <p:sldId id="280" r:id="rId20"/>
    <p:sldId id="284" r:id="rId21"/>
    <p:sldId id="285" r:id="rId2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53" d="100"/>
          <a:sy n="53" d="100"/>
        </p:scale>
        <p:origin x="119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/>
              <a:t>Types </a:t>
            </a:r>
            <a:r>
              <a:rPr lang="fr-FR" altLang="fr-FR"/>
              <a:t>et variables</a:t>
            </a:r>
            <a:endParaRPr lang="fr-FR" altLang="fr-FR" dirty="0"/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String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</a:t>
            </a:r>
            <a:r>
              <a:rPr lang="en-GB" altLang="fr-FR" dirty="0" err="1"/>
              <a:t>déclarée</a:t>
            </a:r>
            <a:r>
              <a:rPr lang="en-GB" altLang="fr-FR" dirty="0"/>
              <a:t> avec un simple guillemet </a:t>
            </a:r>
            <a:r>
              <a:rPr lang="en-GB" altLang="fr-FR" dirty="0" err="1"/>
              <a:t>ou</a:t>
            </a:r>
            <a:r>
              <a:rPr lang="en-GB" altLang="fr-FR" dirty="0"/>
              <a:t> un double.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On utilise le triple double quotes (“”” … “””) pour </a:t>
            </a:r>
            <a:r>
              <a:rPr lang="en-GB" altLang="fr-FR" dirty="0" err="1"/>
              <a:t>entrer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</a:t>
            </a:r>
            <a:r>
              <a:rPr lang="en-GB" altLang="fr-FR" dirty="0"/>
              <a:t> sur </a:t>
            </a:r>
            <a:r>
              <a:rPr lang="en-GB" altLang="fr-FR" dirty="0" err="1"/>
              <a:t>plusieurs</a:t>
            </a:r>
            <a:r>
              <a:rPr lang="en-GB" altLang="fr-FR" dirty="0"/>
              <a:t> </a:t>
            </a:r>
            <a:r>
              <a:rPr lang="en-GB" altLang="fr-FR" dirty="0" err="1"/>
              <a:t>lignes</a:t>
            </a:r>
            <a:endParaRPr lang="en-GB" altLang="fr-FR" dirty="0"/>
          </a:p>
          <a:p>
            <a:pPr>
              <a:lnSpc>
                <a:spcPct val="90000"/>
              </a:lnSpc>
            </a:pPr>
            <a:r>
              <a:rPr lang="en-GB" altLang="fr-FR" dirty="0"/>
              <a:t>On ne </a:t>
            </a:r>
            <a:r>
              <a:rPr lang="en-GB" altLang="fr-FR" dirty="0" err="1"/>
              <a:t>déclare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pas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et pour </a:t>
            </a:r>
            <a:r>
              <a:rPr lang="en-GB" altLang="fr-FR" dirty="0" err="1"/>
              <a:t>connaître</a:t>
            </a:r>
            <a:r>
              <a:rPr lang="en-GB" altLang="fr-FR" dirty="0"/>
              <a:t>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longueur</a:t>
            </a:r>
            <a:r>
              <a:rPr lang="en-GB" altLang="fr-FR" dirty="0"/>
              <a:t> on </a:t>
            </a:r>
            <a:r>
              <a:rPr lang="en-GB" altLang="fr-FR" dirty="0" err="1"/>
              <a:t>peut</a:t>
            </a:r>
            <a:r>
              <a:rPr lang="en-GB" altLang="fr-FR" dirty="0"/>
              <a:t> utiliser </a:t>
            </a:r>
            <a:r>
              <a:rPr lang="en-GB" altLang="fr-FR" b="1" dirty="0" err="1"/>
              <a:t>len</a:t>
            </a:r>
            <a:r>
              <a:rPr lang="en-GB" altLang="fr-FR" b="1" dirty="0"/>
              <a:t>(</a:t>
            </a:r>
            <a:r>
              <a:rPr lang="en-GB" altLang="fr-FR" dirty="0"/>
              <a:t> </a:t>
            </a:r>
            <a:r>
              <a:rPr lang="en-GB" altLang="fr-FR" b="1" dirty="0"/>
              <a:t>)</a:t>
            </a:r>
            <a:r>
              <a:rPr lang="en-GB" altLang="fr-FR" dirty="0"/>
              <a:t>.</a:t>
            </a:r>
          </a:p>
          <a:p>
            <a:pPr>
              <a:lnSpc>
                <a:spcPct val="90000"/>
              </a:lnSpc>
            </a:pPr>
            <a:r>
              <a:rPr lang="en-GB" altLang="fr-FR" dirty="0" err="1"/>
              <a:t>Caractère</a:t>
            </a:r>
            <a:r>
              <a:rPr lang="en-GB" altLang="fr-FR" dirty="0"/>
              <a:t> </a:t>
            </a:r>
            <a:r>
              <a:rPr lang="en-GB" altLang="fr-FR" dirty="0" err="1"/>
              <a:t>d’échappement</a:t>
            </a:r>
            <a:r>
              <a:rPr lang="en-GB" altLang="fr-FR" dirty="0"/>
              <a:t> : \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2693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altLang="fr-FR" dirty="0"/>
              <a:t>"</a:t>
            </a:r>
            <a:r>
              <a:rPr lang="en-US" altLang="fr-FR" dirty="0" err="1"/>
              <a:t>hello"+"world</a:t>
            </a:r>
            <a:r>
              <a:rPr lang="en-US" altLang="fr-FR" dirty="0"/>
              <a:t>"	"</a:t>
            </a:r>
            <a:r>
              <a:rPr lang="en-US" altLang="fr-FR" dirty="0" err="1"/>
              <a:t>helloworld</a:t>
            </a:r>
            <a:r>
              <a:rPr lang="en-US" altLang="fr-FR" dirty="0"/>
              <a:t>"	# concatenation</a:t>
            </a:r>
          </a:p>
          <a:p>
            <a:pPr lvl="2"/>
            <a:r>
              <a:rPr lang="en-US" altLang="fr-FR" dirty="0"/>
              <a:t>"hello"*3		"</a:t>
            </a:r>
            <a:r>
              <a:rPr lang="en-US" altLang="fr-FR" dirty="0" err="1"/>
              <a:t>hellohellohello</a:t>
            </a:r>
            <a:r>
              <a:rPr lang="en-US" altLang="fr-FR" dirty="0"/>
              <a:t>" # repetition</a:t>
            </a:r>
          </a:p>
          <a:p>
            <a:pPr lvl="2"/>
            <a:r>
              <a:rPr lang="en-US" altLang="fr-FR" dirty="0"/>
              <a:t>"hello"[0]		"h"		# indexing</a:t>
            </a:r>
          </a:p>
          <a:p>
            <a:pPr lvl="2"/>
            <a:r>
              <a:rPr lang="en-US" altLang="fr-FR" dirty="0"/>
              <a:t>"hello"[-1]		"o"		# (from end)</a:t>
            </a:r>
          </a:p>
          <a:p>
            <a:pPr lvl="2"/>
            <a:r>
              <a:rPr lang="en-US" altLang="fr-FR" dirty="0"/>
              <a:t>"hello"[1:4]		"ell"		# slicing</a:t>
            </a:r>
          </a:p>
          <a:p>
            <a:pPr lvl="2"/>
            <a:r>
              <a:rPr lang="en-US" altLang="fr-FR" dirty="0" err="1"/>
              <a:t>len</a:t>
            </a:r>
            <a:r>
              <a:rPr lang="en-US" altLang="fr-FR" dirty="0"/>
              <a:t>("hello")		5		# size</a:t>
            </a:r>
          </a:p>
          <a:p>
            <a:pPr lvl="2"/>
            <a:r>
              <a:rPr lang="en-US" altLang="fr-FR" dirty="0"/>
              <a:t>"hello" &lt; "</a:t>
            </a:r>
            <a:r>
              <a:rPr lang="en-US" altLang="fr-FR" dirty="0" err="1"/>
              <a:t>jello</a:t>
            </a:r>
            <a:r>
              <a:rPr lang="en-US" altLang="fr-FR" dirty="0"/>
              <a:t>"	1		# comparison</a:t>
            </a:r>
          </a:p>
          <a:p>
            <a:pPr lvl="2"/>
            <a:r>
              <a:rPr lang="en-US" altLang="fr-FR" dirty="0"/>
              <a:t>"e" in "hello"		1		# search</a:t>
            </a:r>
          </a:p>
          <a:p>
            <a:pPr lvl="2"/>
            <a:r>
              <a:rPr lang="en-US" altLang="fr-FR" dirty="0"/>
              <a:t>"escapes: \n </a:t>
            </a:r>
            <a:r>
              <a:rPr lang="en-US" altLang="fr-FR" dirty="0" err="1"/>
              <a:t>etc</a:t>
            </a:r>
            <a:r>
              <a:rPr lang="en-US" altLang="fr-FR" dirty="0"/>
              <a:t>, \033 </a:t>
            </a:r>
            <a:r>
              <a:rPr lang="en-US" altLang="fr-FR" dirty="0" err="1"/>
              <a:t>etc</a:t>
            </a:r>
            <a:r>
              <a:rPr lang="en-US" altLang="fr-FR" dirty="0"/>
              <a:t>, \if </a:t>
            </a:r>
            <a:r>
              <a:rPr lang="en-US" altLang="fr-FR" dirty="0" err="1"/>
              <a:t>etc</a:t>
            </a:r>
            <a:r>
              <a:rPr lang="en-US" altLang="fr-FR" dirty="0"/>
              <a:t>"</a:t>
            </a:r>
          </a:p>
          <a:p>
            <a:pPr lvl="2"/>
            <a:r>
              <a:rPr lang="en-US" altLang="fr-FR" dirty="0"/>
              <a:t>'single quotes'  """triple quotes""" </a:t>
            </a:r>
          </a:p>
        </p:txBody>
      </p:sp>
    </p:spTree>
    <p:extLst>
      <p:ext uri="{BB962C8B-B14F-4D97-AF65-F5344CB8AC3E}">
        <p14:creationId xmlns:p14="http://schemas.microsoft.com/office/powerpoint/2010/main" val="149304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Indiçage</a:t>
            </a:r>
            <a:r>
              <a:rPr lang="fr-FR" dirty="0"/>
              <a:t>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u="sng" dirty="0" err="1"/>
              <a:t>Représentation</a:t>
            </a:r>
            <a:r>
              <a:rPr lang="en-GB" altLang="fr-FR" u="sng" dirty="0"/>
              <a:t> </a:t>
            </a:r>
            <a:r>
              <a:rPr lang="en-GB" altLang="fr-FR" u="sng" dirty="0" err="1"/>
              <a:t>d’une</a:t>
            </a:r>
            <a:r>
              <a:rPr lang="en-GB" altLang="fr-FR" u="sng" dirty="0"/>
              <a:t> </a:t>
            </a:r>
            <a:r>
              <a:rPr lang="en-GB" altLang="fr-FR" u="sng" dirty="0" err="1"/>
              <a:t>chaîne</a:t>
            </a:r>
            <a:r>
              <a:rPr lang="en-GB" altLang="fr-FR" b="1" u="sng" dirty="0" err="1"/>
              <a:t>s</a:t>
            </a:r>
            <a:r>
              <a:rPr lang="en-GB" altLang="fr-FR" u="sng" dirty="0"/>
              <a:t>:</a:t>
            </a:r>
          </a:p>
          <a:p>
            <a:endParaRPr lang="en-GB" altLang="fr-FR" u="sng" dirty="0"/>
          </a:p>
          <a:p>
            <a:endParaRPr lang="en-GB" altLang="fr-FR" u="sng" dirty="0"/>
          </a:p>
          <a:p>
            <a:pPr>
              <a:buFontTx/>
              <a:buNone/>
            </a:pPr>
            <a:endParaRPr lang="en-GB" altLang="fr-FR" u="sng" dirty="0"/>
          </a:p>
          <a:p>
            <a:r>
              <a:rPr lang="en-GB" altLang="fr-FR" dirty="0"/>
              <a:t>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positif</a:t>
            </a:r>
            <a:r>
              <a:rPr lang="en-GB" altLang="fr-FR" dirty="0"/>
              <a:t> </a:t>
            </a:r>
            <a:r>
              <a:rPr lang="en-GB" altLang="fr-FR" dirty="0" err="1"/>
              <a:t>indique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commence à </a:t>
            </a:r>
            <a:r>
              <a:rPr lang="en-GB" altLang="fr-FR" dirty="0" err="1"/>
              <a:t>compter</a:t>
            </a:r>
            <a:r>
              <a:rPr lang="en-GB" altLang="fr-FR" dirty="0"/>
              <a:t> par la gauche et un </a:t>
            </a:r>
            <a:r>
              <a:rPr lang="en-GB" altLang="fr-FR" dirty="0" err="1"/>
              <a:t>indice</a:t>
            </a:r>
            <a:r>
              <a:rPr lang="en-GB" altLang="fr-FR" dirty="0"/>
              <a:t> </a:t>
            </a:r>
            <a:r>
              <a:rPr lang="en-GB" altLang="fr-FR" dirty="0" err="1"/>
              <a:t>négatif</a:t>
            </a:r>
            <a:r>
              <a:rPr lang="en-GB" altLang="fr-FR" dirty="0"/>
              <a:t> que </a:t>
            </a:r>
            <a:r>
              <a:rPr lang="en-GB" altLang="fr-FR" dirty="0" err="1"/>
              <a:t>l’on</a:t>
            </a:r>
            <a:r>
              <a:rPr lang="en-GB" altLang="fr-FR" dirty="0"/>
              <a:t> </a:t>
            </a:r>
            <a:r>
              <a:rPr lang="en-GB" altLang="fr-FR" dirty="0" err="1"/>
              <a:t>compte</a:t>
            </a:r>
            <a:r>
              <a:rPr lang="en-GB" altLang="fr-FR" dirty="0"/>
              <a:t> </a:t>
            </a:r>
            <a:r>
              <a:rPr lang="en-GB" altLang="fr-FR" dirty="0" err="1"/>
              <a:t>depuis</a:t>
            </a:r>
            <a:r>
              <a:rPr lang="en-GB" altLang="fr-FR" dirty="0"/>
              <a:t> la </a:t>
            </a:r>
            <a:r>
              <a:rPr lang="en-GB" altLang="fr-FR" dirty="0" err="1"/>
              <a:t>droite</a:t>
            </a:r>
            <a:endParaRPr lang="en-GB" altLang="fr-FR" u="sng" dirty="0"/>
          </a:p>
          <a:p>
            <a:r>
              <a:rPr lang="en-GB" altLang="fr-FR" dirty="0" err="1"/>
              <a:t>l’extraction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le fait de </a:t>
            </a:r>
            <a:r>
              <a:rPr lang="en-GB" altLang="fr-FR" dirty="0" err="1"/>
              <a:t>sélectionner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partie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</a:t>
            </a:r>
            <a:r>
              <a:rPr lang="en-GB" altLang="fr-FR" dirty="0" err="1"/>
              <a:t>ainsi</a:t>
            </a:r>
            <a:r>
              <a:rPr lang="en-GB" altLang="fr-FR" dirty="0"/>
              <a:t>, s[2:5] </a:t>
            </a:r>
            <a:r>
              <a:rPr lang="en-GB" altLang="fr-FR" dirty="0" err="1"/>
              <a:t>donnera</a:t>
            </a:r>
            <a:r>
              <a:rPr lang="en-GB" altLang="fr-FR" dirty="0"/>
              <a:t> ‘</a:t>
            </a:r>
            <a:r>
              <a:rPr lang="en-GB" altLang="fr-FR" dirty="0" err="1"/>
              <a:t>nex</a:t>
            </a:r>
            <a:r>
              <a:rPr lang="en-GB" altLang="fr-FR" dirty="0"/>
              <a:t>’ (le 5  </a:t>
            </a:r>
            <a:r>
              <a:rPr lang="en-GB" altLang="fr-FR" dirty="0" err="1"/>
              <a:t>n’est</a:t>
            </a:r>
            <a:r>
              <a:rPr lang="en-GB" altLang="fr-FR" dirty="0"/>
              <a:t> pas </a:t>
            </a:r>
            <a:r>
              <a:rPr lang="en-GB" altLang="fr-FR" dirty="0" err="1"/>
              <a:t>compris</a:t>
            </a:r>
            <a:r>
              <a:rPr lang="en-GB" altLang="fr-FR" dirty="0"/>
              <a:t>)	</a:t>
            </a:r>
          </a:p>
          <a:p>
            <a:endParaRPr lang="fr-FR" dirty="0"/>
          </a:p>
        </p:txBody>
      </p:sp>
      <p:pic>
        <p:nvPicPr>
          <p:cNvPr id="4" name="Picture 18" descr="D:\python\sv488489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934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05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 sur 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valeur</a:t>
            </a:r>
            <a:r>
              <a:rPr lang="en-GB" altLang="fr-FR" dirty="0"/>
              <a:t> </a:t>
            </a:r>
            <a:r>
              <a:rPr lang="en-GB" altLang="fr-FR" dirty="0" err="1"/>
              <a:t>laissée</a:t>
            </a:r>
            <a:r>
              <a:rPr lang="en-GB" altLang="fr-FR" dirty="0"/>
              <a:t> </a:t>
            </a:r>
            <a:r>
              <a:rPr lang="en-GB" altLang="fr-FR" dirty="0" err="1"/>
              <a:t>vierge</a:t>
            </a:r>
            <a:r>
              <a:rPr lang="en-GB" altLang="fr-FR" dirty="0"/>
              <a:t> </a:t>
            </a:r>
            <a:r>
              <a:rPr lang="en-GB" altLang="fr-FR" dirty="0" err="1"/>
              <a:t>prend</a:t>
            </a:r>
            <a:r>
              <a:rPr lang="en-GB" altLang="fr-FR" dirty="0"/>
              <a:t> la </a:t>
            </a:r>
            <a:r>
              <a:rPr lang="en-GB" altLang="fr-FR" dirty="0" err="1"/>
              <a:t>valeur</a:t>
            </a:r>
            <a:r>
              <a:rPr lang="en-GB" altLang="fr-FR" dirty="0"/>
              <a:t> 0 à gauche et 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 à </a:t>
            </a:r>
            <a:r>
              <a:rPr lang="en-GB" altLang="fr-FR" dirty="0" err="1"/>
              <a:t>droite</a:t>
            </a:r>
            <a:endParaRPr lang="en-GB" altLang="fr-FR" dirty="0"/>
          </a:p>
          <a:p>
            <a:pPr lvl="1">
              <a:lnSpc>
                <a:spcPct val="90000"/>
              </a:lnSpc>
            </a:pPr>
            <a:r>
              <a:rPr lang="en-GB" altLang="fr-FR" dirty="0"/>
              <a:t>s[:5] =&gt; s[0:5] et s[3:] =&gt; s[3:len(s)])			</a:t>
            </a:r>
          </a:p>
          <a:p>
            <a:pPr>
              <a:lnSpc>
                <a:spcPct val="90000"/>
              </a:lnSpc>
            </a:pPr>
            <a:r>
              <a:rPr lang="en-GB" altLang="fr-FR" dirty="0"/>
              <a:t>Un index qui </a:t>
            </a:r>
            <a:r>
              <a:rPr lang="en-GB" altLang="fr-FR" dirty="0" err="1"/>
              <a:t>est</a:t>
            </a:r>
            <a:r>
              <a:rPr lang="en-GB" altLang="fr-FR" dirty="0"/>
              <a:t> trop grand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la </a:t>
            </a:r>
            <a:r>
              <a:rPr lang="en-GB" altLang="fr-FR" dirty="0" err="1"/>
              <a:t>taille</a:t>
            </a:r>
            <a:r>
              <a:rPr lang="en-GB" altLang="fr-FR" dirty="0"/>
              <a:t> de la </a:t>
            </a:r>
            <a:r>
              <a:rPr lang="en-GB" altLang="fr-FR" dirty="0" err="1"/>
              <a:t>chaîne</a:t>
            </a:r>
            <a:r>
              <a:rPr lang="en-GB" altLang="fr-FR" dirty="0"/>
              <a:t>, un index de fin </a:t>
            </a:r>
            <a:r>
              <a:rPr lang="en-GB" altLang="fr-FR" dirty="0" err="1"/>
              <a:t>inférieur</a:t>
            </a:r>
            <a:r>
              <a:rPr lang="en-GB" altLang="fr-FR" dirty="0"/>
              <a:t> à </a:t>
            </a:r>
            <a:r>
              <a:rPr lang="en-GB" altLang="fr-FR" dirty="0" err="1"/>
              <a:t>l’indice</a:t>
            </a:r>
            <a:r>
              <a:rPr lang="en-GB" altLang="fr-FR" dirty="0"/>
              <a:t> de début </a:t>
            </a:r>
            <a:r>
              <a:rPr lang="en-GB" altLang="fr-FR" dirty="0" err="1"/>
              <a:t>retourne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vide</a:t>
            </a:r>
          </a:p>
          <a:p>
            <a:pPr lvl="1">
              <a:lnSpc>
                <a:spcPct val="90000"/>
              </a:lnSpc>
            </a:pPr>
            <a:r>
              <a:rPr lang="en-GB" altLang="fr-FR" dirty="0"/>
              <a:t>s[1:100] </a:t>
            </a:r>
            <a:r>
              <a:rPr lang="en-GB" altLang="fr-FR" dirty="0" err="1"/>
              <a:t>donnera</a:t>
            </a:r>
            <a:r>
              <a:rPr lang="en-GB" altLang="fr-FR" dirty="0"/>
              <a:t> ‘onexemple.py’ et s[2:1] </a:t>
            </a:r>
            <a:r>
              <a:rPr lang="en-GB" altLang="fr-FR" dirty="0" err="1"/>
              <a:t>donnera</a:t>
            </a:r>
            <a:r>
              <a:rPr lang="en-GB" altLang="fr-FR" dirty="0"/>
              <a:t> ‘’	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 s[-2]  # les </a:t>
            </a:r>
            <a:r>
              <a:rPr lang="en-GB" altLang="fr-FR" dirty="0" err="1">
                <a:solidFill>
                  <a:schemeClr val="accent2"/>
                </a:solidFill>
              </a:rPr>
              <a:t>deux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derniers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  <a:r>
              <a:rPr lang="en-GB" altLang="fr-FR" dirty="0" err="1">
                <a:solidFill>
                  <a:schemeClr val="accent2"/>
                </a:solidFill>
              </a:rPr>
              <a:t>caractères</a:t>
            </a:r>
            <a:endParaRPr lang="en-GB" altLang="fr-FR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&gt;&gt;&gt;’</a:t>
            </a:r>
            <a:r>
              <a:rPr lang="en-GB" altLang="fr-FR" dirty="0" err="1">
                <a:solidFill>
                  <a:schemeClr val="accent2"/>
                </a:solidFill>
              </a:rPr>
              <a:t>py</a:t>
            </a:r>
            <a:r>
              <a:rPr lang="en-GB" altLang="fr-FR" dirty="0">
                <a:solidFill>
                  <a:schemeClr val="accent2"/>
                </a:solidFill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GB" altLang="fr-FR" dirty="0">
                <a:solidFill>
                  <a:schemeClr val="accent2"/>
                </a:solidFill>
              </a:rPr>
              <a:t>&gt;&gt;&gt;s[-100] # </a:t>
            </a:r>
            <a:r>
              <a:rPr lang="en-GB" altLang="fr-FR" dirty="0" err="1">
                <a:solidFill>
                  <a:schemeClr val="accent2"/>
                </a:solidFill>
              </a:rPr>
              <a:t>erreur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456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Astuces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Permutation de 2 variables</a:t>
            </a:r>
          </a:p>
          <a:p>
            <a:pPr lvl="1"/>
            <a:r>
              <a:rPr lang="fr-FR" dirty="0" err="1"/>
              <a:t>a,b</a:t>
            </a:r>
            <a:r>
              <a:rPr lang="fr-FR" dirty="0"/>
              <a:t> = </a:t>
            </a:r>
            <a:r>
              <a:rPr lang="fr-FR" dirty="0" err="1"/>
              <a:t>b,a</a:t>
            </a:r>
            <a:endParaRPr lang="fr-FR" dirty="0"/>
          </a:p>
          <a:p>
            <a:r>
              <a:rPr lang="fr-FR" dirty="0"/>
              <a:t>Affectation multiple</a:t>
            </a:r>
          </a:p>
          <a:p>
            <a:pPr lvl="1"/>
            <a:r>
              <a:rPr lang="fr-FR" dirty="0"/>
              <a:t>a = b = 3</a:t>
            </a:r>
          </a:p>
          <a:p>
            <a:r>
              <a:rPr lang="fr-FR" dirty="0"/>
              <a:t>Ecriture sur plusieurs lignes</a:t>
            </a:r>
          </a:p>
          <a:p>
            <a:pPr lvl="1"/>
            <a:r>
              <a:rPr lang="fr-FR" dirty="0"/>
              <a:t>1 + 2 + 3 \</a:t>
            </a:r>
          </a:p>
          <a:p>
            <a:pPr lvl="1"/>
            <a:r>
              <a:rPr lang="fr-FR" dirty="0"/>
              <a:t>+ 4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442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/>
              <a:t>type()</a:t>
            </a:r>
          </a:p>
          <a:p>
            <a:pPr lvl="1"/>
            <a:r>
              <a:rPr lang="fr-FR" dirty="0"/>
              <a:t>Renvoie le type de la variable</a:t>
            </a:r>
          </a:p>
          <a:p>
            <a:pPr lvl="1"/>
            <a:r>
              <a:rPr lang="fr-FR" dirty="0"/>
              <a:t>type(3.14)</a:t>
            </a:r>
          </a:p>
          <a:p>
            <a:r>
              <a:rPr lang="fr-FR" dirty="0" err="1"/>
              <a:t>print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une variable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401621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premières fonctions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fonction contient un nom, des paramètres entre parenthèse et un retour</a:t>
            </a:r>
          </a:p>
          <a:p>
            <a:r>
              <a:rPr lang="fr-FR" dirty="0" err="1"/>
              <a:t>len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Renvoie la taille d’une string</a:t>
            </a:r>
          </a:p>
          <a:p>
            <a:pPr lvl="1"/>
            <a:r>
              <a:rPr lang="fr-FR" dirty="0" err="1"/>
              <a:t>len</a:t>
            </a:r>
            <a:r>
              <a:rPr lang="fr-FR" dirty="0"/>
              <a:t>(s)</a:t>
            </a:r>
          </a:p>
          <a:p>
            <a:r>
              <a:rPr lang="fr-FR" dirty="0"/>
              <a:t>input()</a:t>
            </a:r>
          </a:p>
          <a:p>
            <a:pPr lvl="1"/>
            <a:r>
              <a:rPr lang="fr-FR" dirty="0"/>
              <a:t>Permet la saisie d’une entrée</a:t>
            </a:r>
          </a:p>
          <a:p>
            <a:pPr lvl="1"/>
            <a:r>
              <a:rPr lang="fr-FR" dirty="0" err="1"/>
              <a:t>annee</a:t>
            </a:r>
            <a:r>
              <a:rPr lang="fr-FR" dirty="0"/>
              <a:t> = input("Entrez une année: ")</a:t>
            </a:r>
          </a:p>
          <a:p>
            <a:r>
              <a:rPr lang="fr-FR" dirty="0" err="1"/>
              <a:t>int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Convertir un string en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5614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fonctions des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strings sont en objet</a:t>
            </a:r>
          </a:p>
          <a:p>
            <a:r>
              <a:rPr lang="fr-FR" dirty="0" err="1"/>
              <a:t>lower</a:t>
            </a:r>
            <a:r>
              <a:rPr lang="fr-FR" dirty="0"/>
              <a:t>(), </a:t>
            </a:r>
            <a:r>
              <a:rPr lang="fr-FR" dirty="0" err="1"/>
              <a:t>upper</a:t>
            </a:r>
            <a:r>
              <a:rPr lang="fr-FR" dirty="0"/>
              <a:t>(), </a:t>
            </a:r>
            <a:r>
              <a:rPr lang="fr-FR" dirty="0" err="1"/>
              <a:t>capitalize</a:t>
            </a:r>
            <a:r>
              <a:rPr lang="fr-FR" dirty="0"/>
              <a:t>(), </a:t>
            </a:r>
            <a:r>
              <a:rPr lang="fr-FR" dirty="0" err="1"/>
              <a:t>strip</a:t>
            </a:r>
            <a:r>
              <a:rPr lang="fr-FR" dirty="0"/>
              <a:t>()</a:t>
            </a:r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90" y="2580637"/>
            <a:ext cx="5248225" cy="63706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90" y="3366071"/>
            <a:ext cx="6779317" cy="203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80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fstrings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pPr lvl="1"/>
            <a:r>
              <a:rPr lang="fr-FR" dirty="0"/>
              <a:t>Chaine formatée à partir de variables existantes</a:t>
            </a:r>
          </a:p>
          <a:p>
            <a:pPr lvl="1"/>
            <a:r>
              <a:rPr lang="en-US" dirty="0"/>
              <a:t>name = "Fred"</a:t>
            </a:r>
          </a:p>
          <a:p>
            <a:pPr lvl="1"/>
            <a:r>
              <a:rPr lang="en-US" dirty="0" err="1"/>
              <a:t>f"He</a:t>
            </a:r>
            <a:r>
              <a:rPr lang="en-US" dirty="0"/>
              <a:t> said his name is {name}."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2972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Chaînes et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chaînes se comportent comme des listes</a:t>
            </a:r>
          </a:p>
          <a:p>
            <a:pPr lvl="1"/>
            <a:r>
              <a:rPr lang="fr-FR" dirty="0"/>
              <a:t>Mais non modifiable</a:t>
            </a:r>
          </a:p>
          <a:p>
            <a:pPr lvl="1"/>
            <a:r>
              <a:rPr lang="fr-FR" dirty="0"/>
              <a:t>Possède les même opérateurs</a:t>
            </a:r>
          </a:p>
          <a:p>
            <a:pPr lvl="1"/>
            <a:r>
              <a:rPr lang="fr-FR" dirty="0"/>
              <a:t>Voir chapitre sur les types complexes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65" y="3356992"/>
            <a:ext cx="786394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4653136"/>
            <a:ext cx="446307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02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#</a:t>
            </a:r>
          </a:p>
          <a:p>
            <a:pPr lvl="1"/>
            <a:r>
              <a:rPr lang="fr-FR" dirty="0"/>
              <a:t>Commentaire mono ligne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/>
              <a:t>""" """ Commentaire </a:t>
            </a:r>
            <a:r>
              <a:rPr lang="fr-FR" dirty="0" err="1"/>
              <a:t>multiligne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519" y="1559645"/>
            <a:ext cx="2500363" cy="129329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12" y="4725144"/>
            <a:ext cx="592344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60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Annotations de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 en Python 3.6</a:t>
            </a:r>
          </a:p>
          <a:p>
            <a:r>
              <a:rPr lang="fr-FR" dirty="0"/>
              <a:t>Possibilité de typer les variables</a:t>
            </a:r>
          </a:p>
          <a:p>
            <a:pPr lvl="1"/>
            <a:r>
              <a:rPr lang="fr-FR" dirty="0" err="1"/>
              <a:t>my_string</a:t>
            </a:r>
            <a:r>
              <a:rPr lang="fr-FR" dirty="0"/>
              <a:t> : </a:t>
            </a:r>
            <a:r>
              <a:rPr lang="fr-FR" dirty="0" err="1"/>
              <a:t>str</a:t>
            </a:r>
            <a:endParaRPr lang="fr-FR" dirty="0"/>
          </a:p>
          <a:p>
            <a:pPr lvl="1"/>
            <a:r>
              <a:rPr lang="fr-FR" dirty="0"/>
              <a:t>Il ne s’agit pas d’un typage fort</a:t>
            </a:r>
          </a:p>
          <a:p>
            <a:pPr lvl="1"/>
            <a:r>
              <a:rPr lang="fr-FR" dirty="0"/>
              <a:t>C’est juste une annotation</a:t>
            </a:r>
          </a:p>
          <a:p>
            <a:pPr lvl="1"/>
            <a:r>
              <a:rPr lang="fr-FR" dirty="0" err="1"/>
              <a:t>my_string</a:t>
            </a:r>
            <a:r>
              <a:rPr lang="fr-FR" dirty="0"/>
              <a:t> : </a:t>
            </a:r>
            <a:r>
              <a:rPr lang="fr-FR" dirty="0" err="1"/>
              <a:t>str</a:t>
            </a:r>
            <a:r>
              <a:rPr lang="fr-FR" dirty="0"/>
              <a:t> = « toto »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597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isinstance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Nouveauté Python 3.6</a:t>
            </a:r>
          </a:p>
          <a:p>
            <a:r>
              <a:rPr lang="fr-FR" dirty="0"/>
              <a:t>Permet de fortement typer Python</a:t>
            </a:r>
          </a:p>
          <a:p>
            <a:pPr lvl="1"/>
            <a:r>
              <a:rPr lang="fr-FR" dirty="0"/>
              <a:t>N’est pas utilisé par défaut</a:t>
            </a:r>
          </a:p>
          <a:p>
            <a:pPr lvl="1"/>
            <a:r>
              <a:rPr lang="fr-FR" dirty="0"/>
              <a:t>Utilisé par </a:t>
            </a:r>
            <a:r>
              <a:rPr lang="fr-FR" dirty="0" err="1"/>
              <a:t>MyPi</a:t>
            </a:r>
            <a:endParaRPr lang="fr-FR" dirty="0"/>
          </a:p>
          <a:p>
            <a:pPr lvl="1"/>
            <a:r>
              <a:rPr lang="fr-FR" dirty="0" err="1"/>
              <a:t>my_int</a:t>
            </a:r>
            <a:r>
              <a:rPr lang="fr-FR" dirty="0"/>
              <a:t> : </a:t>
            </a:r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 err="1"/>
              <a:t>my_int</a:t>
            </a:r>
            <a:r>
              <a:rPr lang="fr-FR" dirty="0"/>
              <a:t> = 2</a:t>
            </a:r>
          </a:p>
          <a:p>
            <a:pPr lvl="1"/>
            <a:r>
              <a:rPr lang="fr-FR" dirty="0" err="1"/>
              <a:t>isinstance</a:t>
            </a:r>
            <a:r>
              <a:rPr lang="fr-FR" dirty="0"/>
              <a:t>(</a:t>
            </a:r>
            <a:r>
              <a:rPr lang="fr-FR" dirty="0" err="1"/>
              <a:t>my_int</a:t>
            </a:r>
            <a:r>
              <a:rPr lang="fr-FR" dirty="0"/>
              <a:t>) lève une erreur si </a:t>
            </a:r>
            <a:r>
              <a:rPr lang="fr-FR" dirty="0" err="1"/>
              <a:t>my_int</a:t>
            </a:r>
            <a:r>
              <a:rPr lang="fr-FR" dirty="0"/>
              <a:t> n’est pas un </a:t>
            </a:r>
            <a:r>
              <a:rPr lang="fr-FR" dirty="0" err="1"/>
              <a:t>int</a:t>
            </a:r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71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nombres</a:t>
            </a:r>
            <a:endParaRPr lang="en-US" altLang="fr-FR" sz="2400" dirty="0"/>
          </a:p>
          <a:p>
            <a:pPr lvl="1"/>
            <a:r>
              <a:rPr lang="en-US" altLang="fr-FR" sz="2200" dirty="0"/>
              <a:t>12, 3.14, 0xFF, 0377, (-1+2)*3/4**5, abs(x), 0&lt;x&lt;=5</a:t>
            </a:r>
          </a:p>
          <a:p>
            <a:pPr lvl="1"/>
            <a:endParaRPr lang="en-US" altLang="fr-FR" sz="2000" dirty="0"/>
          </a:p>
        </p:txBody>
      </p:sp>
      <p:pic>
        <p:nvPicPr>
          <p:cNvPr id="4" name="Picture 8" descr="D:\python\numeriques.gif"/>
          <p:cNvPicPr>
            <a:picLocks noChangeAspect="1" noChangeArrowheads="1"/>
          </p:cNvPicPr>
          <p:nvPr/>
        </p:nvPicPr>
        <p:blipFill>
          <a:blip r:embed="rId2">
            <a:lum bright="-24000" contrast="24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636912"/>
            <a:ext cx="4837373" cy="271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opérations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opérations courantes sont autorisées</a:t>
            </a:r>
          </a:p>
          <a:p>
            <a:pPr lvl="1"/>
            <a:r>
              <a:rPr lang="fr-FR" dirty="0"/>
              <a:t>+,-,*,/, +=, -=</a:t>
            </a:r>
          </a:p>
          <a:p>
            <a:pPr lvl="1"/>
            <a:r>
              <a:rPr lang="fr-FR" dirty="0"/>
              <a:t>/ représente la division flottante</a:t>
            </a:r>
          </a:p>
          <a:p>
            <a:pPr lvl="2"/>
            <a:r>
              <a:rPr lang="fr-FR" dirty="0"/>
              <a:t>Attention en Python 2 / représentait la division entière</a:t>
            </a:r>
          </a:p>
          <a:p>
            <a:pPr lvl="1"/>
            <a:r>
              <a:rPr lang="fr-FR" dirty="0"/>
              <a:t>// représente la division entière</a:t>
            </a:r>
          </a:p>
          <a:p>
            <a:pPr lvl="1"/>
            <a:r>
              <a:rPr lang="fr-FR" dirty="0"/>
              <a:t>** représente la puissance</a:t>
            </a:r>
          </a:p>
          <a:p>
            <a:pPr lvl="1"/>
            <a:r>
              <a:rPr lang="fr-FR" dirty="0"/>
              <a:t>% représente le reste de la division entière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794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chaînes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r-FR" sz="2400" dirty="0"/>
              <a:t>Les </a:t>
            </a:r>
            <a:r>
              <a:rPr lang="en-US" altLang="fr-FR" sz="2400" dirty="0" err="1"/>
              <a:t>chaînes</a:t>
            </a:r>
            <a:endParaRPr lang="en-US" altLang="fr-FR" sz="2400" dirty="0"/>
          </a:p>
          <a:p>
            <a:pPr lvl="1"/>
            <a:r>
              <a:rPr lang="en-US" altLang="fr-FR" sz="2000" dirty="0"/>
              <a:t>"</a:t>
            </a:r>
            <a:r>
              <a:rPr lang="en-US" altLang="fr-FR" sz="2000" dirty="0" err="1"/>
              <a:t>helloworld</a:t>
            </a:r>
            <a:r>
              <a:rPr lang="en-US" altLang="fr-FR" sz="2000" dirty="0"/>
              <a:t>“, 'single quotes'  """triple quotes"""  </a:t>
            </a:r>
            <a:r>
              <a:rPr lang="en-US" altLang="fr-FR" sz="2000" dirty="0" err="1"/>
              <a:t>r"raw</a:t>
            </a:r>
            <a:r>
              <a:rPr lang="en-US" altLang="fr-FR" sz="2000" dirty="0"/>
              <a:t> strings"</a:t>
            </a:r>
          </a:p>
          <a:p>
            <a:pPr lvl="1"/>
            <a:r>
              <a:rPr lang="en-US" altLang="fr-FR" sz="2000" dirty="0"/>
              <a:t>"escapes: \n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\033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, \if </a:t>
            </a:r>
            <a:r>
              <a:rPr lang="en-US" altLang="fr-FR" sz="2000" dirty="0" err="1"/>
              <a:t>etc</a:t>
            </a:r>
            <a:r>
              <a:rPr lang="en-US" altLang="fr-FR" sz="2000" dirty="0"/>
              <a:t>“</a:t>
            </a:r>
            <a:endParaRPr lang="en-US" altLang="fr-FR" sz="2200" dirty="0"/>
          </a:p>
        </p:txBody>
      </p:sp>
    </p:spTree>
    <p:extLst>
      <p:ext uri="{BB962C8B-B14F-4D97-AF65-F5344CB8AC3E}">
        <p14:creationId xmlns:p14="http://schemas.microsoft.com/office/powerpoint/2010/main" val="5649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variables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Python, pour donner une valeur à une variable, il suffit d'écrire </a:t>
            </a:r>
            <a:r>
              <a:rPr lang="fr-FR" dirty="0" err="1"/>
              <a:t>nom_de_la_variable</a:t>
            </a:r>
            <a:r>
              <a:rPr lang="fr-FR" dirty="0"/>
              <a:t> = valeur.</a:t>
            </a:r>
          </a:p>
          <a:p>
            <a:r>
              <a:rPr lang="fr-FR" dirty="0"/>
              <a:t>Une variable doit respecter quelques règles de syntaxe incontournables :</a:t>
            </a:r>
          </a:p>
          <a:p>
            <a:pPr lvl="1"/>
            <a:r>
              <a:rPr lang="fr-FR" dirty="0"/>
              <a:t>Le nom de la variable ne peut être composé que de lettres, majuscules ou minuscules, de chiffres et du symbole souligné « _ »</a:t>
            </a:r>
          </a:p>
          <a:p>
            <a:pPr lvl="1"/>
            <a:r>
              <a:rPr lang="fr-FR" dirty="0"/>
              <a:t>Le nom de la variable ne peut pas commencer par un chiffre.</a:t>
            </a:r>
          </a:p>
          <a:p>
            <a:pPr lvl="1"/>
            <a:r>
              <a:rPr lang="fr-FR" dirty="0"/>
              <a:t>Le langage Python est sensible à la casse, ce qui signifie que des lettres majuscules et minuscules ne constituent pas la même variable</a:t>
            </a:r>
          </a:p>
        </p:txBody>
      </p:sp>
    </p:spTree>
    <p:extLst>
      <p:ext uri="{BB962C8B-B14F-4D97-AF65-F5344CB8AC3E}">
        <p14:creationId xmlns:p14="http://schemas.microsoft.com/office/powerpoint/2010/main" val="18916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 de nommage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HTML Case</a:t>
            </a:r>
          </a:p>
          <a:p>
            <a:pPr lvl="1"/>
            <a:r>
              <a:rPr lang="fr-FR" dirty="0" err="1"/>
              <a:t>ma_variable</a:t>
            </a:r>
            <a:endParaRPr lang="fr-FR" dirty="0"/>
          </a:p>
          <a:p>
            <a:r>
              <a:rPr lang="fr-FR" dirty="0"/>
              <a:t>CAML Case</a:t>
            </a:r>
          </a:p>
          <a:p>
            <a:pPr lvl="1"/>
            <a:r>
              <a:rPr lang="fr-FR" dirty="0" err="1"/>
              <a:t>maVariable</a:t>
            </a:r>
            <a:endParaRPr lang="fr-FR" dirty="0"/>
          </a:p>
          <a:p>
            <a:r>
              <a:rPr lang="fr-FR" dirty="0"/>
              <a:t>Kebab Case</a:t>
            </a:r>
          </a:p>
          <a:p>
            <a:pPr lvl="1"/>
            <a:r>
              <a:rPr lang="fr-FR" dirty="0"/>
              <a:t>ma-Variable-2</a:t>
            </a:r>
          </a:p>
          <a:p>
            <a:r>
              <a:rPr lang="fr-FR" dirty="0"/>
              <a:t>Au choix</a:t>
            </a:r>
          </a:p>
        </p:txBody>
      </p:sp>
    </p:spTree>
    <p:extLst>
      <p:ext uri="{BB962C8B-B14F-4D97-AF65-F5344CB8AC3E}">
        <p14:creationId xmlns:p14="http://schemas.microsoft.com/office/powerpoint/2010/main" val="310285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types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est un langage faiblement typées</a:t>
            </a:r>
          </a:p>
          <a:p>
            <a:r>
              <a:rPr lang="fr-FR" dirty="0"/>
              <a:t>Les variables n’ont pas de type définie</a:t>
            </a:r>
          </a:p>
          <a:p>
            <a:pPr lvl="1"/>
            <a:r>
              <a:rPr lang="fr-FR" dirty="0"/>
              <a:t>Mais s’adapte aux types de base</a:t>
            </a:r>
          </a:p>
          <a:p>
            <a:r>
              <a:rPr lang="fr-FR" dirty="0" err="1"/>
              <a:t>int</a:t>
            </a:r>
            <a:endParaRPr lang="fr-FR" dirty="0"/>
          </a:p>
          <a:p>
            <a:pPr lvl="1"/>
            <a:r>
              <a:rPr lang="fr-FR" dirty="0"/>
              <a:t>3</a:t>
            </a:r>
          </a:p>
          <a:p>
            <a:r>
              <a:rPr lang="fr-FR" dirty="0" err="1"/>
              <a:t>float</a:t>
            </a:r>
            <a:endParaRPr lang="fr-FR" dirty="0"/>
          </a:p>
          <a:p>
            <a:pPr lvl="1"/>
            <a:r>
              <a:rPr lang="fr-FR" dirty="0"/>
              <a:t>3.14</a:t>
            </a:r>
          </a:p>
          <a:p>
            <a:r>
              <a:rPr lang="fr-FR" dirty="0"/>
              <a:t>string</a:t>
            </a:r>
          </a:p>
          <a:p>
            <a:pPr lvl="1"/>
            <a:r>
              <a:rPr lang="fr-FR" dirty="0"/>
              <a:t>« Python »</a:t>
            </a:r>
          </a:p>
        </p:txBody>
      </p:sp>
    </p:spTree>
    <p:extLst>
      <p:ext uri="{BB962C8B-B14F-4D97-AF65-F5344CB8AC3E}">
        <p14:creationId xmlns:p14="http://schemas.microsoft.com/office/powerpoint/2010/main" val="992801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mélange de types numériques lors d’une opération, la réponse sera du type de l’opérande la plus complexe.		</a:t>
            </a:r>
          </a:p>
        </p:txBody>
      </p:sp>
    </p:spTree>
    <p:extLst>
      <p:ext uri="{BB962C8B-B14F-4D97-AF65-F5344CB8AC3E}">
        <p14:creationId xmlns:p14="http://schemas.microsoft.com/office/powerpoint/2010/main" val="32102781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2936</TotalTime>
  <Words>912</Words>
  <Application>Microsoft Office PowerPoint</Application>
  <PresentationFormat>Affichage à l'écran (4:3)</PresentationFormat>
  <Paragraphs>135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Monotype Sorts</vt:lpstr>
      <vt:lpstr>Times New Roman</vt:lpstr>
      <vt:lpstr>cvc</vt:lpstr>
      <vt:lpstr>Présentation PowerPoint</vt:lpstr>
      <vt:lpstr>Commentaires</vt:lpstr>
      <vt:lpstr>Les nombres</vt:lpstr>
      <vt:lpstr>Les opérations</vt:lpstr>
      <vt:lpstr>Les chaînes</vt:lpstr>
      <vt:lpstr>Les variables</vt:lpstr>
      <vt:lpstr>Convention de nommage</vt:lpstr>
      <vt:lpstr>Les types</vt:lpstr>
      <vt:lpstr>Remarques</vt:lpstr>
      <vt:lpstr>String</vt:lpstr>
      <vt:lpstr>Opération sur les chaînes</vt:lpstr>
      <vt:lpstr>Indiçage des chaînes</vt:lpstr>
      <vt:lpstr>Remarques sur les chaînes</vt:lpstr>
      <vt:lpstr>Astuces</vt:lpstr>
      <vt:lpstr>Les premières fonctions</vt:lpstr>
      <vt:lpstr>Les premières fonctions</vt:lpstr>
      <vt:lpstr>Les fonctions des chaînes</vt:lpstr>
      <vt:lpstr>fstrings</vt:lpstr>
      <vt:lpstr>Chaînes et listes</vt:lpstr>
      <vt:lpstr>Annotations de variables</vt:lpstr>
      <vt:lpstr>isinstance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211</cp:revision>
  <dcterms:created xsi:type="dcterms:W3CDTF">2000-04-10T19:33:12Z</dcterms:created>
  <dcterms:modified xsi:type="dcterms:W3CDTF">2021-05-17T09:35:54Z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