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9"/>
  </p:notesMasterIdLst>
  <p:handoutMasterIdLst>
    <p:handoutMasterId r:id="rId20"/>
  </p:handoutMasterIdLst>
  <p:sldIdLst>
    <p:sldId id="264" r:id="rId2"/>
    <p:sldId id="265" r:id="rId3"/>
    <p:sldId id="266" r:id="rId4"/>
    <p:sldId id="288" r:id="rId5"/>
    <p:sldId id="289" r:id="rId6"/>
    <p:sldId id="290" r:id="rId7"/>
    <p:sldId id="269" r:id="rId8"/>
    <p:sldId id="270" r:id="rId9"/>
    <p:sldId id="271" r:id="rId10"/>
    <p:sldId id="282" r:id="rId11"/>
    <p:sldId id="274" r:id="rId12"/>
    <p:sldId id="275" r:id="rId13"/>
    <p:sldId id="276" r:id="rId14"/>
    <p:sldId id="285" r:id="rId15"/>
    <p:sldId id="277" r:id="rId16"/>
    <p:sldId id="278" r:id="rId17"/>
    <p:sldId id="279" r:id="rId18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9" autoAdjust="0"/>
    <p:restoredTop sz="94590" autoAdjust="0"/>
  </p:normalViewPr>
  <p:slideViewPr>
    <p:cSldViewPr>
      <p:cViewPr varScale="1">
        <p:scale>
          <a:sx n="78" d="100"/>
          <a:sy n="78" d="100"/>
        </p:scale>
        <p:origin x="1632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15</a:t>
            </a:r>
            <a:endParaRPr lang="fr-FR" altLang="fr-FR" dirty="0"/>
          </a:p>
          <a:p>
            <a:pPr eaLnBrk="1" hangingPunct="1"/>
            <a:r>
              <a:rPr lang="fr-FR" altLang="fr-FR" dirty="0" err="1"/>
              <a:t>Reflexion</a:t>
            </a:r>
            <a:endParaRPr lang="fr-FR" altLang="fr-FR" dirty="0"/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__</a:t>
            </a:r>
            <a:r>
              <a:rPr lang="fr-FR" dirty="0" err="1"/>
              <a:t>dict</a:t>
            </a:r>
            <a:r>
              <a:rPr lang="fr-FR" dirty="0"/>
              <a:t>__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classe est en fait un dictionnaire</a:t>
            </a:r>
          </a:p>
          <a:p>
            <a:r>
              <a:rPr lang="fr-FR" dirty="0"/>
              <a:t>self.__</a:t>
            </a:r>
            <a:r>
              <a:rPr lang="fr-FR" dirty="0" err="1"/>
              <a:t>dict</a:t>
            </a:r>
            <a:r>
              <a:rPr lang="fr-FR" dirty="0"/>
              <a:t>__[</a:t>
            </a:r>
            <a:r>
              <a:rPr lang="fr-FR" dirty="0" err="1"/>
              <a:t>name</a:t>
            </a:r>
            <a:r>
              <a:rPr lang="fr-FR" dirty="0"/>
              <a:t>] = value</a:t>
            </a:r>
          </a:p>
          <a:p>
            <a:pPr lvl="1"/>
            <a:r>
              <a:rPr lang="fr-FR" dirty="0"/>
              <a:t>Est équivalent à</a:t>
            </a:r>
          </a:p>
          <a:p>
            <a:pPr lvl="1"/>
            <a:r>
              <a:rPr lang="en-US" dirty="0"/>
              <a:t>object.__</a:t>
            </a:r>
            <a:r>
              <a:rPr lang="en-US" dirty="0" err="1"/>
              <a:t>setattr</a:t>
            </a:r>
            <a:r>
              <a:rPr lang="en-US" dirty="0"/>
              <a:t>__(self, name, value)</a:t>
            </a:r>
          </a:p>
          <a:p>
            <a:r>
              <a:rPr lang="en-US" dirty="0"/>
              <a:t>Les supers classes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stockées</a:t>
            </a:r>
            <a:r>
              <a:rPr lang="en-US" dirty="0"/>
              <a:t> </a:t>
            </a:r>
            <a:r>
              <a:rPr lang="en-US" dirty="0" err="1"/>
              <a:t>dans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</a:t>
            </a:r>
            <a:r>
              <a:rPr lang="en-US" dirty="0" err="1"/>
              <a:t>nommée</a:t>
            </a:r>
            <a:r>
              <a:rPr lang="en-US" dirty="0"/>
              <a:t> __bases__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7820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 et </a:t>
            </a:r>
            <a:r>
              <a:rPr lang="fr-FR" dirty="0" err="1"/>
              <a:t>contains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existe une quatrième méthode, appelée __</a:t>
            </a:r>
            <a:r>
              <a:rPr lang="fr-FR" dirty="0" err="1"/>
              <a:t>contains</a:t>
            </a:r>
            <a:r>
              <a:rPr lang="fr-FR" dirty="0"/>
              <a:t>__, qui est utilisée quand on souhaite savoir si un objet se trouve dans une classe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Nombre d’élément de la classe</a:t>
            </a:r>
          </a:p>
          <a:p>
            <a:pPr lvl="1"/>
            <a:r>
              <a:rPr lang="fr-FR" dirty="0"/>
              <a:t>Len()</a:t>
            </a:r>
          </a:p>
          <a:p>
            <a:pPr lvl="1"/>
            <a:r>
              <a:rPr lang="fr-FR" dirty="0"/>
              <a:t>Redéfinir __</a:t>
            </a:r>
            <a:r>
              <a:rPr lang="fr-FR" dirty="0" err="1"/>
              <a:t>len</a:t>
            </a:r>
            <a:r>
              <a:rPr lang="fr-FR" dirty="0"/>
              <a:t>__</a:t>
            </a:r>
          </a:p>
          <a:p>
            <a:pPr lvl="1"/>
            <a:r>
              <a:rPr lang="fr-FR" dirty="0"/>
              <a:t>Len(</a:t>
            </a:r>
            <a:r>
              <a:rPr lang="fr-FR" dirty="0" err="1"/>
              <a:t>object</a:t>
            </a:r>
            <a:r>
              <a:rPr lang="fr-FR" dirty="0"/>
              <a:t>) </a:t>
            </a:r>
            <a:r>
              <a:rPr lang="fr-FR" dirty="0">
                <a:sym typeface="Wingdings" panose="05000000000000000000" pitchFamily="2" charset="2"/>
              </a:rPr>
              <a:t> </a:t>
            </a:r>
            <a:r>
              <a:rPr lang="fr-FR" dirty="0" err="1">
                <a:sym typeface="Wingdings" panose="05000000000000000000" pitchFamily="2" charset="2"/>
              </a:rPr>
              <a:t>object</a:t>
            </a:r>
            <a:r>
              <a:rPr lang="fr-FR" dirty="0">
                <a:sym typeface="Wingdings" panose="05000000000000000000" pitchFamily="2" charset="2"/>
              </a:rPr>
              <a:t>.__</a:t>
            </a:r>
            <a:r>
              <a:rPr lang="fr-FR" dirty="0" err="1">
                <a:sym typeface="Wingdings" panose="05000000000000000000" pitchFamily="2" charset="2"/>
              </a:rPr>
              <a:t>len</a:t>
            </a:r>
            <a:r>
              <a:rPr lang="fr-FR" dirty="0">
                <a:sym typeface="Wingdings" panose="05000000000000000000" pitchFamily="2" charset="2"/>
              </a:rPr>
              <a:t>__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140968"/>
            <a:ext cx="5829375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469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Surcharge des opérateurs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640959" cy="5040560"/>
          </a:xfrm>
        </p:spPr>
        <p:txBody>
          <a:bodyPr/>
          <a:lstStyle/>
          <a:p>
            <a:r>
              <a:rPr lang="fr-FR" sz="2000" dirty="0"/>
              <a:t>__</a:t>
            </a:r>
            <a:r>
              <a:rPr lang="fr-FR" sz="2000" dirty="0" err="1"/>
              <a:t>add</a:t>
            </a:r>
            <a:r>
              <a:rPr lang="fr-FR" sz="2000" dirty="0"/>
              <a:t>__ : surcharge de l'opérateur + </a:t>
            </a:r>
          </a:p>
          <a:p>
            <a:r>
              <a:rPr lang="fr-FR" sz="2000" dirty="0"/>
              <a:t>__</a:t>
            </a:r>
            <a:r>
              <a:rPr lang="fr-FR" sz="2000" dirty="0" err="1"/>
              <a:t>sub</a:t>
            </a:r>
            <a:r>
              <a:rPr lang="fr-FR" sz="2000" dirty="0"/>
              <a:t>__ : surcharge de l'opérateur - </a:t>
            </a:r>
          </a:p>
          <a:p>
            <a:r>
              <a:rPr lang="fr-FR" sz="2000" dirty="0"/>
              <a:t>__</a:t>
            </a:r>
            <a:r>
              <a:rPr lang="fr-FR" sz="2000" dirty="0" err="1"/>
              <a:t>mul</a:t>
            </a:r>
            <a:r>
              <a:rPr lang="fr-FR" sz="2000" dirty="0"/>
              <a:t>__ : surcharge de l'opérateur * </a:t>
            </a:r>
          </a:p>
          <a:p>
            <a:r>
              <a:rPr lang="fr-FR" sz="2000" dirty="0"/>
              <a:t>__</a:t>
            </a:r>
            <a:r>
              <a:rPr lang="fr-FR" sz="2000" dirty="0" err="1"/>
              <a:t>truediv</a:t>
            </a:r>
            <a:r>
              <a:rPr lang="fr-FR" sz="2000" dirty="0"/>
              <a:t>__ : surcharge de l'opérateur / </a:t>
            </a:r>
          </a:p>
          <a:p>
            <a:r>
              <a:rPr lang="fr-FR" sz="2000" dirty="0"/>
              <a:t>__le__ : surcharge de </a:t>
            </a:r>
            <a:r>
              <a:rPr lang="fr-FR" sz="2000"/>
              <a:t>l'opérateur &lt;=</a:t>
            </a:r>
            <a:endParaRPr lang="fr-FR" sz="2000" dirty="0"/>
          </a:p>
          <a:p>
            <a:r>
              <a:rPr lang="fr-FR" sz="2000" dirty="0"/>
              <a:t>__</a:t>
            </a:r>
            <a:r>
              <a:rPr lang="fr-FR" sz="2000" dirty="0" err="1"/>
              <a:t>lt</a:t>
            </a:r>
            <a:r>
              <a:rPr lang="fr-FR" sz="2000" dirty="0"/>
              <a:t>__ : surcharge de l'opérateur &lt;</a:t>
            </a:r>
          </a:p>
          <a:p>
            <a:r>
              <a:rPr lang="fr-FR" sz="2000" dirty="0"/>
              <a:t>__</a:t>
            </a:r>
            <a:r>
              <a:rPr lang="fr-FR" sz="2000" dirty="0" err="1"/>
              <a:t>pow</a:t>
            </a:r>
            <a:r>
              <a:rPr lang="fr-FR" sz="2000" dirty="0"/>
              <a:t>__ : surcharge de l'opérateur ** (puissance) ;</a:t>
            </a:r>
          </a:p>
          <a:p>
            <a:r>
              <a:rPr lang="fr-FR" sz="2000" dirty="0"/>
              <a:t>__</a:t>
            </a:r>
            <a:r>
              <a:rPr lang="fr-FR" sz="2000" dirty="0" err="1"/>
              <a:t>eq</a:t>
            </a:r>
            <a:r>
              <a:rPr lang="fr-FR" sz="2000" dirty="0"/>
              <a:t>__ : ==</a:t>
            </a:r>
          </a:p>
          <a:p>
            <a:r>
              <a:rPr lang="fr-FR" sz="2000" dirty="0"/>
              <a:t>__ne__ : !=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600" y="4002956"/>
            <a:ext cx="5883400" cy="245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323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Liste des attributs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__</a:t>
            </a:r>
            <a:r>
              <a:rPr lang="fr-FR" dirty="0" err="1"/>
              <a:t>get_state</a:t>
            </a:r>
            <a:r>
              <a:rPr lang="fr-FR" dirty="0"/>
              <a:t>__(self)</a:t>
            </a:r>
          </a:p>
          <a:p>
            <a:pPr lvl="1"/>
            <a:r>
              <a:rPr lang="fr-FR" dirty="0"/>
              <a:t>Renvoie le dictionnaire des attributs de la classe</a:t>
            </a:r>
          </a:p>
          <a:p>
            <a:r>
              <a:rPr lang="fr-FR" dirty="0"/>
              <a:t>__</a:t>
            </a:r>
            <a:r>
              <a:rPr lang="fr-FR" dirty="0" err="1"/>
              <a:t>set_state</a:t>
            </a:r>
            <a:r>
              <a:rPr lang="fr-FR" dirty="0"/>
              <a:t>__(self)</a:t>
            </a:r>
          </a:p>
          <a:p>
            <a:pPr lvl="1"/>
            <a:r>
              <a:rPr lang="fr-FR" dirty="0"/>
              <a:t>Permet de modifier ce dictionnaire</a:t>
            </a:r>
          </a:p>
          <a:p>
            <a:pPr lvl="1"/>
            <a:r>
              <a:rPr lang="fr-FR" dirty="0"/>
              <a:t>Utilisé par </a:t>
            </a:r>
            <a:r>
              <a:rPr lang="fr-FR" dirty="0" err="1"/>
              <a:t>Pickle</a:t>
            </a:r>
            <a:endParaRPr lang="fr-FR" dirty="0"/>
          </a:p>
          <a:p>
            <a:r>
              <a:rPr lang="fr-FR" dirty="0"/>
              <a:t>__</a:t>
            </a:r>
            <a:r>
              <a:rPr lang="fr-FR" dirty="0" err="1"/>
              <a:t>dir</a:t>
            </a:r>
            <a:r>
              <a:rPr lang="fr-FR" dirty="0"/>
              <a:t>__(</a:t>
            </a:r>
            <a:r>
              <a:rPr lang="fr-FR" dirty="0" err="1"/>
              <a:t>object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Permet de liste les attributs </a:t>
            </a:r>
            <a:r>
              <a:rPr lang="fr-FR"/>
              <a:t>d’une classe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3473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Map</a:t>
            </a:r>
            <a:r>
              <a:rPr lang="fr-FR" dirty="0"/>
              <a:t> permet d’appliquer une fonction sur une collection</a:t>
            </a:r>
          </a:p>
          <a:p>
            <a:pPr lvl="1"/>
            <a:r>
              <a:rPr lang="en-US" dirty="0"/>
              <a:t>l= ["It's over 9000 !", "All your base are belong to us."]</a:t>
            </a:r>
          </a:p>
          <a:p>
            <a:pPr lvl="1"/>
            <a:r>
              <a:rPr lang="en-US" dirty="0"/>
              <a:t>print(map(</a:t>
            </a:r>
            <a:r>
              <a:rPr lang="en-US" dirty="0" err="1"/>
              <a:t>unicode.upper</a:t>
            </a:r>
            <a:r>
              <a:rPr lang="en-US" dirty="0"/>
              <a:t>, l))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8039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listes en intension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Rappel</a:t>
            </a:r>
          </a:p>
          <a:p>
            <a:pPr lvl="1"/>
            <a:r>
              <a:rPr lang="fr-FR" dirty="0"/>
              <a:t>Il est possible d’effectuer une boucle une liste grâce aux </a:t>
            </a:r>
            <a:r>
              <a:rPr lang="fr-FR" dirty="0" err="1"/>
              <a:t>itérateurs</a:t>
            </a:r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r>
              <a:rPr lang="fr-FR" dirty="0"/>
              <a:t>Il est possible de créer une liste en intension qui </a:t>
            </a:r>
            <a:r>
              <a:rPr lang="fr-FR"/>
              <a:t>sera une liste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2924944"/>
            <a:ext cx="2256530" cy="89572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541" y="4837918"/>
            <a:ext cx="3842873" cy="98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416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Générateur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générateur est identique à une liste en intension mais elle sera exécuté uniquement au moment du for</a:t>
            </a:r>
          </a:p>
          <a:p>
            <a:pPr lvl="1"/>
            <a:r>
              <a:rPr lang="fr-FR" dirty="0"/>
              <a:t>Utilisateur du </a:t>
            </a:r>
            <a:r>
              <a:rPr lang="fr-FR" dirty="0" err="1"/>
              <a:t>yield</a:t>
            </a:r>
            <a:r>
              <a:rPr lang="fr-FR" dirty="0"/>
              <a:t> au lieu de l’</a:t>
            </a:r>
            <a:r>
              <a:rPr lang="fr-FR" dirty="0" err="1"/>
              <a:t>itérateur</a:t>
            </a:r>
            <a:endParaRPr lang="fr-FR" dirty="0"/>
          </a:p>
          <a:p>
            <a:pPr lvl="1"/>
            <a:r>
              <a:rPr lang="fr-FR" dirty="0"/>
              <a:t>() au lieu de []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4005064"/>
            <a:ext cx="5271586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370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Yield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yield</a:t>
            </a:r>
            <a:r>
              <a:rPr lang="fr-FR" dirty="0"/>
              <a:t> est un mot clé utilisé en lieu et place de return, à la différence près qu’on va récupérer un générateur</a:t>
            </a:r>
          </a:p>
          <a:p>
            <a:pPr lvl="1"/>
            <a:r>
              <a:rPr lang="fr-FR" dirty="0"/>
              <a:t>Exécution en retard (</a:t>
            </a:r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Utilisé pour les filtres</a:t>
            </a:r>
          </a:p>
          <a:p>
            <a:pPr lvl="1"/>
            <a:r>
              <a:rPr lang="fr-FR" dirty="0"/>
              <a:t>Compatible </a:t>
            </a:r>
            <a:r>
              <a:rPr lang="fr-FR" dirty="0" err="1"/>
              <a:t>await</a:t>
            </a:r>
            <a:r>
              <a:rPr lang="fr-FR" dirty="0"/>
              <a:t> </a:t>
            </a:r>
            <a:r>
              <a:rPr lang="fr-FR"/>
              <a:t>async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3300899"/>
            <a:ext cx="3562360" cy="148074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436" y="5061500"/>
            <a:ext cx="3123408" cy="75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021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Réflexion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 possède un typage dynamique</a:t>
            </a:r>
          </a:p>
          <a:p>
            <a:r>
              <a:rPr lang="fr-FR" dirty="0"/>
              <a:t>Il est possible d’accéder aux données du type de l’objet</a:t>
            </a:r>
          </a:p>
          <a:p>
            <a:pPr lvl="1"/>
            <a:r>
              <a:rPr lang="fr-FR" dirty="0"/>
              <a:t>Et de les modifier</a:t>
            </a:r>
          </a:p>
          <a:p>
            <a:r>
              <a:rPr lang="fr-FR" dirty="0"/>
              <a:t>Appelé Réflexion</a:t>
            </a:r>
          </a:p>
          <a:p>
            <a:pPr lvl="1"/>
            <a:r>
              <a:rPr lang="fr-FR" dirty="0"/>
              <a:t>Introspection</a:t>
            </a:r>
          </a:p>
          <a:p>
            <a:r>
              <a:rPr lang="fr-FR" dirty="0"/>
              <a:t>Méthodes spéciales</a:t>
            </a:r>
          </a:p>
          <a:p>
            <a:pPr lvl="1"/>
            <a:r>
              <a:rPr lang="fr-FR" dirty="0"/>
              <a:t>__XXXX__</a:t>
            </a:r>
          </a:p>
        </p:txBody>
      </p:sp>
      <p:pic>
        <p:nvPicPr>
          <p:cNvPr id="4" name="Picture 9" descr="E:\ulb\python\python.out5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F5FE"/>
              </a:clrFrom>
              <a:clrTo>
                <a:srgbClr val="F7F5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936" y="2419536"/>
            <a:ext cx="4353351" cy="3529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104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Constructeur, destructeur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__</a:t>
            </a:r>
            <a:r>
              <a:rPr lang="fr-FR" dirty="0" err="1"/>
              <a:t>init</a:t>
            </a:r>
            <a:r>
              <a:rPr lang="fr-FR" dirty="0"/>
              <a:t>__</a:t>
            </a:r>
          </a:p>
          <a:p>
            <a:pPr lvl="1"/>
            <a:r>
              <a:rPr lang="fr-FR" dirty="0" err="1"/>
              <a:t>Initialisateur</a:t>
            </a:r>
            <a:r>
              <a:rPr lang="fr-FR" dirty="0"/>
              <a:t>, est appelé par __new__</a:t>
            </a:r>
          </a:p>
          <a:p>
            <a:r>
              <a:rPr lang="fr-FR" dirty="0"/>
              <a:t>__</a:t>
            </a:r>
            <a:r>
              <a:rPr lang="fr-FR" dirty="0" err="1"/>
              <a:t>del</a:t>
            </a:r>
            <a:r>
              <a:rPr lang="fr-FR" dirty="0"/>
              <a:t>__ : destructeur</a:t>
            </a:r>
          </a:p>
          <a:p>
            <a:pPr lvl="1"/>
            <a:r>
              <a:rPr lang="fr-FR" dirty="0"/>
              <a:t>Dernière méthode appelée avant destruction</a:t>
            </a:r>
          </a:p>
          <a:p>
            <a:pPr lvl="1"/>
            <a:r>
              <a:rPr lang="fr-FR" dirty="0" err="1"/>
              <a:t>Garbage</a:t>
            </a:r>
            <a:r>
              <a:rPr lang="fr-FR" dirty="0"/>
              <a:t> collector</a:t>
            </a:r>
          </a:p>
          <a:p>
            <a:pPr lvl="1"/>
            <a:r>
              <a:rPr lang="fr-FR" dirty="0"/>
              <a:t>Non immédiat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5" y="5805264"/>
            <a:ext cx="5655901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549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Mécanisme détaillé d’instanciation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python une classe est également un objet</a:t>
            </a:r>
          </a:p>
          <a:p>
            <a:pPr lvl="1"/>
            <a:r>
              <a:rPr lang="fr-FR" dirty="0"/>
              <a:t>Tout est objet en Python</a:t>
            </a:r>
          </a:p>
          <a:p>
            <a:r>
              <a:rPr lang="fr-FR" dirty="0"/>
              <a:t>Lors de l’instanciation d’une classe Python appel 2 méthodes dans l’ordre suivant</a:t>
            </a:r>
          </a:p>
          <a:p>
            <a:pPr lvl="1"/>
            <a:r>
              <a:rPr lang="fr-FR" dirty="0"/>
              <a:t>__new__()</a:t>
            </a:r>
          </a:p>
          <a:p>
            <a:pPr lvl="1"/>
            <a:r>
              <a:rPr lang="fr-FR" dirty="0"/>
              <a:t>__</a:t>
            </a:r>
            <a:r>
              <a:rPr lang="fr-FR" dirty="0" err="1"/>
              <a:t>init</a:t>
            </a:r>
            <a:r>
              <a:rPr lang="fr-FR" dirty="0"/>
              <a:t>__(self)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9298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__new__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__new__ est le constructeur réel de la classe</a:t>
            </a:r>
          </a:p>
          <a:p>
            <a:r>
              <a:rPr lang="fr-FR" dirty="0"/>
              <a:t>Si __new__ renvoie une instance de classe, il créé le paramètre self pour le passer à __</a:t>
            </a:r>
            <a:r>
              <a:rPr lang="fr-FR" dirty="0" err="1"/>
              <a:t>init</a:t>
            </a:r>
            <a:r>
              <a:rPr lang="fr-FR" dirty="0"/>
              <a:t>__</a:t>
            </a:r>
          </a:p>
          <a:p>
            <a:r>
              <a:rPr lang="fr-FR" dirty="0"/>
              <a:t>Sinon c’est un appel statique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8930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Métaclasse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classes sont toutes modelées par rapport à la </a:t>
            </a:r>
            <a:r>
              <a:rPr lang="fr-FR" dirty="0" err="1"/>
              <a:t>métaclasse</a:t>
            </a:r>
            <a:r>
              <a:rPr lang="fr-FR" dirty="0"/>
              <a:t> type</a:t>
            </a:r>
          </a:p>
          <a:p>
            <a:pPr lvl="1"/>
            <a:r>
              <a:rPr lang="fr-FR" dirty="0"/>
              <a:t>Lors de l’exécution de __new__</a:t>
            </a:r>
          </a:p>
          <a:p>
            <a:r>
              <a:rPr lang="fr-FR" dirty="0"/>
              <a:t>Il s’agit de l’implémentation de l’interpréteur Python</a:t>
            </a:r>
          </a:p>
          <a:p>
            <a:r>
              <a:rPr lang="fr-FR" dirty="0"/>
              <a:t>Il est possible de changer la </a:t>
            </a:r>
            <a:r>
              <a:rPr lang="fr-FR" dirty="0" err="1"/>
              <a:t>métaclasse</a:t>
            </a:r>
            <a:endParaRPr lang="fr-FR" dirty="0"/>
          </a:p>
          <a:p>
            <a:pPr lvl="1"/>
            <a:r>
              <a:rPr lang="fr-FR" dirty="0"/>
              <a:t>class </a:t>
            </a:r>
            <a:r>
              <a:rPr lang="fr-FR" dirty="0" err="1"/>
              <a:t>AbstractClass</a:t>
            </a:r>
            <a:r>
              <a:rPr lang="fr-FR" dirty="0"/>
              <a:t>(</a:t>
            </a:r>
            <a:r>
              <a:rPr lang="fr-FR" dirty="0" err="1"/>
              <a:t>metaclass</a:t>
            </a:r>
            <a:r>
              <a:rPr lang="fr-FR" dirty="0"/>
              <a:t>=</a:t>
            </a:r>
            <a:r>
              <a:rPr lang="fr-FR" dirty="0" err="1"/>
              <a:t>abc.ABCMeta</a:t>
            </a:r>
            <a:r>
              <a:rPr lang="fr-FR" dirty="0"/>
              <a:t>)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7066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__</a:t>
            </a:r>
            <a:r>
              <a:rPr lang="fr-FR" dirty="0" err="1"/>
              <a:t>getattr</a:t>
            </a:r>
            <a:r>
              <a:rPr lang="fr-FR" dirty="0"/>
              <a:t>__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C’est la méthode qui est appelée lorsque Python accède à un attribut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" y="2318568"/>
            <a:ext cx="6586402" cy="41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471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__</a:t>
            </a:r>
            <a:r>
              <a:rPr lang="fr-FR" dirty="0" err="1"/>
              <a:t>setattr</a:t>
            </a:r>
            <a:r>
              <a:rPr lang="fr-FR" dirty="0"/>
              <a:t>__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C’est la méthode qui est appelée lorsque Python accède à un attribut en écriture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068960"/>
            <a:ext cx="6434878" cy="129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776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__</a:t>
            </a:r>
            <a:r>
              <a:rPr lang="fr-FR" dirty="0" err="1"/>
              <a:t>delattr</a:t>
            </a:r>
            <a:r>
              <a:rPr lang="fr-FR" dirty="0"/>
              <a:t>__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Méthode appelée pour effacer un attribut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060848"/>
            <a:ext cx="7592844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29379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6578</TotalTime>
  <Words>559</Words>
  <Application>Microsoft Office PowerPoint</Application>
  <PresentationFormat>Affichage à l'écran (4:3)</PresentationFormat>
  <Paragraphs>92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Arial</vt:lpstr>
      <vt:lpstr>Monotype Sorts</vt:lpstr>
      <vt:lpstr>Times New Roman</vt:lpstr>
      <vt:lpstr>Wingdings</vt:lpstr>
      <vt:lpstr>cvc</vt:lpstr>
      <vt:lpstr>Présentation PowerPoint</vt:lpstr>
      <vt:lpstr>Réflexion</vt:lpstr>
      <vt:lpstr>Constructeur, destructeur</vt:lpstr>
      <vt:lpstr>Mécanisme détaillé d’instanciation</vt:lpstr>
      <vt:lpstr>__new__</vt:lpstr>
      <vt:lpstr>Métaclasse</vt:lpstr>
      <vt:lpstr>__getattr__</vt:lpstr>
      <vt:lpstr>__setattr__</vt:lpstr>
      <vt:lpstr>__delattr__</vt:lpstr>
      <vt:lpstr>__dict__</vt:lpstr>
      <vt:lpstr>In et contains</vt:lpstr>
      <vt:lpstr>Surcharge des opérateurs</vt:lpstr>
      <vt:lpstr>Liste des attributs</vt:lpstr>
      <vt:lpstr>Map</vt:lpstr>
      <vt:lpstr>Les listes en intension</vt:lpstr>
      <vt:lpstr>Générateur</vt:lpstr>
      <vt:lpstr>Yield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320</cp:revision>
  <dcterms:created xsi:type="dcterms:W3CDTF">2000-04-10T19:33:12Z</dcterms:created>
  <dcterms:modified xsi:type="dcterms:W3CDTF">2024-07-08T14:35:49Z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