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65" r:id="rId3"/>
    <p:sldId id="266" r:id="rId4"/>
    <p:sldId id="267" r:id="rId5"/>
    <p:sldId id="277" r:id="rId6"/>
    <p:sldId id="268" r:id="rId7"/>
    <p:sldId id="276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LLM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15616" y="5661248"/>
            <a:ext cx="6400800" cy="551554"/>
          </a:xfrm>
        </p:spPr>
        <p:txBody>
          <a:bodyPr/>
          <a:lstStyle/>
          <a:p>
            <a:pPr eaLnBrk="1" hangingPunct="1"/>
            <a:r>
              <a:rPr lang="fr-FR" altLang="fr-FR" dirty="0"/>
              <a:t>RAG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107222" y="1120676"/>
            <a:ext cx="4929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Large </a:t>
            </a:r>
            <a:r>
              <a:rPr lang="fr-FR" sz="3600" dirty="0" err="1"/>
              <a:t>Language</a:t>
            </a:r>
            <a:r>
              <a:rPr lang="fr-FR" sz="3600" dirty="0"/>
              <a:t> Model</a:t>
            </a:r>
          </a:p>
          <a:p>
            <a:pPr algn="ctr"/>
            <a:r>
              <a:rPr lang="fr-FR" sz="3600" dirty="0" err="1"/>
              <a:t>Embedding</a:t>
            </a:r>
            <a:endParaRPr lang="fr-FR" sz="3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2C0B44-A72F-4C23-DF0D-20BA9F6F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056" y="2852936"/>
            <a:ext cx="3851920" cy="24631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74303-5807-48EF-6630-C66B005A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0C8A03-1DF1-D020-430E-79E31BFE9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Retrieval-augmented</a:t>
            </a:r>
            <a:r>
              <a:rPr lang="fr-FR" dirty="0"/>
              <a:t> </a:t>
            </a:r>
            <a:r>
              <a:rPr lang="fr-FR" dirty="0" err="1"/>
              <a:t>generation</a:t>
            </a:r>
            <a:endParaRPr lang="fr-FR" dirty="0"/>
          </a:p>
          <a:p>
            <a:r>
              <a:rPr lang="fr-FR" dirty="0"/>
              <a:t>La Génération Augmentée de Récupération est une technique d'optimisation de réponses LLM</a:t>
            </a:r>
          </a:p>
          <a:p>
            <a:r>
              <a:rPr lang="fr-FR" dirty="0"/>
              <a:t>Cette méthode permet notamment d'améliorer la qualité de réponses aux requêtes en permettant aux LLM d'exploiter des ressources de données supplémentaires sans </a:t>
            </a:r>
            <a:r>
              <a:rPr lang="fr-FR" dirty="0" err="1"/>
              <a:t>ré-entraînement</a:t>
            </a:r>
            <a:endParaRPr lang="fr-FR" dirty="0"/>
          </a:p>
          <a:p>
            <a:pPr lvl="1"/>
            <a:r>
              <a:rPr lang="fr-FR" dirty="0"/>
              <a:t>Les cas d'utilisation incluent l'accès via un </a:t>
            </a:r>
            <a:r>
              <a:rPr lang="fr-FR" dirty="0" err="1"/>
              <a:t>chatbot</a:t>
            </a:r>
            <a:r>
              <a:rPr lang="fr-FR" dirty="0"/>
              <a:t> aux données internes de l'entreprise ou la diffusion d'informations vérifiées provenant exclusivement de sources fiables et reconnues</a:t>
            </a:r>
          </a:p>
        </p:txBody>
      </p:sp>
    </p:spTree>
    <p:extLst>
      <p:ext uri="{BB962C8B-B14F-4D97-AF65-F5344CB8AC3E}">
        <p14:creationId xmlns:p14="http://schemas.microsoft.com/office/powerpoint/2010/main" val="347561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2D864-D576-1576-27C7-AE7FD389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pic>
        <p:nvPicPr>
          <p:cNvPr id="5" name="Espace réservé du contenu 4" descr="Une image contenant texte, diagramm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0F51FEF5-76BA-DD61-DBD5-A0978CE30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14" y="980729"/>
            <a:ext cx="6786044" cy="5472460"/>
          </a:xfrm>
        </p:spPr>
      </p:pic>
    </p:spTree>
    <p:extLst>
      <p:ext uri="{BB962C8B-B14F-4D97-AF65-F5344CB8AC3E}">
        <p14:creationId xmlns:p14="http://schemas.microsoft.com/office/powerpoint/2010/main" val="397370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F1CA9-48A4-1270-8CE8-2AAEB2DF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composants du RAG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119DE5-D6DD-EC9A-E975-42E4B10F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LLM</a:t>
            </a:r>
          </a:p>
          <a:p>
            <a:pPr lvl="1"/>
            <a:r>
              <a:rPr lang="fr-FR" dirty="0"/>
              <a:t>Le modèle utilisé</a:t>
            </a:r>
          </a:p>
          <a:p>
            <a:r>
              <a:rPr lang="fr-FR" dirty="0" err="1"/>
              <a:t>Embedding</a:t>
            </a:r>
            <a:endParaRPr lang="fr-FR" dirty="0"/>
          </a:p>
          <a:p>
            <a:pPr lvl="1"/>
            <a:r>
              <a:rPr lang="fr-FR" dirty="0"/>
              <a:t>Modèle d'indexation</a:t>
            </a:r>
          </a:p>
          <a:p>
            <a:pPr lvl="1"/>
            <a:r>
              <a:rPr lang="fr-FR" dirty="0" err="1"/>
              <a:t>Chunks</a:t>
            </a:r>
            <a:endParaRPr lang="fr-FR" dirty="0"/>
          </a:p>
          <a:p>
            <a:pPr lvl="1"/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  <a:p>
            <a:pPr lvl="1"/>
            <a:r>
              <a:rPr lang="fr-FR" dirty="0" err="1"/>
              <a:t>Retrieval</a:t>
            </a:r>
            <a:endParaRPr lang="fr-FR" dirty="0"/>
          </a:p>
          <a:p>
            <a:r>
              <a:rPr lang="fr-FR" dirty="0"/>
              <a:t>Augmentation</a:t>
            </a:r>
          </a:p>
          <a:p>
            <a:pPr lvl="1"/>
            <a:r>
              <a:rPr lang="fr-FR" dirty="0"/>
              <a:t>Augmentation du contexte</a:t>
            </a:r>
          </a:p>
          <a:p>
            <a:pPr lvl="1"/>
            <a:r>
              <a:rPr lang="fr-FR" dirty="0"/>
              <a:t>Accès au LLM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139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2B9487-0DC7-C501-0467-450DA783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Plusieurs méthodologies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32ACE1-D449-EC80-81DB-98E7C5D93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Injection des documents dans le prompt</a:t>
            </a:r>
          </a:p>
          <a:p>
            <a:r>
              <a:rPr lang="fr-FR" dirty="0" err="1"/>
              <a:t>Embedding</a:t>
            </a:r>
            <a:endParaRPr lang="fr-FR" dirty="0"/>
          </a:p>
          <a:p>
            <a:r>
              <a:rPr lang="fr-FR" dirty="0"/>
              <a:t>Fine Tuning</a:t>
            </a:r>
          </a:p>
          <a:p>
            <a:r>
              <a:rPr lang="fr-FR" dirty="0" err="1"/>
              <a:t>Angent</a:t>
            </a:r>
            <a:r>
              <a:rPr lang="fr-FR" dirty="0"/>
              <a:t> IA</a:t>
            </a:r>
          </a:p>
          <a:p>
            <a:r>
              <a:rPr lang="fr-FR"/>
              <a:t>Mixte</a:t>
            </a:r>
          </a:p>
        </p:txBody>
      </p:sp>
    </p:spTree>
    <p:extLst>
      <p:ext uri="{BB962C8B-B14F-4D97-AF65-F5344CB8AC3E}">
        <p14:creationId xmlns:p14="http://schemas.microsoft.com/office/powerpoint/2010/main" val="200629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5F0F3-4AC6-9D0B-A529-33240D32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Injection du 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739E34-3C46-552E-EC5C-B18945591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Méthode simple</a:t>
            </a:r>
          </a:p>
          <a:p>
            <a:r>
              <a:rPr lang="fr-FR" dirty="0"/>
              <a:t>Dans un LLM il est possible d'injecter un document qui sert de contexte</a:t>
            </a:r>
          </a:p>
          <a:p>
            <a:pPr lvl="1"/>
            <a:r>
              <a:rPr lang="fr-FR" dirty="0"/>
              <a:t>Dans ce document retrouver moi l'information pertinente</a:t>
            </a:r>
          </a:p>
          <a:p>
            <a:pPr lvl="1"/>
            <a:r>
              <a:rPr lang="fr-FR" dirty="0"/>
              <a:t>Limitation du nombre de </a:t>
            </a:r>
            <a:r>
              <a:rPr lang="fr-FR" dirty="0" err="1"/>
              <a:t>Token</a:t>
            </a:r>
            <a:endParaRPr lang="fr-FR" dirty="0"/>
          </a:p>
          <a:p>
            <a:pPr lvl="1"/>
            <a:r>
              <a:rPr lang="fr-FR" dirty="0"/>
              <a:t>Entre 4000 </a:t>
            </a:r>
            <a:r>
              <a:rPr lang="fr-FR" dirty="0" err="1"/>
              <a:t>tokens</a:t>
            </a:r>
            <a:r>
              <a:rPr lang="fr-FR" dirty="0"/>
              <a:t> et 16 000 </a:t>
            </a:r>
            <a:r>
              <a:rPr lang="fr-FR" dirty="0" err="1"/>
              <a:t>tokens</a:t>
            </a:r>
            <a:r>
              <a:rPr lang="fr-FR" dirty="0"/>
              <a:t> pour les meilleurs modèles</a:t>
            </a:r>
          </a:p>
          <a:p>
            <a:pPr lvl="1"/>
            <a:r>
              <a:rPr lang="fr-FR" dirty="0"/>
              <a:t>Il est possible d'injecter en plusieurs fois</a:t>
            </a:r>
          </a:p>
          <a:p>
            <a:pPr lvl="1"/>
            <a:r>
              <a:rPr lang="fr-FR" dirty="0"/>
              <a:t>Il faut tout réinjecter à chaque fois</a:t>
            </a:r>
          </a:p>
          <a:p>
            <a:pPr lvl="1"/>
            <a:r>
              <a:rPr lang="fr-FR" dirty="0"/>
              <a:t>Chère €</a:t>
            </a:r>
          </a:p>
          <a:p>
            <a:pPr lvl="1"/>
            <a:r>
              <a:rPr lang="fr-FR" dirty="0"/>
              <a:t>Limité à une centaine de pages</a:t>
            </a:r>
          </a:p>
        </p:txBody>
      </p:sp>
    </p:spTree>
    <p:extLst>
      <p:ext uri="{BB962C8B-B14F-4D97-AF65-F5344CB8AC3E}">
        <p14:creationId xmlns:p14="http://schemas.microsoft.com/office/powerpoint/2010/main" val="217908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BA56A7-B9C8-8BD9-4FE4-32E26587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801E3C-E6FD-6CEF-ABC3-91185EC11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Transformer est un mécanisme d'IA qui transforme un objet quelconque en une entité mathématique appelé tenseur</a:t>
            </a:r>
          </a:p>
          <a:p>
            <a:pPr lvl="1"/>
            <a:r>
              <a:rPr lang="fr-FR" dirty="0"/>
              <a:t>Texte vers vecteur</a:t>
            </a:r>
          </a:p>
          <a:p>
            <a:pPr lvl="1"/>
            <a:r>
              <a:rPr lang="fr-FR" dirty="0"/>
              <a:t>Image vers matrice ou vecteur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37CD86-C10C-053B-97F6-9DA8AF441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3933056"/>
            <a:ext cx="2534004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3122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3405</TotalTime>
  <Words>194</Words>
  <Application>Microsoft Office PowerPoint</Application>
  <PresentationFormat>Affichage à l'écran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RAG</vt:lpstr>
      <vt:lpstr>Architecture</vt:lpstr>
      <vt:lpstr>Les composants du RAG</vt:lpstr>
      <vt:lpstr>Plusieurs méthodologies</vt:lpstr>
      <vt:lpstr>Injection du contexte</vt:lpstr>
      <vt:lpstr>Transformer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259</cp:revision>
  <dcterms:created xsi:type="dcterms:W3CDTF">2000-04-10T19:33:12Z</dcterms:created>
  <dcterms:modified xsi:type="dcterms:W3CDTF">2025-06-15T20:12:05Z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